
<file path=[Content_Types].xml><?xml version="1.0" encoding="utf-8"?>
<Types xmlns="http://schemas.openxmlformats.org/package/2006/content-types">
  <Default Extension="bin" ContentType="image/unknown"/>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handoutMasterIdLst>
    <p:handoutMasterId r:id="rId16"/>
  </p:handoutMasterIdLst>
  <p:sldIdLst>
    <p:sldId id="256" r:id="rId2"/>
    <p:sldId id="268" r:id="rId3"/>
    <p:sldId id="276" r:id="rId4"/>
    <p:sldId id="277" r:id="rId5"/>
    <p:sldId id="269" r:id="rId6"/>
    <p:sldId id="270" r:id="rId7"/>
    <p:sldId id="278" r:id="rId8"/>
    <p:sldId id="279" r:id="rId9"/>
    <p:sldId id="272" r:id="rId10"/>
    <p:sldId id="274" r:id="rId11"/>
    <p:sldId id="280" r:id="rId12"/>
    <p:sldId id="281" r:id="rId13"/>
    <p:sldId id="282" r:id="rId14"/>
  </p:sldIdLst>
  <p:sldSz cx="12192000" cy="6858000"/>
  <p:notesSz cx="6858000" cy="9144000"/>
  <p:defaultTextStyle>
    <a:defPPr rtl="0">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364" autoAdjust="0"/>
  </p:normalViewPr>
  <p:slideViewPr>
    <p:cSldViewPr>
      <p:cViewPr varScale="1">
        <p:scale>
          <a:sx n="59" d="100"/>
          <a:sy n="59" d="100"/>
        </p:scale>
        <p:origin x="964" y="52"/>
      </p:cViewPr>
      <p:guideLst>
        <p:guide pos="3840"/>
        <p:guide orient="horz" pos="2160"/>
      </p:guideLst>
    </p:cSldViewPr>
  </p:slideViewPr>
  <p:notesTextViewPr>
    <p:cViewPr>
      <p:scale>
        <a:sx n="1" d="1"/>
        <a:sy n="1" d="1"/>
      </p:scale>
      <p:origin x="0" y="0"/>
    </p:cViewPr>
  </p:notesTextViewPr>
  <p:notesViewPr>
    <p:cSldViewPr showGuides="1">
      <p:cViewPr varScale="1">
        <p:scale>
          <a:sx n="36" d="100"/>
          <a:sy n="36" d="100"/>
        </p:scale>
        <p:origin x="316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pl-PL" dirty="0"/>
          </a:p>
        </p:txBody>
      </p:sp>
      <p:sp>
        <p:nvSpPr>
          <p:cNvPr id="3" name="Symbol zastępczy daty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076B731-26EE-4AE3-89D9-E208D770497A}" type="datetime1">
              <a:rPr lang="pl-PL" smtClean="0"/>
              <a:t>29.05.2023</a:t>
            </a:fld>
            <a:endParaRPr lang="pl-PL" dirty="0"/>
          </a:p>
        </p:txBody>
      </p:sp>
      <p:sp>
        <p:nvSpPr>
          <p:cNvPr id="4" name="Symbol zastępczy stopki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pl-PL" dirty="0"/>
          </a:p>
        </p:txBody>
      </p:sp>
      <p:sp>
        <p:nvSpPr>
          <p:cNvPr id="5" name="Symbol zastępczy numeru slajd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E861E8E-D392-497B-BB21-122DD7C27CF3}" type="slidenum">
              <a:rPr lang="pl-PL" smtClean="0"/>
              <a:t>‹#›</a:t>
            </a:fld>
            <a:endParaRPr lang="pl-PL" dirty="0"/>
          </a:p>
        </p:txBody>
      </p:sp>
    </p:spTree>
    <p:extLst>
      <p:ext uri="{BB962C8B-B14F-4D97-AF65-F5344CB8AC3E}">
        <p14:creationId xmlns:p14="http://schemas.microsoft.com/office/powerpoint/2010/main" val="1208353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pl-PL" noProof="0" dirty="0"/>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28E9A925-482E-4BD8-8D57-D3BC10622BB3}" type="datetime1">
              <a:rPr lang="pl-PL" noProof="0" smtClean="0"/>
              <a:t>29.05.2023</a:t>
            </a:fld>
            <a:endParaRPr lang="pl-PL" noProof="0" dirty="0"/>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pl-PL" noProof="0" dirty="0"/>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noProof="0" dirty="0"/>
              <a:t>Edytuj style wzorca tekstu</a:t>
            </a:r>
          </a:p>
          <a:p>
            <a:pPr lvl="1" rtl="0"/>
            <a:r>
              <a:rPr lang="pl-PL" noProof="0" dirty="0"/>
              <a:t>Drugi poziom</a:t>
            </a:r>
          </a:p>
          <a:p>
            <a:pPr lvl="2" rtl="0"/>
            <a:r>
              <a:rPr lang="pl-PL" noProof="0" dirty="0"/>
              <a:t>Trzeci poziom</a:t>
            </a:r>
          </a:p>
          <a:p>
            <a:pPr lvl="3" rtl="0"/>
            <a:r>
              <a:rPr lang="pl-PL" noProof="0" dirty="0"/>
              <a:t>Czwarty poziom</a:t>
            </a:r>
          </a:p>
          <a:p>
            <a:pPr lvl="4" rtl="0"/>
            <a:r>
              <a:rPr lang="pl-PL" noProof="0" dirty="0"/>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pl-PL" noProof="0" dirty="0"/>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555D449-B875-4B8D-8E66-224D27E54C9A}" type="slidenum">
              <a:rPr lang="pl-PL" noProof="0" smtClean="0"/>
              <a:t>‹#›</a:t>
            </a:fld>
            <a:endParaRPr lang="pl-PL" noProof="0" dirty="0"/>
          </a:p>
        </p:txBody>
      </p:sp>
    </p:spTree>
    <p:extLst>
      <p:ext uri="{BB962C8B-B14F-4D97-AF65-F5344CB8AC3E}">
        <p14:creationId xmlns:p14="http://schemas.microsoft.com/office/powerpoint/2010/main" val="134997999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rtl="0"/>
            <a:fld id="{9555D449-B875-4B8D-8E66-224D27E54C9A}" type="slidenum">
              <a:rPr lang="pl-PL" noProof="0" smtClean="0"/>
              <a:t>1</a:t>
            </a:fld>
            <a:endParaRPr lang="pl-PL" noProof="0" dirty="0"/>
          </a:p>
        </p:txBody>
      </p:sp>
    </p:spTree>
    <p:extLst>
      <p:ext uri="{BB962C8B-B14F-4D97-AF65-F5344CB8AC3E}">
        <p14:creationId xmlns:p14="http://schemas.microsoft.com/office/powerpoint/2010/main" val="174517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rtl="0"/>
            <a:fld id="{9555D449-B875-4B8D-8E66-224D27E54C9A}" type="slidenum">
              <a:rPr lang="pl-PL" noProof="0" smtClean="0"/>
              <a:t>2</a:t>
            </a:fld>
            <a:endParaRPr lang="pl-PL" noProof="0" dirty="0"/>
          </a:p>
        </p:txBody>
      </p:sp>
    </p:spTree>
    <p:extLst>
      <p:ext uri="{BB962C8B-B14F-4D97-AF65-F5344CB8AC3E}">
        <p14:creationId xmlns:p14="http://schemas.microsoft.com/office/powerpoint/2010/main" val="14503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rtl="0"/>
            <a:fld id="{9555D449-B875-4B8D-8E66-224D27E54C9A}" type="slidenum">
              <a:rPr lang="pl-PL" noProof="0" smtClean="0"/>
              <a:t>3</a:t>
            </a:fld>
            <a:endParaRPr lang="pl-PL" noProof="0" dirty="0"/>
          </a:p>
        </p:txBody>
      </p:sp>
    </p:spTree>
    <p:extLst>
      <p:ext uri="{BB962C8B-B14F-4D97-AF65-F5344CB8AC3E}">
        <p14:creationId xmlns:p14="http://schemas.microsoft.com/office/powerpoint/2010/main" val="1393929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rtl="0"/>
            <a:fld id="{9555D449-B875-4B8D-8E66-224D27E54C9A}" type="slidenum">
              <a:rPr lang="pl-PL" noProof="0" smtClean="0"/>
              <a:t>5</a:t>
            </a:fld>
            <a:endParaRPr lang="pl-PL" noProof="0" dirty="0"/>
          </a:p>
        </p:txBody>
      </p:sp>
    </p:spTree>
    <p:extLst>
      <p:ext uri="{BB962C8B-B14F-4D97-AF65-F5344CB8AC3E}">
        <p14:creationId xmlns:p14="http://schemas.microsoft.com/office/powerpoint/2010/main" val="3891730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rtl="0"/>
            <a:fld id="{9555D449-B875-4B8D-8E66-224D27E54C9A}" type="slidenum">
              <a:rPr lang="pl-PL" noProof="0" smtClean="0"/>
              <a:t>6</a:t>
            </a:fld>
            <a:endParaRPr lang="pl-PL" noProof="0" dirty="0"/>
          </a:p>
        </p:txBody>
      </p:sp>
    </p:spTree>
    <p:extLst>
      <p:ext uri="{BB962C8B-B14F-4D97-AF65-F5344CB8AC3E}">
        <p14:creationId xmlns:p14="http://schemas.microsoft.com/office/powerpoint/2010/main" val="3146524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rtl="0"/>
            <a:fld id="{9555D449-B875-4B8D-8E66-224D27E54C9A}" type="slidenum">
              <a:rPr lang="pl-PL" noProof="0" smtClean="0"/>
              <a:t>7</a:t>
            </a:fld>
            <a:endParaRPr lang="pl-PL" noProof="0" dirty="0"/>
          </a:p>
        </p:txBody>
      </p:sp>
    </p:spTree>
    <p:extLst>
      <p:ext uri="{BB962C8B-B14F-4D97-AF65-F5344CB8AC3E}">
        <p14:creationId xmlns:p14="http://schemas.microsoft.com/office/powerpoint/2010/main" val="1906442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228600" indent="-228600">
              <a:buAutoNum type="arabicPeriod"/>
            </a:pPr>
            <a:endParaRPr lang="pl-PL" sz="1200" kern="1200" dirty="0">
              <a:solidFill>
                <a:schemeClr val="tx1"/>
              </a:solidFill>
              <a:effectLst/>
              <a:latin typeface="+mn-lt"/>
              <a:ea typeface="+mn-ea"/>
              <a:cs typeface="+mn-cs"/>
            </a:endParaRPr>
          </a:p>
        </p:txBody>
      </p:sp>
      <p:sp>
        <p:nvSpPr>
          <p:cNvPr id="4" name="Symbol zastępczy numeru slajdu 3"/>
          <p:cNvSpPr>
            <a:spLocks noGrp="1"/>
          </p:cNvSpPr>
          <p:nvPr>
            <p:ph type="sldNum" sz="quarter" idx="10"/>
          </p:nvPr>
        </p:nvSpPr>
        <p:spPr/>
        <p:txBody>
          <a:bodyPr/>
          <a:lstStyle/>
          <a:p>
            <a:pPr rtl="0"/>
            <a:fld id="{9555D449-B875-4B8D-8E66-224D27E54C9A}" type="slidenum">
              <a:rPr lang="pl-PL" noProof="0" smtClean="0"/>
              <a:t>8</a:t>
            </a:fld>
            <a:endParaRPr lang="pl-PL" noProof="0" dirty="0"/>
          </a:p>
        </p:txBody>
      </p:sp>
    </p:spTree>
    <p:extLst>
      <p:ext uri="{BB962C8B-B14F-4D97-AF65-F5344CB8AC3E}">
        <p14:creationId xmlns:p14="http://schemas.microsoft.com/office/powerpoint/2010/main" val="2270671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228600" indent="-228600">
              <a:buAutoNum type="arabicPeriod"/>
            </a:pPr>
            <a:endParaRPr lang="pl-PL" sz="1200" kern="1200" dirty="0">
              <a:solidFill>
                <a:schemeClr val="tx1"/>
              </a:solidFill>
              <a:effectLst/>
              <a:latin typeface="+mn-lt"/>
              <a:ea typeface="+mn-ea"/>
              <a:cs typeface="+mn-cs"/>
            </a:endParaRPr>
          </a:p>
        </p:txBody>
      </p:sp>
      <p:sp>
        <p:nvSpPr>
          <p:cNvPr id="4" name="Symbol zastępczy numeru slajdu 3"/>
          <p:cNvSpPr>
            <a:spLocks noGrp="1"/>
          </p:cNvSpPr>
          <p:nvPr>
            <p:ph type="sldNum" sz="quarter" idx="10"/>
          </p:nvPr>
        </p:nvSpPr>
        <p:spPr/>
        <p:txBody>
          <a:bodyPr/>
          <a:lstStyle/>
          <a:p>
            <a:pPr rtl="0"/>
            <a:fld id="{9555D449-B875-4B8D-8E66-224D27E54C9A}" type="slidenum">
              <a:rPr lang="pl-PL" noProof="0" smtClean="0"/>
              <a:t>9</a:t>
            </a:fld>
            <a:endParaRPr lang="pl-PL" noProof="0" dirty="0"/>
          </a:p>
        </p:txBody>
      </p:sp>
    </p:spTree>
    <p:extLst>
      <p:ext uri="{BB962C8B-B14F-4D97-AF65-F5344CB8AC3E}">
        <p14:creationId xmlns:p14="http://schemas.microsoft.com/office/powerpoint/2010/main" val="2534670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latin typeface="Times New Roman" panose="02020603050405020304" pitchFamily="18" charset="0"/>
                <a:cs typeface="Times New Roman" panose="02020603050405020304" pitchFamily="18" charset="0"/>
              </a:rPr>
              <a:t>Niezmiernie ważną zaletą edukacji opartej na symulacji jest możliwość nabywania wiedzy i umiejętności studentów na wiele sposobów, jednak nadal istnieje zbyt mała liczba badań, które potwierdzałyby w sposób jedno-znaczny skuteczność edukacji z wykorzystaniem symulacji w pielęgniarstwie i konieczne jest prowadzenie badań na temat edukacji opartej na symulacji zarówno z perspektywy nauczyciela, jak i studenta </a:t>
            </a:r>
            <a:endParaRPr lang="pl-PL" dirty="0"/>
          </a:p>
        </p:txBody>
      </p:sp>
      <p:sp>
        <p:nvSpPr>
          <p:cNvPr id="4" name="Symbol zastępczy numeru slajdu 3"/>
          <p:cNvSpPr>
            <a:spLocks noGrp="1"/>
          </p:cNvSpPr>
          <p:nvPr>
            <p:ph type="sldNum" sz="quarter" idx="10"/>
          </p:nvPr>
        </p:nvSpPr>
        <p:spPr/>
        <p:txBody>
          <a:bodyPr/>
          <a:lstStyle/>
          <a:p>
            <a:pPr rtl="0"/>
            <a:fld id="{9555D449-B875-4B8D-8E66-224D27E54C9A}" type="slidenum">
              <a:rPr lang="pl-PL" noProof="0" smtClean="0"/>
              <a:t>10</a:t>
            </a:fld>
            <a:endParaRPr lang="pl-PL" noProof="0" dirty="0"/>
          </a:p>
        </p:txBody>
      </p:sp>
    </p:spTree>
    <p:extLst>
      <p:ext uri="{BB962C8B-B14F-4D97-AF65-F5344CB8AC3E}">
        <p14:creationId xmlns:p14="http://schemas.microsoft.com/office/powerpoint/2010/main" val="6630792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Pr>
        <a:gradFill flip="none" rotWithShape="1">
          <a:gsLst>
            <a:gs pos="0">
              <a:srgbClr val="D9D9D9"/>
            </a:gs>
            <a:gs pos="100000">
              <a:schemeClr val="bg1"/>
            </a:gs>
          </a:gsLst>
          <a:lin ang="8100000" scaled="0"/>
          <a:tileRect/>
        </a:grad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626225" y="1828800"/>
            <a:ext cx="4098175" cy="3177380"/>
          </a:xfrm>
        </p:spPr>
        <p:txBody>
          <a:bodyPr rtlCol="0" anchor="b">
            <a:normAutofit/>
          </a:bodyPr>
          <a:lstStyle>
            <a:lvl1pPr algn="l" rtl="0">
              <a:lnSpc>
                <a:spcPct val="80000"/>
              </a:lnSpc>
              <a:defRPr sz="5400">
                <a:solidFill>
                  <a:schemeClr val="accent1"/>
                </a:solidFill>
              </a:defRPr>
            </a:lvl1pPr>
          </a:lstStyle>
          <a:p>
            <a:pPr rtl="0"/>
            <a:r>
              <a:rPr lang="pl-PL"/>
              <a:t>Kliknij, aby edytować styl</a:t>
            </a:r>
            <a:endParaRPr lang="pl-PL" dirty="0"/>
          </a:p>
        </p:txBody>
      </p:sp>
      <p:sp>
        <p:nvSpPr>
          <p:cNvPr id="3" name="Podtytuł 2"/>
          <p:cNvSpPr>
            <a:spLocks noGrp="1"/>
          </p:cNvSpPr>
          <p:nvPr>
            <p:ph type="subTitle" idx="1"/>
          </p:nvPr>
        </p:nvSpPr>
        <p:spPr>
          <a:xfrm>
            <a:off x="626225" y="5181600"/>
            <a:ext cx="4098175" cy="685800"/>
          </a:xfrm>
        </p:spPr>
        <p:txBody>
          <a:bodyPr rtlCol="0">
            <a:normAutofit/>
          </a:bodyPr>
          <a:lstStyle>
            <a:lvl1pPr marL="0" indent="0" algn="l">
              <a:buNone/>
              <a:defRPr sz="2000" cap="all" baseline="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pl-PL" dirty="0"/>
          </a:p>
        </p:txBody>
      </p:sp>
      <p:pic>
        <p:nvPicPr>
          <p:cNvPr id="7" name="Obraz 6" descr="Linia EKG"/>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188688" y="-1"/>
            <a:ext cx="7000137" cy="6858001"/>
          </a:xfrm>
          <a:prstGeom prst="rect">
            <a:avLst/>
          </a:prstGeom>
        </p:spPr>
      </p:pic>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lvl1pPr rtl="0">
              <a:defRPr/>
            </a:lvl1pPr>
          </a:lstStyle>
          <a:p>
            <a:pPr rtl="0"/>
            <a:r>
              <a:rPr lang="pl-PL"/>
              <a:t>Kliknij, aby edytować styl</a:t>
            </a:r>
            <a:endParaRPr lang="pl-PL" dirty="0"/>
          </a:p>
        </p:txBody>
      </p:sp>
      <p:sp>
        <p:nvSpPr>
          <p:cNvPr id="3" name="Symbol zastępczy tytułu pionowego 2"/>
          <p:cNvSpPr>
            <a:spLocks noGrp="1"/>
          </p:cNvSpPr>
          <p:nvPr>
            <p:ph type="body" orient="vert" idx="1"/>
          </p:nvPr>
        </p:nvSpPr>
        <p:spPr/>
        <p:txBody>
          <a:bodyPr vert="eaVert"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5" name="Symbol zastępczy stopki 4"/>
          <p:cNvSpPr>
            <a:spLocks noGrp="1"/>
          </p:cNvSpPr>
          <p:nvPr>
            <p:ph type="ftr" sz="quarter" idx="11"/>
          </p:nvPr>
        </p:nvSpPr>
        <p:spPr/>
        <p:txBody>
          <a:bodyPr rtlCol="0"/>
          <a:lstStyle/>
          <a:p>
            <a:pPr rtl="0"/>
            <a:endParaRPr lang="pl-PL" dirty="0"/>
          </a:p>
        </p:txBody>
      </p:sp>
      <p:sp>
        <p:nvSpPr>
          <p:cNvPr id="4" name="Symbol zastępczy daty 3"/>
          <p:cNvSpPr>
            <a:spLocks noGrp="1"/>
          </p:cNvSpPr>
          <p:nvPr>
            <p:ph type="dt" sz="half" idx="10"/>
          </p:nvPr>
        </p:nvSpPr>
        <p:spPr/>
        <p:txBody>
          <a:bodyPr rtlCol="0"/>
          <a:lstStyle/>
          <a:p>
            <a:pPr rtl="0"/>
            <a:fld id="{B9782278-54D0-4325-9E08-C44E25873453}" type="datetime1">
              <a:rPr lang="pl-PL" smtClean="0"/>
              <a:t>29.05.2023</a:t>
            </a:fld>
            <a:endParaRPr lang="pl-PL" dirty="0"/>
          </a:p>
        </p:txBody>
      </p:sp>
      <p:sp>
        <p:nvSpPr>
          <p:cNvPr id="6" name="Symbol zastępczy numeru slajdu 5"/>
          <p:cNvSpPr>
            <a:spLocks noGrp="1"/>
          </p:cNvSpPr>
          <p:nvPr>
            <p:ph type="sldNum" sz="quarter" idx="12"/>
          </p:nvPr>
        </p:nvSpPr>
        <p:spPr/>
        <p:txBody>
          <a:bodyPr rtlCol="0"/>
          <a:lstStyle/>
          <a:p>
            <a:pPr rtl="0"/>
            <a:fld id="{E31375A4-56A4-47D6-9801-1991572033F7}" type="slidenum">
              <a:rPr lang="pl-PL" smtClean="0"/>
              <a:t>‹#›</a:t>
            </a:fld>
            <a:endParaRPr lang="pl-PL" dirty="0"/>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7" name="Prostokąt 6" descr="Prostokąt"/>
          <p:cNvSpPr/>
          <p:nvPr/>
        </p:nvSpPr>
        <p:spPr>
          <a:xfrm>
            <a:off x="9982200" y="0"/>
            <a:ext cx="2209800" cy="6858000"/>
          </a:xfrm>
          <a:prstGeom prst="rect">
            <a:avLst/>
          </a:prstGeom>
          <a:gradFill flip="none" rotWithShape="1">
            <a:gsLst>
              <a:gs pos="0">
                <a:schemeClr val="accent1"/>
              </a:gs>
              <a:gs pos="100000">
                <a:schemeClr val="accent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dirty="0"/>
          </a:p>
        </p:txBody>
      </p:sp>
      <p:sp>
        <p:nvSpPr>
          <p:cNvPr id="2" name="Tytuł pionowy 1"/>
          <p:cNvSpPr>
            <a:spLocks noGrp="1"/>
          </p:cNvSpPr>
          <p:nvPr>
            <p:ph type="title" orient="vert"/>
          </p:nvPr>
        </p:nvSpPr>
        <p:spPr>
          <a:xfrm>
            <a:off x="10058399" y="457201"/>
            <a:ext cx="2057401" cy="5943600"/>
          </a:xfrm>
        </p:spPr>
        <p:txBody>
          <a:bodyPr vert="eaVert" rtlCol="0"/>
          <a:lstStyle>
            <a:lvl1pPr rtl="0">
              <a:defRPr/>
            </a:lvl1pPr>
          </a:lstStyle>
          <a:p>
            <a:pPr rtl="0"/>
            <a:r>
              <a:rPr lang="pl-PL"/>
              <a:t>Kliknij, aby edytować styl</a:t>
            </a:r>
            <a:endParaRPr lang="pl-PL" dirty="0"/>
          </a:p>
        </p:txBody>
      </p:sp>
      <p:sp>
        <p:nvSpPr>
          <p:cNvPr id="3" name="Symbol zastępczy tytułu pionowego 2"/>
          <p:cNvSpPr>
            <a:spLocks noGrp="1"/>
          </p:cNvSpPr>
          <p:nvPr>
            <p:ph type="body" orient="vert" idx="1"/>
          </p:nvPr>
        </p:nvSpPr>
        <p:spPr>
          <a:xfrm>
            <a:off x="609600" y="457200"/>
            <a:ext cx="9067800" cy="5943599"/>
          </a:xfrm>
        </p:spPr>
        <p:txBody>
          <a:bodyPr vert="eaVert"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5" name="Symbol zastępczy stopki 4"/>
          <p:cNvSpPr>
            <a:spLocks noGrp="1"/>
          </p:cNvSpPr>
          <p:nvPr>
            <p:ph type="ftr" sz="quarter" idx="11"/>
          </p:nvPr>
        </p:nvSpPr>
        <p:spPr/>
        <p:txBody>
          <a:bodyPr rtlCol="0"/>
          <a:lstStyle/>
          <a:p>
            <a:pPr rtl="0"/>
            <a:endParaRPr lang="pl-PL" dirty="0"/>
          </a:p>
        </p:txBody>
      </p:sp>
      <p:sp>
        <p:nvSpPr>
          <p:cNvPr id="4" name="Symbol zastępczy daty 3"/>
          <p:cNvSpPr>
            <a:spLocks noGrp="1"/>
          </p:cNvSpPr>
          <p:nvPr>
            <p:ph type="dt" sz="half" idx="10"/>
          </p:nvPr>
        </p:nvSpPr>
        <p:spPr/>
        <p:txBody>
          <a:bodyPr rtlCol="0"/>
          <a:lstStyle/>
          <a:p>
            <a:pPr rtl="0"/>
            <a:fld id="{C5A68430-C5D5-4797-8038-48E73C50CE71}" type="datetime1">
              <a:rPr lang="pl-PL" smtClean="0"/>
              <a:t>29.05.2023</a:t>
            </a:fld>
            <a:endParaRPr lang="pl-PL" dirty="0"/>
          </a:p>
        </p:txBody>
      </p:sp>
      <p:sp>
        <p:nvSpPr>
          <p:cNvPr id="6" name="Symbol zastępczy numeru slajdu 5"/>
          <p:cNvSpPr>
            <a:spLocks noGrp="1"/>
          </p:cNvSpPr>
          <p:nvPr>
            <p:ph type="sldNum" sz="quarter" idx="12"/>
          </p:nvPr>
        </p:nvSpPr>
        <p:spPr/>
        <p:txBody>
          <a:bodyPr rtlCol="0"/>
          <a:lstStyle/>
          <a:p>
            <a:pPr rtl="0"/>
            <a:fld id="{E31375A4-56A4-47D6-9801-1991572033F7}" type="slidenum">
              <a:rPr lang="pl-PL" smtClean="0"/>
              <a:t>‹#›</a:t>
            </a:fld>
            <a:endParaRPr lang="pl-PL" dirty="0"/>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lvl1pPr rtl="0">
              <a:defRPr/>
            </a:lvl1pPr>
          </a:lstStyle>
          <a:p>
            <a:pPr rtl="0"/>
            <a:r>
              <a:rPr lang="pl-PL"/>
              <a:t>Kliknij, aby edytować styl</a:t>
            </a:r>
            <a:endParaRPr lang="pl-PL" dirty="0"/>
          </a:p>
        </p:txBody>
      </p:sp>
      <p:sp>
        <p:nvSpPr>
          <p:cNvPr id="3" name="Symbol zastępczy zawartości 2"/>
          <p:cNvSpPr>
            <a:spLocks noGrp="1"/>
          </p:cNvSpPr>
          <p:nvPr>
            <p:ph idx="1"/>
          </p:nvPr>
        </p:nvSpPr>
        <p:spPr/>
        <p:txBody>
          <a:bodyPr rtlCol="0"/>
          <a:lstStyle>
            <a:lvl5pPr>
              <a:defRPr/>
            </a:lvl5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5" name="Symbol zastępczy stopki 4"/>
          <p:cNvSpPr>
            <a:spLocks noGrp="1"/>
          </p:cNvSpPr>
          <p:nvPr>
            <p:ph type="ftr" sz="quarter" idx="11"/>
          </p:nvPr>
        </p:nvSpPr>
        <p:spPr/>
        <p:txBody>
          <a:bodyPr rtlCol="0"/>
          <a:lstStyle/>
          <a:p>
            <a:pPr rtl="0"/>
            <a:endParaRPr lang="pl-PL" dirty="0"/>
          </a:p>
        </p:txBody>
      </p:sp>
      <p:sp>
        <p:nvSpPr>
          <p:cNvPr id="4" name="Symbol zastępczy daty 3"/>
          <p:cNvSpPr>
            <a:spLocks noGrp="1"/>
          </p:cNvSpPr>
          <p:nvPr>
            <p:ph type="dt" sz="half" idx="10"/>
          </p:nvPr>
        </p:nvSpPr>
        <p:spPr/>
        <p:txBody>
          <a:bodyPr rtlCol="0"/>
          <a:lstStyle/>
          <a:p>
            <a:pPr rtl="0"/>
            <a:fld id="{1C109891-4450-41DD-A5F8-BB1CE1D963BC}" type="datetime1">
              <a:rPr lang="pl-PL" smtClean="0"/>
              <a:t>29.05.2023</a:t>
            </a:fld>
            <a:endParaRPr lang="pl-PL" dirty="0"/>
          </a:p>
        </p:txBody>
      </p:sp>
      <p:sp>
        <p:nvSpPr>
          <p:cNvPr id="6" name="Symbol zastępczy numeru slajdu 5"/>
          <p:cNvSpPr>
            <a:spLocks noGrp="1"/>
          </p:cNvSpPr>
          <p:nvPr>
            <p:ph type="sldNum" sz="quarter" idx="12"/>
          </p:nvPr>
        </p:nvSpPr>
        <p:spPr/>
        <p:txBody>
          <a:bodyPr rtlCol="0"/>
          <a:lstStyle/>
          <a:p>
            <a:pPr rtl="0"/>
            <a:fld id="{E31375A4-56A4-47D6-9801-1991572033F7}" type="slidenum">
              <a:rPr lang="pl-PL" smtClean="0"/>
              <a:t>‹#›</a:t>
            </a:fld>
            <a:endParaRPr lang="pl-PL"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Nagłówek sekcji">
    <p:bg>
      <p:bgPr>
        <a:gradFill flip="none" rotWithShape="1">
          <a:gsLst>
            <a:gs pos="0">
              <a:schemeClr val="accent1"/>
            </a:gs>
            <a:gs pos="100000">
              <a:schemeClr val="accent1">
                <a:lumMod val="75000"/>
              </a:schemeClr>
            </a:gs>
          </a:gsLst>
          <a:lin ang="5400000" scaled="0"/>
          <a:tileRect/>
        </a:gradFill>
        <a:effectLst/>
      </p:bgPr>
    </p:bg>
    <p:spTree>
      <p:nvGrpSpPr>
        <p:cNvPr id="1" name=""/>
        <p:cNvGrpSpPr/>
        <p:nvPr/>
      </p:nvGrpSpPr>
      <p:grpSpPr>
        <a:xfrm>
          <a:off x="0" y="0"/>
          <a:ext cx="0" cy="0"/>
          <a:chOff x="0" y="0"/>
          <a:chExt cx="0" cy="0"/>
        </a:xfrm>
      </p:grpSpPr>
      <p:sp>
        <p:nvSpPr>
          <p:cNvPr id="7" name="Prostokąt 6" descr="Prostokąt"/>
          <p:cNvSpPr/>
          <p:nvPr/>
        </p:nvSpPr>
        <p:spPr>
          <a:xfrm>
            <a:off x="265112" y="228600"/>
            <a:ext cx="11658600" cy="6400800"/>
          </a:xfrm>
          <a:prstGeom prst="rect">
            <a:avLst/>
          </a:prstGeom>
          <a:noFill/>
          <a:ln w="15875">
            <a:gradFill flip="none" rotWithShape="1">
              <a:gsLst>
                <a:gs pos="0">
                  <a:schemeClr val="bg1">
                    <a:lumMod val="75000"/>
                  </a:schemeClr>
                </a:gs>
                <a:gs pos="100000">
                  <a:schemeClr val="bg1"/>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dirty="0"/>
          </a:p>
        </p:txBody>
      </p:sp>
      <p:sp>
        <p:nvSpPr>
          <p:cNvPr id="2" name="Tytuł 1"/>
          <p:cNvSpPr>
            <a:spLocks noGrp="1"/>
          </p:cNvSpPr>
          <p:nvPr>
            <p:ph type="title"/>
          </p:nvPr>
        </p:nvSpPr>
        <p:spPr>
          <a:xfrm>
            <a:off x="1066800" y="1828800"/>
            <a:ext cx="7772400" cy="3177380"/>
          </a:xfrm>
        </p:spPr>
        <p:txBody>
          <a:bodyPr rtlCol="0" anchor="b">
            <a:normAutofit/>
          </a:bodyPr>
          <a:lstStyle>
            <a:lvl1pPr rtl="0">
              <a:lnSpc>
                <a:spcPct val="80000"/>
              </a:lnSpc>
              <a:defRPr sz="5400"/>
            </a:lvl1pPr>
          </a:lstStyle>
          <a:p>
            <a:pPr rtl="0"/>
            <a:r>
              <a:rPr lang="pl-PL"/>
              <a:t>Kliknij, aby edytować styl</a:t>
            </a:r>
            <a:endParaRPr lang="pl-PL" dirty="0"/>
          </a:p>
        </p:txBody>
      </p:sp>
      <p:sp>
        <p:nvSpPr>
          <p:cNvPr id="3" name="Symbol zastępczy tekstu 2"/>
          <p:cNvSpPr>
            <a:spLocks noGrp="1"/>
          </p:cNvSpPr>
          <p:nvPr>
            <p:ph type="body" idx="1"/>
          </p:nvPr>
        </p:nvSpPr>
        <p:spPr>
          <a:xfrm>
            <a:off x="1066800" y="5181600"/>
            <a:ext cx="7772400" cy="685800"/>
          </a:xfrm>
        </p:spPr>
        <p:txBody>
          <a:bodyPr rtlCol="0">
            <a:normAutofit/>
          </a:bodyPr>
          <a:lstStyle>
            <a:lvl1pPr marL="0" indent="0">
              <a:buNone/>
              <a:defRPr sz="2000" cap="all"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l-PL"/>
              <a:t>Edytuj style wzorca tekstu</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lvl1pPr rtl="0">
              <a:defRPr/>
            </a:lvl1pPr>
          </a:lstStyle>
          <a:p>
            <a:pPr rtl="0"/>
            <a:r>
              <a:rPr lang="pl-PL"/>
              <a:t>Kliknij, aby edytować styl</a:t>
            </a:r>
            <a:endParaRPr lang="pl-PL" dirty="0"/>
          </a:p>
        </p:txBody>
      </p:sp>
      <p:sp>
        <p:nvSpPr>
          <p:cNvPr id="3" name="Symbol zastępczy zawartości 2"/>
          <p:cNvSpPr>
            <a:spLocks noGrp="1"/>
          </p:cNvSpPr>
          <p:nvPr>
            <p:ph sz="half" idx="1"/>
          </p:nvPr>
        </p:nvSpPr>
        <p:spPr>
          <a:xfrm>
            <a:off x="1066800" y="1825624"/>
            <a:ext cx="4800600" cy="4575175"/>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zawartości 3"/>
          <p:cNvSpPr>
            <a:spLocks noGrp="1"/>
          </p:cNvSpPr>
          <p:nvPr>
            <p:ph sz="half" idx="2"/>
          </p:nvPr>
        </p:nvSpPr>
        <p:spPr>
          <a:xfrm>
            <a:off x="6324600" y="1825624"/>
            <a:ext cx="4800600" cy="4575175"/>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6" name="Symbol zastępczy stopki 5"/>
          <p:cNvSpPr>
            <a:spLocks noGrp="1"/>
          </p:cNvSpPr>
          <p:nvPr>
            <p:ph type="ftr" sz="quarter" idx="11"/>
          </p:nvPr>
        </p:nvSpPr>
        <p:spPr/>
        <p:txBody>
          <a:bodyPr rtlCol="0"/>
          <a:lstStyle/>
          <a:p>
            <a:pPr rtl="0"/>
            <a:endParaRPr lang="pl-PL" dirty="0"/>
          </a:p>
        </p:txBody>
      </p:sp>
      <p:sp>
        <p:nvSpPr>
          <p:cNvPr id="5" name="Symbol zastępczy daty 4"/>
          <p:cNvSpPr>
            <a:spLocks noGrp="1"/>
          </p:cNvSpPr>
          <p:nvPr>
            <p:ph type="dt" sz="half" idx="10"/>
          </p:nvPr>
        </p:nvSpPr>
        <p:spPr/>
        <p:txBody>
          <a:bodyPr rtlCol="0"/>
          <a:lstStyle/>
          <a:p>
            <a:pPr rtl="0"/>
            <a:fld id="{25A25CF5-5018-4E0D-B0D4-F5A316F6D235}" type="datetime1">
              <a:rPr lang="pl-PL" smtClean="0"/>
              <a:t>29.05.2023</a:t>
            </a:fld>
            <a:endParaRPr lang="pl-PL" dirty="0"/>
          </a:p>
        </p:txBody>
      </p:sp>
      <p:sp>
        <p:nvSpPr>
          <p:cNvPr id="7" name="Symbol zastępczy numeru slajdu 6"/>
          <p:cNvSpPr>
            <a:spLocks noGrp="1"/>
          </p:cNvSpPr>
          <p:nvPr>
            <p:ph type="sldNum" sz="quarter" idx="12"/>
          </p:nvPr>
        </p:nvSpPr>
        <p:spPr/>
        <p:txBody>
          <a:bodyPr rtlCol="0"/>
          <a:lstStyle/>
          <a:p>
            <a:pPr rtl="0"/>
            <a:fld id="{E31375A4-56A4-47D6-9801-1991572033F7}" type="slidenum">
              <a:rPr lang="pl-PL" smtClean="0"/>
              <a:t>‹#›</a:t>
            </a:fld>
            <a:endParaRPr lang="pl-PL" dirty="0"/>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lvl1pPr rtl="0">
              <a:defRPr/>
            </a:lvl1pPr>
          </a:lstStyle>
          <a:p>
            <a:pPr rtl="0"/>
            <a:r>
              <a:rPr lang="pl-PL"/>
              <a:t>Kliknij, aby edytować styl</a:t>
            </a:r>
            <a:endParaRPr lang="pl-PL" dirty="0"/>
          </a:p>
        </p:txBody>
      </p:sp>
      <p:sp>
        <p:nvSpPr>
          <p:cNvPr id="3" name="Symbol zastępczy tekstu 2"/>
          <p:cNvSpPr>
            <a:spLocks noGrp="1"/>
          </p:cNvSpPr>
          <p:nvPr>
            <p:ph type="body" idx="1"/>
          </p:nvPr>
        </p:nvSpPr>
        <p:spPr>
          <a:xfrm>
            <a:off x="1066800" y="1828799"/>
            <a:ext cx="4800600" cy="762000"/>
          </a:xfrm>
        </p:spPr>
        <p:txBody>
          <a:bodyPr rtlCol="0"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Symbol zastępczy zawartości 3"/>
          <p:cNvSpPr>
            <a:spLocks noGrp="1"/>
          </p:cNvSpPr>
          <p:nvPr>
            <p:ph sz="half" idx="2"/>
          </p:nvPr>
        </p:nvSpPr>
        <p:spPr>
          <a:xfrm>
            <a:off x="1066800" y="2590799"/>
            <a:ext cx="4800600" cy="3810033"/>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5" name="Symbol zastępczy tekstu 4"/>
          <p:cNvSpPr>
            <a:spLocks noGrp="1"/>
          </p:cNvSpPr>
          <p:nvPr>
            <p:ph type="body" sz="quarter" idx="3"/>
          </p:nvPr>
        </p:nvSpPr>
        <p:spPr>
          <a:xfrm>
            <a:off x="6324600" y="1828799"/>
            <a:ext cx="4800600" cy="762000"/>
          </a:xfrm>
        </p:spPr>
        <p:txBody>
          <a:bodyPr rtlCol="0"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Symbol zastępczy zawartości 5"/>
          <p:cNvSpPr>
            <a:spLocks noGrp="1"/>
          </p:cNvSpPr>
          <p:nvPr>
            <p:ph sz="quarter" idx="4"/>
          </p:nvPr>
        </p:nvSpPr>
        <p:spPr>
          <a:xfrm>
            <a:off x="6324600" y="2590799"/>
            <a:ext cx="4800600" cy="3810033"/>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8" name="Symbol zastępczy stopki 7"/>
          <p:cNvSpPr>
            <a:spLocks noGrp="1"/>
          </p:cNvSpPr>
          <p:nvPr>
            <p:ph type="ftr" sz="quarter" idx="11"/>
          </p:nvPr>
        </p:nvSpPr>
        <p:spPr/>
        <p:txBody>
          <a:bodyPr rtlCol="0"/>
          <a:lstStyle/>
          <a:p>
            <a:pPr rtl="0"/>
            <a:endParaRPr lang="pl-PL" dirty="0"/>
          </a:p>
        </p:txBody>
      </p:sp>
      <p:sp>
        <p:nvSpPr>
          <p:cNvPr id="7" name="Symbol zastępczy daty 6"/>
          <p:cNvSpPr>
            <a:spLocks noGrp="1"/>
          </p:cNvSpPr>
          <p:nvPr>
            <p:ph type="dt" sz="half" idx="10"/>
          </p:nvPr>
        </p:nvSpPr>
        <p:spPr/>
        <p:txBody>
          <a:bodyPr rtlCol="0"/>
          <a:lstStyle/>
          <a:p>
            <a:pPr rtl="0"/>
            <a:fld id="{41EDA2FF-CE54-413B-BF1E-8668DFA952C0}" type="datetime1">
              <a:rPr lang="pl-PL" smtClean="0"/>
              <a:t>29.05.2023</a:t>
            </a:fld>
            <a:endParaRPr lang="pl-PL" dirty="0"/>
          </a:p>
        </p:txBody>
      </p:sp>
      <p:sp>
        <p:nvSpPr>
          <p:cNvPr id="9" name="Symbol zastępczy numeru slajdu 8"/>
          <p:cNvSpPr>
            <a:spLocks noGrp="1"/>
          </p:cNvSpPr>
          <p:nvPr>
            <p:ph type="sldNum" sz="quarter" idx="12"/>
          </p:nvPr>
        </p:nvSpPr>
        <p:spPr/>
        <p:txBody>
          <a:bodyPr rtlCol="0"/>
          <a:lstStyle/>
          <a:p>
            <a:pPr rtl="0"/>
            <a:fld id="{E31375A4-56A4-47D6-9801-1991572033F7}" type="slidenum">
              <a:rPr lang="pl-PL" smtClean="0"/>
              <a:t>‹#›</a:t>
            </a:fld>
            <a:endParaRPr lang="pl-PL" dirty="0"/>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lvl1pPr rtl="0">
              <a:defRPr/>
            </a:lvl1pPr>
          </a:lstStyle>
          <a:p>
            <a:pPr rtl="0"/>
            <a:r>
              <a:rPr lang="pl-PL"/>
              <a:t>Kliknij, aby edytować styl</a:t>
            </a:r>
            <a:endParaRPr lang="pl-PL" dirty="0"/>
          </a:p>
        </p:txBody>
      </p:sp>
      <p:sp>
        <p:nvSpPr>
          <p:cNvPr id="4" name="Symbol zastępczy stopki 3"/>
          <p:cNvSpPr>
            <a:spLocks noGrp="1"/>
          </p:cNvSpPr>
          <p:nvPr>
            <p:ph type="ftr" sz="quarter" idx="11"/>
          </p:nvPr>
        </p:nvSpPr>
        <p:spPr/>
        <p:txBody>
          <a:bodyPr rtlCol="0"/>
          <a:lstStyle/>
          <a:p>
            <a:pPr rtl="0"/>
            <a:endParaRPr lang="pl-PL" dirty="0"/>
          </a:p>
        </p:txBody>
      </p:sp>
      <p:sp>
        <p:nvSpPr>
          <p:cNvPr id="3" name="Symbol zastępczy daty 2"/>
          <p:cNvSpPr>
            <a:spLocks noGrp="1"/>
          </p:cNvSpPr>
          <p:nvPr>
            <p:ph type="dt" sz="half" idx="10"/>
          </p:nvPr>
        </p:nvSpPr>
        <p:spPr/>
        <p:txBody>
          <a:bodyPr rtlCol="0"/>
          <a:lstStyle/>
          <a:p>
            <a:pPr rtl="0"/>
            <a:fld id="{E1B3DC50-93E6-4207-963F-F2DF451C6F7D}" type="datetime1">
              <a:rPr lang="pl-PL" smtClean="0"/>
              <a:t>29.05.2023</a:t>
            </a:fld>
            <a:endParaRPr lang="pl-PL" dirty="0"/>
          </a:p>
        </p:txBody>
      </p:sp>
      <p:sp>
        <p:nvSpPr>
          <p:cNvPr id="5" name="Symbol zastępczy numeru slajdu 4"/>
          <p:cNvSpPr>
            <a:spLocks noGrp="1"/>
          </p:cNvSpPr>
          <p:nvPr>
            <p:ph type="sldNum" sz="quarter" idx="12"/>
          </p:nvPr>
        </p:nvSpPr>
        <p:spPr/>
        <p:txBody>
          <a:bodyPr rtlCol="0"/>
          <a:lstStyle/>
          <a:p>
            <a:pPr rtl="0"/>
            <a:fld id="{E31375A4-56A4-47D6-9801-1991572033F7}" type="slidenum">
              <a:rPr lang="pl-PL" smtClean="0"/>
              <a:t>‹#›</a:t>
            </a:fld>
            <a:endParaRPr lang="pl-PL" dirty="0"/>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3" name="Symbol zastępczy stopki 2"/>
          <p:cNvSpPr>
            <a:spLocks noGrp="1"/>
          </p:cNvSpPr>
          <p:nvPr>
            <p:ph type="ftr" sz="quarter" idx="11"/>
          </p:nvPr>
        </p:nvSpPr>
        <p:spPr/>
        <p:txBody>
          <a:bodyPr rtlCol="0"/>
          <a:lstStyle/>
          <a:p>
            <a:pPr rtl="0"/>
            <a:endParaRPr lang="pl-PL" dirty="0"/>
          </a:p>
        </p:txBody>
      </p:sp>
      <p:sp>
        <p:nvSpPr>
          <p:cNvPr id="2" name="Symbol zastępczy daty 1"/>
          <p:cNvSpPr>
            <a:spLocks noGrp="1"/>
          </p:cNvSpPr>
          <p:nvPr>
            <p:ph type="dt" sz="half" idx="10"/>
          </p:nvPr>
        </p:nvSpPr>
        <p:spPr/>
        <p:txBody>
          <a:bodyPr rtlCol="0"/>
          <a:lstStyle/>
          <a:p>
            <a:pPr rtl="0"/>
            <a:fld id="{228F6B3D-B469-4EEF-8E10-809CA8B48441}" type="datetime1">
              <a:rPr lang="pl-PL" smtClean="0"/>
              <a:t>29.05.2023</a:t>
            </a:fld>
            <a:endParaRPr lang="pl-PL" dirty="0"/>
          </a:p>
        </p:txBody>
      </p:sp>
      <p:sp>
        <p:nvSpPr>
          <p:cNvPr id="4" name="Symbol zastępczy numeru slajdu 3"/>
          <p:cNvSpPr>
            <a:spLocks noGrp="1"/>
          </p:cNvSpPr>
          <p:nvPr>
            <p:ph type="sldNum" sz="quarter" idx="12"/>
          </p:nvPr>
        </p:nvSpPr>
        <p:spPr/>
        <p:txBody>
          <a:bodyPr rtlCol="0"/>
          <a:lstStyle/>
          <a:p>
            <a:pPr rtl="0"/>
            <a:fld id="{E31375A4-56A4-47D6-9801-1991572033F7}" type="slidenum">
              <a:rPr lang="pl-PL" smtClean="0"/>
              <a:t>‹#›</a:t>
            </a:fld>
            <a:endParaRPr lang="pl-PL" dirty="0"/>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8" name="Prostokąt 7" descr="Prostokąt"/>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dirty="0"/>
          </a:p>
        </p:txBody>
      </p:sp>
      <p:sp>
        <p:nvSpPr>
          <p:cNvPr id="9" name="Prostokąt 8" descr="Prostokąt"/>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dirty="0"/>
          </a:p>
        </p:txBody>
      </p:sp>
      <p:sp>
        <p:nvSpPr>
          <p:cNvPr id="2" name="Tytuł 1"/>
          <p:cNvSpPr>
            <a:spLocks noGrp="1"/>
          </p:cNvSpPr>
          <p:nvPr>
            <p:ph type="title"/>
          </p:nvPr>
        </p:nvSpPr>
        <p:spPr>
          <a:xfrm>
            <a:off x="7632700" y="3200400"/>
            <a:ext cx="3932237" cy="1752600"/>
          </a:xfrm>
        </p:spPr>
        <p:txBody>
          <a:bodyPr rtlCol="0" anchor="b">
            <a:normAutofit/>
          </a:bodyPr>
          <a:lstStyle>
            <a:lvl1pPr rtl="0">
              <a:defRPr sz="3600"/>
            </a:lvl1pPr>
          </a:lstStyle>
          <a:p>
            <a:pPr rtl="0"/>
            <a:r>
              <a:rPr lang="pl-PL"/>
              <a:t>Kliknij, aby edytować styl</a:t>
            </a:r>
            <a:endParaRPr lang="pl-PL" dirty="0"/>
          </a:p>
        </p:txBody>
      </p:sp>
      <p:sp>
        <p:nvSpPr>
          <p:cNvPr id="3" name="Symbol zastępczy zawartości 2"/>
          <p:cNvSpPr>
            <a:spLocks noGrp="1"/>
          </p:cNvSpPr>
          <p:nvPr>
            <p:ph idx="1"/>
          </p:nvPr>
        </p:nvSpPr>
        <p:spPr>
          <a:xfrm>
            <a:off x="609600" y="457201"/>
            <a:ext cx="5943600" cy="59436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tekstu 3"/>
          <p:cNvSpPr>
            <a:spLocks noGrp="1"/>
          </p:cNvSpPr>
          <p:nvPr>
            <p:ph type="body" sz="half" idx="2"/>
          </p:nvPr>
        </p:nvSpPr>
        <p:spPr>
          <a:xfrm>
            <a:off x="7632699" y="5029200"/>
            <a:ext cx="3932237" cy="1371600"/>
          </a:xfrm>
        </p:spPr>
        <p:txBody>
          <a:bodyPr rtlCol="0">
            <a:norm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8" name="Prostokąt 7" descr="Prostokąt"/>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dirty="0"/>
          </a:p>
        </p:txBody>
      </p:sp>
      <p:sp>
        <p:nvSpPr>
          <p:cNvPr id="9" name="Prostokąt 8" descr="Prostokąt"/>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dirty="0"/>
          </a:p>
        </p:txBody>
      </p:sp>
      <p:sp>
        <p:nvSpPr>
          <p:cNvPr id="2" name="Tytuł 1"/>
          <p:cNvSpPr>
            <a:spLocks noGrp="1"/>
          </p:cNvSpPr>
          <p:nvPr>
            <p:ph type="title"/>
          </p:nvPr>
        </p:nvSpPr>
        <p:spPr>
          <a:xfrm>
            <a:off x="7635240" y="3200400"/>
            <a:ext cx="3932237" cy="1752600"/>
          </a:xfrm>
        </p:spPr>
        <p:txBody>
          <a:bodyPr rtlCol="0" anchor="b">
            <a:normAutofit/>
          </a:bodyPr>
          <a:lstStyle>
            <a:lvl1pPr rtl="0">
              <a:defRPr sz="3600"/>
            </a:lvl1pPr>
          </a:lstStyle>
          <a:p>
            <a:pPr rtl="0"/>
            <a:r>
              <a:rPr lang="pl-PL"/>
              <a:t>Kliknij, aby edytować styl</a:t>
            </a:r>
            <a:endParaRPr lang="pl-PL" dirty="0"/>
          </a:p>
        </p:txBody>
      </p:sp>
      <p:sp>
        <p:nvSpPr>
          <p:cNvPr id="3" name="Symbol zastępczy obrazu 2" descr="Pusty symbol zastępczy pozwalający dodać obraz. Kliknij symbol zastępczy i wybierz obraz, który chcesz dodać."/>
          <p:cNvSpPr>
            <a:spLocks noGrp="1"/>
          </p:cNvSpPr>
          <p:nvPr>
            <p:ph type="pic" idx="1"/>
          </p:nvPr>
        </p:nvSpPr>
        <p:spPr>
          <a:xfrm>
            <a:off x="1" y="0"/>
            <a:ext cx="7008810" cy="6857999"/>
          </a:xfrm>
        </p:spPr>
        <p:txBody>
          <a:bodyPr tIns="4572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pl-PL"/>
              <a:t>Kliknij ikonę, aby dodać obraz</a:t>
            </a:r>
            <a:endParaRPr lang="pl-PL" dirty="0"/>
          </a:p>
        </p:txBody>
      </p:sp>
      <p:sp>
        <p:nvSpPr>
          <p:cNvPr id="4" name="Symbol zastępczy tekstu 3"/>
          <p:cNvSpPr>
            <a:spLocks noGrp="1"/>
          </p:cNvSpPr>
          <p:nvPr>
            <p:ph type="body" sz="half" idx="2"/>
          </p:nvPr>
        </p:nvSpPr>
        <p:spPr>
          <a:xfrm>
            <a:off x="7635240" y="5029200"/>
            <a:ext cx="3932237" cy="1374648"/>
          </a:xfrm>
        </p:spPr>
        <p:txBody>
          <a:bodyPr rtlCol="0"/>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9D9D9"/>
            </a:gs>
            <a:gs pos="100000">
              <a:schemeClr val="bg1"/>
            </a:gs>
          </a:gsLst>
          <a:lin ang="16200000" scaled="1"/>
          <a:tileRect/>
        </a:gradFill>
        <a:effectLst/>
      </p:bgPr>
    </p:bg>
    <p:spTree>
      <p:nvGrpSpPr>
        <p:cNvPr id="1" name=""/>
        <p:cNvGrpSpPr/>
        <p:nvPr/>
      </p:nvGrpSpPr>
      <p:grpSpPr>
        <a:xfrm>
          <a:off x="0" y="0"/>
          <a:ext cx="0" cy="0"/>
          <a:chOff x="0" y="0"/>
          <a:chExt cx="0" cy="0"/>
        </a:xfrm>
      </p:grpSpPr>
      <p:sp>
        <p:nvSpPr>
          <p:cNvPr id="7" name="czerwony pasek" descr="Czerwony pasek"/>
          <p:cNvSpPr/>
          <p:nvPr/>
        </p:nvSpPr>
        <p:spPr>
          <a:xfrm>
            <a:off x="1" y="1"/>
            <a:ext cx="12188824" cy="1524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dirty="0"/>
          </a:p>
        </p:txBody>
      </p:sp>
      <p:sp>
        <p:nvSpPr>
          <p:cNvPr id="2" name="Symbol zastępczy tytułu 1"/>
          <p:cNvSpPr>
            <a:spLocks noGrp="1"/>
          </p:cNvSpPr>
          <p:nvPr>
            <p:ph type="title"/>
          </p:nvPr>
        </p:nvSpPr>
        <p:spPr>
          <a:xfrm>
            <a:off x="1066800" y="99220"/>
            <a:ext cx="10058400" cy="1325563"/>
          </a:xfrm>
          <a:prstGeom prst="rect">
            <a:avLst/>
          </a:prstGeom>
        </p:spPr>
        <p:txBody>
          <a:bodyPr vert="horz" lIns="91440" tIns="45720" rIns="91440" bIns="45720" rtlCol="0" anchor="ctr">
            <a:normAutofit/>
          </a:bodyPr>
          <a:lstStyle/>
          <a:p>
            <a:pPr rtl="0"/>
            <a:r>
              <a:rPr lang="pl-PL" noProof="0" dirty="0"/>
              <a:t>Kliknij, aby edytować styl</a:t>
            </a:r>
          </a:p>
        </p:txBody>
      </p:sp>
      <p:sp>
        <p:nvSpPr>
          <p:cNvPr id="3" name="Symbol zastępczy tekstu 2"/>
          <p:cNvSpPr>
            <a:spLocks noGrp="1"/>
          </p:cNvSpPr>
          <p:nvPr>
            <p:ph type="body" idx="1"/>
          </p:nvPr>
        </p:nvSpPr>
        <p:spPr>
          <a:xfrm>
            <a:off x="1524000" y="1828799"/>
            <a:ext cx="9144000" cy="4572001"/>
          </a:xfrm>
          <a:prstGeom prst="rect">
            <a:avLst/>
          </a:prstGeom>
        </p:spPr>
        <p:txBody>
          <a:bodyPr vert="horz" lIns="91440" tIns="45720" rIns="91440" bIns="45720" rtlCol="0">
            <a:normAutofit/>
          </a:bodyPr>
          <a:lstStyle/>
          <a:p>
            <a:pPr lvl="0"/>
            <a:r>
              <a:rPr lang="pl-PL" noProof="0" dirty="0"/>
              <a:t>Edytuj style wzorca tekstu</a:t>
            </a:r>
          </a:p>
          <a:p>
            <a:pPr lvl="1" rtl="0"/>
            <a:r>
              <a:rPr lang="pl-PL" noProof="0" dirty="0"/>
              <a:t>Drugi poziom</a:t>
            </a:r>
          </a:p>
          <a:p>
            <a:pPr lvl="2" rtl="0"/>
            <a:r>
              <a:rPr lang="pl-PL" noProof="0" dirty="0"/>
              <a:t>Trzeci poziom</a:t>
            </a:r>
          </a:p>
          <a:p>
            <a:pPr lvl="3" rtl="0"/>
            <a:r>
              <a:rPr lang="pl-PL" noProof="0" dirty="0"/>
              <a:t>Czwarty poziom</a:t>
            </a:r>
          </a:p>
          <a:p>
            <a:pPr lvl="4" rtl="0"/>
            <a:r>
              <a:rPr lang="pl-PL" noProof="0" dirty="0"/>
              <a:t>Piąty poziom</a:t>
            </a:r>
          </a:p>
        </p:txBody>
      </p:sp>
      <p:sp>
        <p:nvSpPr>
          <p:cNvPr id="5" name="Symbol zastępczy stopki 4"/>
          <p:cNvSpPr>
            <a:spLocks noGrp="1"/>
          </p:cNvSpPr>
          <p:nvPr>
            <p:ph type="ftr" sz="quarter" idx="3"/>
          </p:nvPr>
        </p:nvSpPr>
        <p:spPr>
          <a:xfrm>
            <a:off x="1066800" y="6481760"/>
            <a:ext cx="7848600" cy="239715"/>
          </a:xfrm>
          <a:prstGeom prst="rect">
            <a:avLst/>
          </a:prstGeom>
        </p:spPr>
        <p:txBody>
          <a:bodyPr vert="horz" lIns="91440" tIns="45720" rIns="91440" bIns="45720" rtlCol="0" anchor="ctr"/>
          <a:lstStyle>
            <a:lvl1pPr algn="l">
              <a:defRPr sz="1100">
                <a:solidFill>
                  <a:schemeClr val="tx1"/>
                </a:solidFill>
              </a:defRPr>
            </a:lvl1pPr>
          </a:lstStyle>
          <a:p>
            <a:pPr rtl="0"/>
            <a:endParaRPr lang="pl-PL" noProof="0" dirty="0"/>
          </a:p>
        </p:txBody>
      </p:sp>
      <p:sp>
        <p:nvSpPr>
          <p:cNvPr id="4" name="Symbol zastępczy daty 3"/>
          <p:cNvSpPr>
            <a:spLocks noGrp="1"/>
          </p:cNvSpPr>
          <p:nvPr>
            <p:ph type="dt" sz="half" idx="2"/>
          </p:nvPr>
        </p:nvSpPr>
        <p:spPr>
          <a:xfrm>
            <a:off x="9067800" y="6465885"/>
            <a:ext cx="1066800" cy="239715"/>
          </a:xfrm>
          <a:prstGeom prst="rect">
            <a:avLst/>
          </a:prstGeom>
        </p:spPr>
        <p:txBody>
          <a:bodyPr vert="horz" lIns="91440" tIns="45720" rIns="91440" bIns="45720" rtlCol="0" anchor="ctr"/>
          <a:lstStyle>
            <a:lvl1pPr algn="r">
              <a:defRPr sz="1100">
                <a:solidFill>
                  <a:schemeClr val="tx1"/>
                </a:solidFill>
              </a:defRPr>
            </a:lvl1pPr>
          </a:lstStyle>
          <a:p>
            <a:pPr rtl="0"/>
            <a:fld id="{05F33F0D-93B6-40B9-B130-94EC5B268A86}" type="datetime1">
              <a:rPr lang="pl-PL" noProof="0" smtClean="0"/>
              <a:t>29.05.2023</a:t>
            </a:fld>
            <a:endParaRPr lang="pl-PL" noProof="0" dirty="0"/>
          </a:p>
        </p:txBody>
      </p:sp>
      <p:sp>
        <p:nvSpPr>
          <p:cNvPr id="6" name="Symbol zastępczy numeru slajdu 5"/>
          <p:cNvSpPr>
            <a:spLocks noGrp="1"/>
          </p:cNvSpPr>
          <p:nvPr>
            <p:ph type="sldNum" sz="quarter" idx="4"/>
          </p:nvPr>
        </p:nvSpPr>
        <p:spPr>
          <a:xfrm>
            <a:off x="10287000" y="6481760"/>
            <a:ext cx="838200" cy="239715"/>
          </a:xfrm>
          <a:prstGeom prst="rect">
            <a:avLst/>
          </a:prstGeom>
        </p:spPr>
        <p:txBody>
          <a:bodyPr vert="horz" lIns="91440" tIns="45720" rIns="91440" bIns="45720" rtlCol="0" anchor="ctr"/>
          <a:lstStyle>
            <a:lvl1pPr algn="r">
              <a:defRPr sz="1100">
                <a:solidFill>
                  <a:schemeClr val="tx1"/>
                </a:solidFill>
              </a:defRPr>
            </a:lvl1pPr>
          </a:lstStyle>
          <a:p>
            <a:pPr rtl="0"/>
            <a:fld id="{E31375A4-56A4-47D6-9801-1991572033F7}" type="slidenum">
              <a:rPr lang="pl-PL" noProof="0" smtClean="0"/>
              <a:pPr/>
              <a:t>‹#›</a:t>
            </a:fld>
            <a:endParaRPr lang="pl-PL" noProof="0"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2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bin"/><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bin"/><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479376" y="1124744"/>
            <a:ext cx="4098175" cy="3177380"/>
          </a:xfrm>
        </p:spPr>
        <p:txBody>
          <a:bodyPr rtlCol="0">
            <a:noAutofit/>
          </a:bodyPr>
          <a:lstStyle/>
          <a:p>
            <a:pPr rtl="0"/>
            <a:r>
              <a:rPr lang="pl-PL" sz="4800" dirty="0">
                <a:latin typeface="Times New Roman" panose="02020603050405020304" pitchFamily="18" charset="0"/>
                <a:cs typeface="Times New Roman" panose="02020603050405020304" pitchFamily="18" charset="0"/>
              </a:rPr>
              <a:t>Wartość symulacji medycznej w kształceniu kadry pielęgniarskiej </a:t>
            </a:r>
          </a:p>
        </p:txBody>
      </p:sp>
      <p:sp>
        <p:nvSpPr>
          <p:cNvPr id="3" name="Podtytuł 2"/>
          <p:cNvSpPr>
            <a:spLocks noGrp="1"/>
          </p:cNvSpPr>
          <p:nvPr>
            <p:ph type="subTitle" idx="1"/>
          </p:nvPr>
        </p:nvSpPr>
        <p:spPr>
          <a:xfrm>
            <a:off x="623392" y="4869160"/>
            <a:ext cx="4098175" cy="685800"/>
          </a:xfrm>
        </p:spPr>
        <p:txBody>
          <a:bodyPr rtlCol="0">
            <a:noAutofit/>
          </a:bodyPr>
          <a:lstStyle/>
          <a:p>
            <a:pPr algn="ctr" rtl="0"/>
            <a:r>
              <a:rPr lang="pl-PL" dirty="0">
                <a:solidFill>
                  <a:schemeClr val="tx1"/>
                </a:solidFill>
                <a:latin typeface="Times New Roman" panose="02020603050405020304" pitchFamily="18" charset="0"/>
                <a:cs typeface="Times New Roman" panose="02020603050405020304" pitchFamily="18" charset="0"/>
              </a:rPr>
              <a:t>Katarzyna Siwak</a:t>
            </a:r>
            <a:br>
              <a:rPr lang="pl-PL" sz="1800" dirty="0">
                <a:solidFill>
                  <a:schemeClr val="tx1"/>
                </a:solidFill>
              </a:rPr>
            </a:br>
            <a:endParaRPr lang="pl-PL" sz="1800" dirty="0">
              <a:solidFill>
                <a:schemeClr val="tx1"/>
              </a:solidFill>
            </a:endParaRPr>
          </a:p>
        </p:txBody>
      </p:sp>
      <p:pic>
        <p:nvPicPr>
          <p:cNvPr id="4" name="Obraz 3" descr="logo_10cm (1)"/>
          <p:cNvPicPr/>
          <p:nvPr/>
        </p:nvPicPr>
        <p:blipFill>
          <a:blip r:embed="rId3">
            <a:extLst>
              <a:ext uri="{28A0092B-C50C-407E-A947-70E740481C1C}">
                <a14:useLocalDpi xmlns:a14="http://schemas.microsoft.com/office/drawing/2010/main" val="0"/>
              </a:ext>
            </a:extLst>
          </a:blip>
          <a:srcRect/>
          <a:stretch>
            <a:fillRect/>
          </a:stretch>
        </p:blipFill>
        <p:spPr bwMode="auto">
          <a:xfrm>
            <a:off x="1289449" y="5238348"/>
            <a:ext cx="2766060" cy="1097280"/>
          </a:xfrm>
          <a:prstGeom prst="rect">
            <a:avLst/>
          </a:prstGeom>
          <a:noFill/>
          <a:ln>
            <a:noFill/>
          </a:ln>
        </p:spPr>
      </p:pic>
    </p:spTree>
    <p:extLst>
      <p:ext uri="{BB962C8B-B14F-4D97-AF65-F5344CB8AC3E}">
        <p14:creationId xmlns:p14="http://schemas.microsoft.com/office/powerpoint/2010/main" val="435141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zaokrąglony 4"/>
          <p:cNvSpPr/>
          <p:nvPr/>
        </p:nvSpPr>
        <p:spPr>
          <a:xfrm>
            <a:off x="839416" y="1916832"/>
            <a:ext cx="4392488" cy="400506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pl-PL" sz="2000" dirty="0">
                <a:latin typeface="Times New Roman" panose="02020603050405020304" pitchFamily="18" charset="0"/>
                <a:cs typeface="Times New Roman" panose="02020603050405020304" pitchFamily="18" charset="0"/>
              </a:rPr>
              <a:t>Symulacja edukacyjna jest źródłem satysfakcji studentów pielęgniarstwa z udziału w procesie kształcenia, zwiększa ich pewność siebie, rozwija krytyczne myślenie, wspiera ich rozwój psychomotoryczny a biorąc pod uwagę wyzwania, przed którymi stoi edukacja, symulacja może być realnym rozwiązaniem, aby sprostać potrzebom edukacyjnym studentów [10-12].</a:t>
            </a:r>
          </a:p>
        </p:txBody>
      </p:sp>
      <p:pic>
        <p:nvPicPr>
          <p:cNvPr id="7" name="Obraz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4032" y="404664"/>
            <a:ext cx="2088232" cy="2880320"/>
          </a:xfrm>
          <a:prstGeom prst="rect">
            <a:avLst/>
          </a:prstGeom>
          <a:ln>
            <a:noFill/>
          </a:ln>
          <a:effectLst>
            <a:outerShdw blurRad="292100" dist="139700" dir="2700000" algn="tl" rotWithShape="0">
              <a:srgbClr val="333333">
                <a:alpha val="65000"/>
              </a:srgbClr>
            </a:outerShdw>
          </a:effectLst>
        </p:spPr>
      </p:pic>
      <p:pic>
        <p:nvPicPr>
          <p:cNvPr id="8" name="Obraz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2344" y="2348880"/>
            <a:ext cx="2499742" cy="3573016"/>
          </a:xfrm>
          <a:prstGeom prst="rect">
            <a:avLst/>
          </a:prstGeom>
          <a:ln>
            <a:noFill/>
          </a:ln>
          <a:effectLst>
            <a:outerShdw blurRad="292100" dist="139700" dir="2700000" algn="tl" rotWithShape="0">
              <a:srgbClr val="333333">
                <a:alpha val="65000"/>
              </a:srgbClr>
            </a:outerShdw>
          </a:effectLst>
        </p:spPr>
      </p:pic>
      <p:sp>
        <p:nvSpPr>
          <p:cNvPr id="9" name="Prostokąt 8"/>
          <p:cNvSpPr/>
          <p:nvPr/>
        </p:nvSpPr>
        <p:spPr>
          <a:xfrm>
            <a:off x="5375920" y="5737230"/>
            <a:ext cx="3816424" cy="830997"/>
          </a:xfrm>
          <a:prstGeom prst="rect">
            <a:avLst/>
          </a:prstGeom>
        </p:spPr>
        <p:txBody>
          <a:bodyPr wrap="square">
            <a:spAutoFit/>
          </a:bodyPr>
          <a:lstStyle/>
          <a:p>
            <a:r>
              <a:rPr lang="pl-PL" sz="2400" dirty="0">
                <a:latin typeface="Times New Roman" panose="02020603050405020304" pitchFamily="18" charset="0"/>
                <a:cs typeface="Times New Roman" panose="02020603050405020304" pitchFamily="18" charset="0"/>
              </a:rPr>
              <a:t>https://advancesinsimulation.biomedcentral.com/</a:t>
            </a:r>
          </a:p>
        </p:txBody>
      </p:sp>
      <p:sp>
        <p:nvSpPr>
          <p:cNvPr id="10" name="Symbol zastępczy numeru slajdu 9"/>
          <p:cNvSpPr>
            <a:spLocks noGrp="1"/>
          </p:cNvSpPr>
          <p:nvPr>
            <p:ph type="sldNum" sz="quarter" idx="12"/>
          </p:nvPr>
        </p:nvSpPr>
        <p:spPr>
          <a:xfrm>
            <a:off x="11136560" y="6448369"/>
            <a:ext cx="838200" cy="239715"/>
          </a:xfrm>
        </p:spPr>
        <p:txBody>
          <a:bodyPr/>
          <a:lstStyle/>
          <a:p>
            <a:pPr rtl="0"/>
            <a:fld id="{E31375A4-56A4-47D6-9801-1991572033F7}" type="slidenum">
              <a:rPr lang="pl-PL" smtClean="0"/>
              <a:t>10</a:t>
            </a:fld>
            <a:endParaRPr lang="pl-PL" dirty="0"/>
          </a:p>
        </p:txBody>
      </p:sp>
    </p:spTree>
    <p:extLst>
      <p:ext uri="{BB962C8B-B14F-4D97-AF65-F5344CB8AC3E}">
        <p14:creationId xmlns:p14="http://schemas.microsoft.com/office/powerpoint/2010/main" val="740558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wal 2"/>
          <p:cNvSpPr/>
          <p:nvPr/>
        </p:nvSpPr>
        <p:spPr>
          <a:xfrm>
            <a:off x="4223792" y="1628800"/>
            <a:ext cx="7254263" cy="4968552"/>
          </a:xfrm>
          <a:prstGeom prst="ellipse">
            <a:avLst/>
          </a:prstGeom>
          <a:solidFill>
            <a:srgbClr val="FF000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pl-PL" sz="2400" dirty="0">
                <a:latin typeface="Times New Roman" panose="02020603050405020304" pitchFamily="18" charset="0"/>
                <a:cs typeface="Times New Roman" panose="02020603050405020304" pitchFamily="18" charset="0"/>
              </a:rPr>
              <a:t>Nadal można dostrzec występowanie barier w wykorzystaniu symulacji edukacyjnej w pielęgniarstwie, które dotyczą wielu obszarów, m.in. niedostatecznego przekonania i przygotowania nauczycieli do wdrażania i wykorzystywania edukacji opartej na symulacji, a które należy rozwiązać, aby dalej rozwijać edukację opartą na symulacji w pielęgniarstwie [13].</a:t>
            </a:r>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376" y="1628800"/>
            <a:ext cx="3075806" cy="4752528"/>
          </a:xfrm>
          <a:prstGeom prst="rect">
            <a:avLst/>
          </a:prstGeom>
        </p:spPr>
      </p:pic>
      <p:sp>
        <p:nvSpPr>
          <p:cNvPr id="5" name="Symbol zastępczy numeru slajdu 4"/>
          <p:cNvSpPr>
            <a:spLocks noGrp="1"/>
          </p:cNvSpPr>
          <p:nvPr>
            <p:ph type="sldNum" sz="quarter" idx="12"/>
          </p:nvPr>
        </p:nvSpPr>
        <p:spPr>
          <a:xfrm>
            <a:off x="11058955" y="6477494"/>
            <a:ext cx="838200" cy="239715"/>
          </a:xfrm>
        </p:spPr>
        <p:txBody>
          <a:bodyPr/>
          <a:lstStyle/>
          <a:p>
            <a:pPr rtl="0"/>
            <a:fld id="{E31375A4-56A4-47D6-9801-1991572033F7}" type="slidenum">
              <a:rPr lang="pl-PL" smtClean="0"/>
              <a:t>11</a:t>
            </a:fld>
            <a:endParaRPr lang="pl-PL" dirty="0"/>
          </a:p>
        </p:txBody>
      </p:sp>
    </p:spTree>
    <p:extLst>
      <p:ext uri="{BB962C8B-B14F-4D97-AF65-F5344CB8AC3E}">
        <p14:creationId xmlns:p14="http://schemas.microsoft.com/office/powerpoint/2010/main" val="1628096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Literatura</a:t>
            </a:r>
          </a:p>
        </p:txBody>
      </p:sp>
      <p:sp>
        <p:nvSpPr>
          <p:cNvPr id="3" name="Symbol zastępczy zawartości 2"/>
          <p:cNvSpPr>
            <a:spLocks noGrp="1"/>
          </p:cNvSpPr>
          <p:nvPr>
            <p:ph sz="half" idx="1"/>
          </p:nvPr>
        </p:nvSpPr>
        <p:spPr>
          <a:xfrm>
            <a:off x="119336" y="1556792"/>
            <a:ext cx="5748064" cy="5301208"/>
          </a:xfrm>
        </p:spPr>
        <p:txBody>
          <a:bodyPr>
            <a:normAutofit fontScale="62500" lnSpcReduction="20000"/>
          </a:bodyPr>
          <a:lstStyle/>
          <a:p>
            <a:pPr marL="0" lvl="0" indent="0">
              <a:buNone/>
            </a:pPr>
            <a:r>
              <a:rPr lang="pl-PL" dirty="0">
                <a:latin typeface="Times New Roman" panose="02020603050405020304" pitchFamily="18" charset="0"/>
                <a:cs typeface="Times New Roman" panose="02020603050405020304" pitchFamily="18" charset="0"/>
              </a:rPr>
              <a:t>1. Rozporządzenie Ministra Nauki I Szkolnictwa Wyższego z dnia 9 maja 2012 r.  w sprawie standardów kształcenia dla kierunków studiów: lekarskiego, lekarsko-dentystycznego, farmacji, pielęgniarstwa i położnictwa </a:t>
            </a:r>
            <a:r>
              <a:rPr lang="pl-PL" dirty="0">
                <a:solidFill>
                  <a:schemeClr val="tx1"/>
                </a:solidFill>
                <a:latin typeface="Times New Roman" panose="02020603050405020304" pitchFamily="18" charset="0"/>
                <a:cs typeface="Times New Roman" panose="02020603050405020304" pitchFamily="18" charset="0"/>
              </a:rPr>
              <a:t>(Dz. U. 2012 poz. 631)</a:t>
            </a:r>
            <a:endParaRPr lang="pl-PL" dirty="0">
              <a:latin typeface="Times New Roman" panose="02020603050405020304" pitchFamily="18" charset="0"/>
              <a:cs typeface="Times New Roman" panose="02020603050405020304" pitchFamily="18" charset="0"/>
            </a:endParaRPr>
          </a:p>
          <a:p>
            <a:pPr marL="0" lvl="0" indent="0">
              <a:buNone/>
            </a:pPr>
            <a:r>
              <a:rPr lang="pl-PL" dirty="0">
                <a:latin typeface="Times New Roman" panose="02020603050405020304" pitchFamily="18" charset="0"/>
                <a:cs typeface="Times New Roman" panose="02020603050405020304" pitchFamily="18" charset="0"/>
              </a:rPr>
              <a:t>2. Rozporządzenie Ministra Nauki i Szkolnictwa Wyższego z dnia 26 lipca 2019 r. w sprawie standardów kształcenia przygotowującego do wykonywania zawodu lekarza, lekarza dentysty, farmaceuty, pielęgniarki, położnej, diagnosty laboratoryjnego, fizjoterapeuty i ratownika medycznego (Dz.U. 2019 poz. 1573)</a:t>
            </a:r>
          </a:p>
          <a:p>
            <a:pPr marL="0" indent="0">
              <a:buNone/>
            </a:pPr>
            <a:r>
              <a:rPr lang="pl-PL" dirty="0">
                <a:latin typeface="Times New Roman" panose="02020603050405020304" pitchFamily="18" charset="0"/>
                <a:cs typeface="Times New Roman" panose="02020603050405020304" pitchFamily="18" charset="0"/>
              </a:rPr>
              <a:t>3. Uchwała Krajowej Rady Akredytacyjnej Szkół Pielęgniarek i Położnych w Polsce nr 103/IV/2017 z 22 VI 20217 r. w sprawie realizacji zajęć dydaktycznych w Centrach Symulacji Medycznych – </a:t>
            </a:r>
            <a:r>
              <a:rPr lang="pl-PL" dirty="0" err="1">
                <a:latin typeface="Times New Roman" panose="02020603050405020304" pitchFamily="18" charset="0"/>
                <a:cs typeface="Times New Roman" panose="02020603050405020304" pitchFamily="18" charset="0"/>
              </a:rPr>
              <a:t>wielo</a:t>
            </a:r>
            <a:r>
              <a:rPr lang="pl-PL" dirty="0">
                <a:latin typeface="Times New Roman" panose="02020603050405020304" pitchFamily="18" charset="0"/>
                <a:cs typeface="Times New Roman" panose="02020603050405020304" pitchFamily="18" charset="0"/>
              </a:rPr>
              <a:t>- i </a:t>
            </a:r>
            <a:r>
              <a:rPr lang="pl-PL" dirty="0" err="1">
                <a:latin typeface="Times New Roman" panose="02020603050405020304" pitchFamily="18" charset="0"/>
                <a:cs typeface="Times New Roman" panose="02020603050405020304" pitchFamily="18" charset="0"/>
              </a:rPr>
              <a:t>monoprofilowych</a:t>
            </a:r>
            <a:r>
              <a:rPr lang="pl-PL" dirty="0">
                <a:latin typeface="Times New Roman" panose="02020603050405020304" pitchFamily="18" charset="0"/>
                <a:cs typeface="Times New Roman" panose="02020603050405020304" pitchFamily="18" charset="0"/>
              </a:rPr>
              <a:t> na kierunku pielęgniarstwo i położnictwo.</a:t>
            </a:r>
          </a:p>
          <a:p>
            <a:pPr marL="0" indent="0">
              <a:buNone/>
            </a:pPr>
            <a:r>
              <a:rPr lang="pl-PL" dirty="0">
                <a:latin typeface="Times New Roman" panose="02020603050405020304" pitchFamily="18" charset="0"/>
                <a:cs typeface="Times New Roman" panose="02020603050405020304" pitchFamily="18" charset="0"/>
              </a:rPr>
              <a:t>4. </a:t>
            </a:r>
            <a:r>
              <a:rPr lang="pl-PL" dirty="0" err="1">
                <a:latin typeface="Times New Roman" panose="02020603050405020304" pitchFamily="18" charset="0"/>
                <a:cs typeface="Times New Roman" panose="02020603050405020304" pitchFamily="18" charset="0"/>
              </a:rPr>
              <a:t>Sobierańska</a:t>
            </a:r>
            <a:r>
              <a:rPr lang="pl-PL" dirty="0">
                <a:latin typeface="Times New Roman" panose="02020603050405020304" pitchFamily="18" charset="0"/>
                <a:cs typeface="Times New Roman" panose="02020603050405020304" pitchFamily="18" charset="0"/>
              </a:rPr>
              <a:t> P. Janusz K. </a:t>
            </a:r>
            <a:r>
              <a:rPr lang="pl-PL" dirty="0" err="1">
                <a:latin typeface="Times New Roman" panose="02020603050405020304" pitchFamily="18" charset="0"/>
                <a:cs typeface="Times New Roman" panose="02020603050405020304" pitchFamily="18" charset="0"/>
              </a:rPr>
              <a:t>Janczukowicz</a:t>
            </a:r>
            <a:r>
              <a:rPr lang="pl-PL" dirty="0">
                <a:latin typeface="Times New Roman" panose="02020603050405020304" pitchFamily="18" charset="0"/>
                <a:cs typeface="Times New Roman" panose="02020603050405020304" pitchFamily="18" charset="0"/>
              </a:rPr>
              <a:t> J. Symulacja medyczna jako narzędzie edukacyjne. [w:] </a:t>
            </a:r>
            <a:r>
              <a:rPr lang="pl-PL" dirty="0" err="1">
                <a:latin typeface="Times New Roman" panose="02020603050405020304" pitchFamily="18" charset="0"/>
                <a:cs typeface="Times New Roman" panose="02020603050405020304" pitchFamily="18" charset="0"/>
              </a:rPr>
              <a:t>Timler</a:t>
            </a:r>
            <a:r>
              <a:rPr lang="pl-PL" dirty="0">
                <a:latin typeface="Times New Roman" panose="02020603050405020304" pitchFamily="18" charset="0"/>
                <a:cs typeface="Times New Roman" panose="02020603050405020304" pitchFamily="18" charset="0"/>
              </a:rPr>
              <a:t> D. Bartczak M. Medycyna ratunkowa i edukacja  wykorzystaniem symulacji. Część II </a:t>
            </a:r>
            <a:r>
              <a:rPr lang="pl-PL" dirty="0" err="1">
                <a:latin typeface="Times New Roman" panose="02020603050405020304" pitchFamily="18" charset="0"/>
                <a:cs typeface="Times New Roman" panose="02020603050405020304" pitchFamily="18" charset="0"/>
              </a:rPr>
              <a:t>Eukacja</a:t>
            </a:r>
            <a:r>
              <a:rPr lang="pl-PL" dirty="0">
                <a:latin typeface="Times New Roman" panose="02020603050405020304" pitchFamily="18" charset="0"/>
                <a:cs typeface="Times New Roman" panose="02020603050405020304" pitchFamily="18" charset="0"/>
              </a:rPr>
              <a:t> z wykorzystaniem symulacji. Wydawnictwo UM w łodzi. Łódź 2021, str. 5-21</a:t>
            </a:r>
          </a:p>
          <a:p>
            <a:pPr marL="0" lvl="0" indent="0">
              <a:buNone/>
            </a:pPr>
            <a:r>
              <a:rPr lang="pl-PL" dirty="0">
                <a:latin typeface="Times New Roman" panose="02020603050405020304" pitchFamily="18" charset="0"/>
                <a:cs typeface="Times New Roman" panose="02020603050405020304" pitchFamily="18" charset="0"/>
              </a:rPr>
              <a:t>5. </a:t>
            </a:r>
            <a:r>
              <a:rPr lang="en-GB" dirty="0" err="1">
                <a:latin typeface="Times New Roman" panose="02020603050405020304" pitchFamily="18" charset="0"/>
                <a:cs typeface="Times New Roman" panose="02020603050405020304" pitchFamily="18" charset="0"/>
              </a:rPr>
              <a:t>Gąsiorowski</a:t>
            </a:r>
            <a:r>
              <a:rPr lang="en-GB" dirty="0">
                <a:latin typeface="Times New Roman" panose="02020603050405020304" pitchFamily="18" charset="0"/>
                <a:cs typeface="Times New Roman" panose="02020603050405020304" pitchFamily="18" charset="0"/>
              </a:rPr>
              <a:t> Ł. </a:t>
            </a:r>
            <a:r>
              <a:rPr lang="en-GB" dirty="0" err="1">
                <a:latin typeface="Times New Roman" panose="02020603050405020304" pitchFamily="18" charset="0"/>
                <a:cs typeface="Times New Roman" panose="02020603050405020304" pitchFamily="18" charset="0"/>
              </a:rPr>
              <a:t>Kuliński</a:t>
            </a:r>
            <a:r>
              <a:rPr lang="en-GB" dirty="0">
                <a:latin typeface="Times New Roman" panose="02020603050405020304" pitchFamily="18" charset="0"/>
                <a:cs typeface="Times New Roman" panose="02020603050405020304" pitchFamily="18" charset="0"/>
              </a:rPr>
              <a:t> D. </a:t>
            </a:r>
            <a:r>
              <a:rPr lang="en-GB" dirty="0" err="1">
                <a:latin typeface="Times New Roman" panose="02020603050405020304" pitchFamily="18" charset="0"/>
                <a:cs typeface="Times New Roman" panose="02020603050405020304" pitchFamily="18" charset="0"/>
              </a:rPr>
              <a:t>Stachowiak-Andrysiak</a:t>
            </a:r>
            <a:r>
              <a:rPr lang="en-GB" dirty="0">
                <a:latin typeface="Times New Roman" panose="02020603050405020304" pitchFamily="18" charset="0"/>
                <a:cs typeface="Times New Roman" panose="02020603050405020304" pitchFamily="18" charset="0"/>
              </a:rPr>
              <a:t> M. </a:t>
            </a:r>
            <a:r>
              <a:rPr lang="en-US" dirty="0">
                <a:latin typeface="Times New Roman" panose="02020603050405020304" pitchFamily="18" charset="0"/>
                <a:cs typeface="Times New Roman" panose="02020603050405020304" pitchFamily="18" charset="0"/>
              </a:rPr>
              <a:t>The development of medical simulation centers in Poland – a strong opportunity for modernization of nursing education,</a:t>
            </a:r>
            <a:r>
              <a:rPr lang="en-GB" dirty="0">
                <a:latin typeface="Times New Roman" panose="02020603050405020304" pitchFamily="18" charset="0"/>
                <a:cs typeface="Times New Roman" panose="02020603050405020304" pitchFamily="18" charset="0"/>
              </a:rPr>
              <a:t>  Polish Nursing 2016; </a:t>
            </a:r>
            <a:r>
              <a:rPr lang="en-GB" dirty="0" err="1">
                <a:latin typeface="Times New Roman" panose="02020603050405020304" pitchFamily="18" charset="0"/>
                <a:cs typeface="Times New Roman" panose="02020603050405020304" pitchFamily="18" charset="0"/>
              </a:rPr>
              <a:t>nr</a:t>
            </a:r>
            <a:r>
              <a:rPr lang="en-GB" dirty="0">
                <a:latin typeface="Times New Roman" panose="02020603050405020304" pitchFamily="18" charset="0"/>
                <a:cs typeface="Times New Roman" panose="02020603050405020304" pitchFamily="18" charset="0"/>
              </a:rPr>
              <a:t> 4 (62): 598-601</a:t>
            </a:r>
            <a:endParaRPr lang="pl-PL" dirty="0">
              <a:latin typeface="Times New Roman" panose="02020603050405020304" pitchFamily="18" charset="0"/>
              <a:cs typeface="Times New Roman" panose="02020603050405020304" pitchFamily="18" charset="0"/>
            </a:endParaRPr>
          </a:p>
          <a:p>
            <a:pPr marL="0" lvl="0" indent="0">
              <a:buNone/>
            </a:pPr>
            <a:r>
              <a:rPr lang="pl-PL" dirty="0">
                <a:latin typeface="Times New Roman" panose="02020603050405020304" pitchFamily="18" charset="0"/>
                <a:cs typeface="Times New Roman" panose="02020603050405020304" pitchFamily="18" charset="0"/>
              </a:rPr>
              <a:t>6. Tomaszewska K. </a:t>
            </a:r>
            <a:r>
              <a:rPr lang="pl-PL" dirty="0" err="1">
                <a:latin typeface="Times New Roman" panose="02020603050405020304" pitchFamily="18" charset="0"/>
                <a:cs typeface="Times New Roman" panose="02020603050405020304" pitchFamily="18" charset="0"/>
              </a:rPr>
              <a:t>Mjchrowicz</a:t>
            </a:r>
            <a:r>
              <a:rPr lang="pl-PL" dirty="0">
                <a:latin typeface="Times New Roman" panose="02020603050405020304" pitchFamily="18" charset="0"/>
                <a:cs typeface="Times New Roman" panose="02020603050405020304" pitchFamily="18" charset="0"/>
              </a:rPr>
              <a:t> B. </a:t>
            </a:r>
            <a:r>
              <a:rPr lang="en-US" dirty="0">
                <a:latin typeface="Times New Roman" panose="02020603050405020304" pitchFamily="18" charset="0"/>
                <a:cs typeface="Times New Roman" panose="02020603050405020304" pitchFamily="18" charset="0"/>
              </a:rPr>
              <a:t>Medical simulation as an educational tool in the opinion of nursing students</a:t>
            </a:r>
            <a:r>
              <a:rPr lang="pl-PL"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Nursing in the 21st Century</a:t>
            </a:r>
            <a:r>
              <a:rPr lang="pl-PL" dirty="0">
                <a:latin typeface="Times New Roman" panose="02020603050405020304" pitchFamily="18" charset="0"/>
                <a:cs typeface="Times New Roman" panose="02020603050405020304" pitchFamily="18" charset="0"/>
              </a:rPr>
              <a:t> 2022; 21(2): 80-87</a:t>
            </a:r>
          </a:p>
          <a:p>
            <a:endParaRPr lang="pl-PL" dirty="0"/>
          </a:p>
        </p:txBody>
      </p:sp>
      <p:sp>
        <p:nvSpPr>
          <p:cNvPr id="4" name="Symbol zastępczy zawartości 3"/>
          <p:cNvSpPr>
            <a:spLocks noGrp="1"/>
          </p:cNvSpPr>
          <p:nvPr>
            <p:ph sz="half" idx="2"/>
          </p:nvPr>
        </p:nvSpPr>
        <p:spPr>
          <a:xfrm>
            <a:off x="6324600" y="1556792"/>
            <a:ext cx="5460032" cy="5301208"/>
          </a:xfrm>
        </p:spPr>
        <p:txBody>
          <a:bodyPr>
            <a:normAutofit fontScale="62500" lnSpcReduction="20000"/>
          </a:bodyPr>
          <a:lstStyle/>
          <a:p>
            <a:pPr marL="0" indent="0">
              <a:buNone/>
            </a:pPr>
            <a:r>
              <a:rPr lang="pl-PL" dirty="0">
                <a:latin typeface="Times New Roman" panose="02020603050405020304" pitchFamily="18" charset="0"/>
                <a:cs typeface="Times New Roman" panose="02020603050405020304" pitchFamily="18" charset="0"/>
              </a:rPr>
              <a:t>7. </a:t>
            </a:r>
            <a:r>
              <a:rPr lang="en-GB" dirty="0">
                <a:latin typeface="Times New Roman" panose="02020603050405020304" pitchFamily="18" charset="0"/>
                <a:cs typeface="Times New Roman" panose="02020603050405020304" pitchFamily="18" charset="0"/>
              </a:rPr>
              <a:t>Rutherford-Hemming T, Nye C, Coram C. Using simulation for clinical practice hours in nurse practitioner education in the United States: A systematic review Nurse </a:t>
            </a:r>
            <a:r>
              <a:rPr lang="en-GB" dirty="0" err="1">
                <a:latin typeface="Times New Roman" panose="02020603050405020304" pitchFamily="18" charset="0"/>
                <a:cs typeface="Times New Roman" panose="02020603050405020304" pitchFamily="18" charset="0"/>
              </a:rPr>
              <a:t>Educ</a:t>
            </a:r>
            <a:r>
              <a:rPr lang="en-GB" dirty="0">
                <a:latin typeface="Times New Roman" panose="02020603050405020304" pitchFamily="18" charset="0"/>
                <a:cs typeface="Times New Roman" panose="02020603050405020304" pitchFamily="18" charset="0"/>
              </a:rPr>
              <a:t> Today. 2016; 37: 128-135.</a:t>
            </a:r>
            <a:endParaRPr lang="pl-PL" dirty="0">
              <a:latin typeface="Times New Roman" panose="02020603050405020304" pitchFamily="18" charset="0"/>
              <a:cs typeface="Times New Roman" panose="02020603050405020304" pitchFamily="18" charset="0"/>
            </a:endParaRPr>
          </a:p>
          <a:p>
            <a:pPr marL="0" lvl="0" indent="0">
              <a:buNone/>
            </a:pPr>
            <a:r>
              <a:rPr lang="pl-PL" dirty="0">
                <a:latin typeface="Times New Roman" panose="02020603050405020304" pitchFamily="18" charset="0"/>
                <a:cs typeface="Times New Roman" panose="02020603050405020304" pitchFamily="18" charset="0"/>
              </a:rPr>
              <a:t>8. </a:t>
            </a:r>
            <a:r>
              <a:rPr lang="en-GB" dirty="0">
                <a:latin typeface="Times New Roman" panose="02020603050405020304" pitchFamily="18" charset="0"/>
                <a:cs typeface="Times New Roman" panose="02020603050405020304" pitchFamily="18" charset="0"/>
              </a:rPr>
              <a:t>Adamson  K.  A  systematic  review  of  the  literature  related  to  the  NLN/Jeffries  Simulation Framework. </a:t>
            </a:r>
            <a:r>
              <a:rPr lang="en-GB" dirty="0" err="1">
                <a:latin typeface="Times New Roman" panose="02020603050405020304" pitchFamily="18" charset="0"/>
                <a:cs typeface="Times New Roman" panose="02020603050405020304" pitchFamily="18" charset="0"/>
              </a:rPr>
              <a:t>Nurs</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Educ</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Perspect</a:t>
            </a:r>
            <a:r>
              <a:rPr lang="en-GB" dirty="0">
                <a:latin typeface="Times New Roman" panose="02020603050405020304" pitchFamily="18" charset="0"/>
                <a:cs typeface="Times New Roman" panose="02020603050405020304" pitchFamily="18" charset="0"/>
              </a:rPr>
              <a:t>. 2015; 36 (5): 281-291.</a:t>
            </a:r>
            <a:endParaRPr lang="pl-PL" dirty="0">
              <a:latin typeface="Times New Roman" panose="02020603050405020304" pitchFamily="18" charset="0"/>
              <a:cs typeface="Times New Roman" panose="02020603050405020304" pitchFamily="18" charset="0"/>
            </a:endParaRPr>
          </a:p>
          <a:p>
            <a:pPr marL="0" lvl="0" indent="0">
              <a:buNone/>
            </a:pPr>
            <a:r>
              <a:rPr lang="pl-PL" dirty="0">
                <a:latin typeface="Times New Roman" panose="02020603050405020304" pitchFamily="18" charset="0"/>
                <a:cs typeface="Times New Roman" panose="02020603050405020304" pitchFamily="18" charset="0"/>
              </a:rPr>
              <a:t>9. </a:t>
            </a:r>
            <a:r>
              <a:rPr lang="en-GB" dirty="0">
                <a:latin typeface="Times New Roman" panose="02020603050405020304" pitchFamily="18" charset="0"/>
                <a:cs typeface="Times New Roman" panose="02020603050405020304" pitchFamily="18" charset="0"/>
              </a:rPr>
              <a:t>Shin S,  Park J-H, Kim J-H. Effectiveness of patient simulation in nursing education: Meta-analysis. Nurse </a:t>
            </a:r>
            <a:r>
              <a:rPr lang="en-GB" dirty="0" err="1">
                <a:latin typeface="Times New Roman" panose="02020603050405020304" pitchFamily="18" charset="0"/>
                <a:cs typeface="Times New Roman" panose="02020603050405020304" pitchFamily="18" charset="0"/>
              </a:rPr>
              <a:t>Educ</a:t>
            </a:r>
            <a:r>
              <a:rPr lang="en-GB" dirty="0">
                <a:latin typeface="Times New Roman" panose="02020603050405020304" pitchFamily="18" charset="0"/>
                <a:cs typeface="Times New Roman" panose="02020603050405020304" pitchFamily="18" charset="0"/>
              </a:rPr>
              <a:t> Today. 2015;  35, 1: 176-182.</a:t>
            </a:r>
            <a:endParaRPr lang="pl-PL" dirty="0">
              <a:latin typeface="Times New Roman" panose="02020603050405020304" pitchFamily="18" charset="0"/>
              <a:cs typeface="Times New Roman" panose="02020603050405020304" pitchFamily="18" charset="0"/>
            </a:endParaRPr>
          </a:p>
          <a:p>
            <a:pPr marL="0" lvl="0" indent="0">
              <a:buNone/>
            </a:pPr>
            <a:r>
              <a:rPr lang="pl-PL" dirty="0">
                <a:latin typeface="Times New Roman" panose="02020603050405020304" pitchFamily="18" charset="0"/>
                <a:cs typeface="Times New Roman" panose="02020603050405020304" pitchFamily="18" charset="0"/>
              </a:rPr>
              <a:t>10. </a:t>
            </a:r>
            <a:r>
              <a:rPr lang="en-GB" dirty="0">
                <a:latin typeface="Times New Roman" panose="02020603050405020304" pitchFamily="18" charset="0"/>
                <a:cs typeface="Times New Roman" panose="02020603050405020304" pitchFamily="18" charset="0"/>
              </a:rPr>
              <a:t>Cant  RP,      Cooper.  SJ.  Use  of  simulation-based  learning  in  undergraduate  nurse  education: An umbrella systematic review. Nurse </a:t>
            </a:r>
            <a:r>
              <a:rPr lang="en-GB" dirty="0" err="1">
                <a:latin typeface="Times New Roman" panose="02020603050405020304" pitchFamily="18" charset="0"/>
                <a:cs typeface="Times New Roman" panose="02020603050405020304" pitchFamily="18" charset="0"/>
              </a:rPr>
              <a:t>Educ</a:t>
            </a:r>
            <a:r>
              <a:rPr lang="en-GB" dirty="0">
                <a:latin typeface="Times New Roman" panose="02020603050405020304" pitchFamily="18" charset="0"/>
                <a:cs typeface="Times New Roman" panose="02020603050405020304" pitchFamily="18" charset="0"/>
              </a:rPr>
              <a:t> Today. 2017; 49: 63-71.</a:t>
            </a:r>
            <a:endParaRPr lang="pl-PL" dirty="0">
              <a:latin typeface="Times New Roman" panose="02020603050405020304" pitchFamily="18" charset="0"/>
              <a:cs typeface="Times New Roman" panose="02020603050405020304" pitchFamily="18" charset="0"/>
            </a:endParaRPr>
          </a:p>
          <a:p>
            <a:pPr marL="0" lvl="0" indent="0">
              <a:buNone/>
            </a:pPr>
            <a:r>
              <a:rPr lang="pl-PL" dirty="0">
                <a:latin typeface="Times New Roman" panose="02020603050405020304" pitchFamily="18" charset="0"/>
                <a:cs typeface="Times New Roman" panose="02020603050405020304" pitchFamily="18" charset="0"/>
              </a:rPr>
              <a:t>11. </a:t>
            </a:r>
            <a:r>
              <a:rPr lang="en-GB" dirty="0" err="1">
                <a:latin typeface="Times New Roman" panose="02020603050405020304" pitchFamily="18" charset="0"/>
                <a:cs typeface="Times New Roman" panose="02020603050405020304" pitchFamily="18" charset="0"/>
              </a:rPr>
              <a:t>Tjoflåt</a:t>
            </a:r>
            <a:r>
              <a:rPr lang="en-GB" dirty="0">
                <a:latin typeface="Times New Roman" panose="02020603050405020304" pitchFamily="18" charset="0"/>
                <a:cs typeface="Times New Roman" panose="02020603050405020304" pitchFamily="18" charset="0"/>
              </a:rPr>
              <a:t>  I,  </a:t>
            </a:r>
            <a:r>
              <a:rPr lang="en-GB" dirty="0" err="1">
                <a:latin typeface="Times New Roman" panose="02020603050405020304" pitchFamily="18" charset="0"/>
                <a:cs typeface="Times New Roman" panose="02020603050405020304" pitchFamily="18" charset="0"/>
              </a:rPr>
              <a:t>Våga</a:t>
            </a:r>
            <a:r>
              <a:rPr lang="en-GB" dirty="0">
                <a:latin typeface="Times New Roman" panose="02020603050405020304" pitchFamily="18" charset="0"/>
                <a:cs typeface="Times New Roman" panose="02020603050405020304" pitchFamily="18" charset="0"/>
              </a:rPr>
              <a:t>  BB,  </a:t>
            </a:r>
            <a:r>
              <a:rPr lang="en-GB" dirty="0" err="1">
                <a:latin typeface="Times New Roman" panose="02020603050405020304" pitchFamily="18" charset="0"/>
                <a:cs typeface="Times New Roman" panose="02020603050405020304" pitchFamily="18" charset="0"/>
              </a:rPr>
              <a:t>Søreide</a:t>
            </a:r>
            <a:r>
              <a:rPr lang="en-GB" dirty="0">
                <a:latin typeface="Times New Roman" panose="02020603050405020304" pitchFamily="18" charset="0"/>
                <a:cs typeface="Times New Roman" panose="02020603050405020304" pitchFamily="18" charset="0"/>
              </a:rPr>
              <a:t>  E.  Implementing  simulation  in  a  nursing  education  programme: a case report from Tanzania. </a:t>
            </a:r>
            <a:r>
              <a:rPr lang="en-GB" dirty="0" err="1">
                <a:latin typeface="Times New Roman" panose="02020603050405020304" pitchFamily="18" charset="0"/>
                <a:cs typeface="Times New Roman" panose="02020603050405020304" pitchFamily="18" charset="0"/>
              </a:rPr>
              <a:t>Adv</a:t>
            </a:r>
            <a:r>
              <a:rPr lang="en-GB" dirty="0">
                <a:latin typeface="Times New Roman" panose="02020603050405020304" pitchFamily="18" charset="0"/>
                <a:cs typeface="Times New Roman" panose="02020603050405020304" pitchFamily="18" charset="0"/>
              </a:rPr>
              <a:t> Simul (</a:t>
            </a:r>
            <a:r>
              <a:rPr lang="en-GB" dirty="0" err="1">
                <a:latin typeface="Times New Roman" panose="02020603050405020304" pitchFamily="18" charset="0"/>
                <a:cs typeface="Times New Roman" panose="02020603050405020304" pitchFamily="18" charset="0"/>
              </a:rPr>
              <a:t>Lond</a:t>
            </a:r>
            <a:r>
              <a:rPr lang="en-GB" dirty="0">
                <a:latin typeface="Times New Roman" panose="02020603050405020304" pitchFamily="18" charset="0"/>
                <a:cs typeface="Times New Roman" panose="02020603050405020304" pitchFamily="18" charset="0"/>
              </a:rPr>
              <a:t>). 2017; 3,2:17. </a:t>
            </a:r>
            <a:endParaRPr lang="pl-PL" dirty="0">
              <a:latin typeface="Times New Roman" panose="02020603050405020304" pitchFamily="18" charset="0"/>
              <a:cs typeface="Times New Roman" panose="02020603050405020304" pitchFamily="18" charset="0"/>
            </a:endParaRPr>
          </a:p>
          <a:p>
            <a:pPr marL="0" lvl="0" indent="0">
              <a:buNone/>
            </a:pPr>
            <a:r>
              <a:rPr lang="pl-PL" dirty="0">
                <a:latin typeface="Times New Roman" panose="02020603050405020304" pitchFamily="18" charset="0"/>
                <a:cs typeface="Times New Roman" panose="02020603050405020304" pitchFamily="18" charset="0"/>
              </a:rPr>
              <a:t>12. </a:t>
            </a:r>
            <a:r>
              <a:rPr lang="en-GB" dirty="0">
                <a:latin typeface="Times New Roman" panose="02020603050405020304" pitchFamily="18" charset="0"/>
                <a:cs typeface="Times New Roman" panose="02020603050405020304" pitchFamily="18" charset="0"/>
              </a:rPr>
              <a:t>Anderson  M,  Campbell  SH,  Nye  C,  Diaz  D,  Boyd  T.  Simulation  in  Advanced  Practice  Education: Let’s Dialogue!! Clinical Simulation in Nursing. 2019; 26: 81-85</a:t>
            </a:r>
            <a:endParaRPr lang="pl-PL" dirty="0">
              <a:latin typeface="Times New Roman" panose="02020603050405020304" pitchFamily="18" charset="0"/>
              <a:cs typeface="Times New Roman" panose="02020603050405020304" pitchFamily="18" charset="0"/>
            </a:endParaRPr>
          </a:p>
          <a:p>
            <a:pPr marL="0" lvl="0" indent="0">
              <a:buNone/>
            </a:pPr>
            <a:r>
              <a:rPr lang="pl-PL" dirty="0">
                <a:latin typeface="Times New Roman" panose="02020603050405020304" pitchFamily="18" charset="0"/>
                <a:cs typeface="Times New Roman" panose="02020603050405020304" pitchFamily="18" charset="0"/>
              </a:rPr>
              <a:t>13. </a:t>
            </a:r>
            <a:r>
              <a:rPr lang="en-GB" dirty="0">
                <a:latin typeface="Times New Roman" panose="02020603050405020304" pitchFamily="18" charset="0"/>
                <a:cs typeface="Times New Roman" panose="02020603050405020304" pitchFamily="18" charset="0"/>
              </a:rPr>
              <a:t>Park  H,  Yu  S.  .Policy  issues  in  simulation-based  nursing  education  and  technology  development. Health Policy and Technology. 2018; 7, 3: 318-321.</a:t>
            </a:r>
            <a:endParaRPr lang="pl-PL"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pl-PL" dirty="0"/>
          </a:p>
        </p:txBody>
      </p:sp>
      <p:sp>
        <p:nvSpPr>
          <p:cNvPr id="5" name="Symbol zastępczy numeru slajdu 4"/>
          <p:cNvSpPr>
            <a:spLocks noGrp="1"/>
          </p:cNvSpPr>
          <p:nvPr>
            <p:ph type="sldNum" sz="quarter" idx="12"/>
          </p:nvPr>
        </p:nvSpPr>
        <p:spPr/>
        <p:txBody>
          <a:bodyPr/>
          <a:lstStyle/>
          <a:p>
            <a:pPr rtl="0"/>
            <a:fld id="{E31375A4-56A4-47D6-9801-1991572033F7}" type="slidenum">
              <a:rPr lang="pl-PL" smtClean="0"/>
              <a:t>12</a:t>
            </a:fld>
            <a:endParaRPr lang="pl-PL" dirty="0"/>
          </a:p>
        </p:txBody>
      </p:sp>
    </p:spTree>
    <p:extLst>
      <p:ext uri="{BB962C8B-B14F-4D97-AF65-F5344CB8AC3E}">
        <p14:creationId xmlns:p14="http://schemas.microsoft.com/office/powerpoint/2010/main" val="2337219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2"/>
          <p:cNvSpPr>
            <a:spLocks noGrp="1"/>
          </p:cNvSpPr>
          <p:nvPr>
            <p:ph type="sldNum" sz="quarter" idx="12"/>
          </p:nvPr>
        </p:nvSpPr>
        <p:spPr/>
        <p:txBody>
          <a:bodyPr/>
          <a:lstStyle/>
          <a:p>
            <a:pPr rtl="0"/>
            <a:fld id="{E31375A4-56A4-47D6-9801-1991572033F7}" type="slidenum">
              <a:rPr lang="pl-PL" smtClean="0"/>
              <a:t>13</a:t>
            </a:fld>
            <a:endParaRPr lang="pl-PL" dirty="0"/>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7250" y="2420888"/>
            <a:ext cx="6253286" cy="3600400"/>
          </a:xfrm>
          <a:prstGeom prst="rect">
            <a:avLst/>
          </a:prstGeom>
        </p:spPr>
      </p:pic>
    </p:spTree>
    <p:extLst>
      <p:ext uri="{BB962C8B-B14F-4D97-AF65-F5344CB8AC3E}">
        <p14:creationId xmlns:p14="http://schemas.microsoft.com/office/powerpoint/2010/main" val="219605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191344" y="1731346"/>
            <a:ext cx="5388024" cy="4915744"/>
          </a:xfrm>
        </p:spPr>
        <p:txBody>
          <a:bodyPr>
            <a:normAutofit lnSpcReduction="10000"/>
          </a:bodyPr>
          <a:lstStyle/>
          <a:p>
            <a:pPr>
              <a:lnSpc>
                <a:spcPct val="110000"/>
              </a:lnSpc>
            </a:pPr>
            <a:r>
              <a:rPr lang="pl-PL" dirty="0">
                <a:solidFill>
                  <a:schemeClr val="tx1"/>
                </a:solidFill>
                <a:latin typeface="Times New Roman" panose="02020603050405020304" pitchFamily="18" charset="0"/>
                <a:cs typeface="Times New Roman" panose="02020603050405020304" pitchFamily="18" charset="0"/>
              </a:rPr>
              <a:t>Na całym świecie od lat poruszany jest problem występowania medycznych błędów oraz polepszenia jakości</a:t>
            </a:r>
            <a:br>
              <a:rPr lang="pl-PL" dirty="0">
                <a:solidFill>
                  <a:schemeClr val="tx1"/>
                </a:solidFill>
                <a:latin typeface="Times New Roman" panose="02020603050405020304" pitchFamily="18" charset="0"/>
                <a:cs typeface="Times New Roman" panose="02020603050405020304" pitchFamily="18" charset="0"/>
              </a:rPr>
            </a:br>
            <a:r>
              <a:rPr lang="pl-PL" dirty="0">
                <a:solidFill>
                  <a:schemeClr val="tx1"/>
                </a:solidFill>
                <a:latin typeface="Times New Roman" panose="02020603050405020304" pitchFamily="18" charset="0"/>
                <a:cs typeface="Times New Roman" panose="02020603050405020304" pitchFamily="18" charset="0"/>
              </a:rPr>
              <a:t>opieki medycznej</a:t>
            </a:r>
          </a:p>
          <a:p>
            <a:pPr>
              <a:lnSpc>
                <a:spcPct val="110000"/>
              </a:lnSpc>
            </a:pPr>
            <a:r>
              <a:rPr lang="pl-PL" dirty="0">
                <a:solidFill>
                  <a:schemeClr val="tx1"/>
                </a:solidFill>
                <a:latin typeface="Times New Roman" panose="02020603050405020304" pitchFamily="18" charset="0"/>
                <a:cs typeface="Times New Roman" panose="02020603050405020304" pitchFamily="18" charset="0"/>
              </a:rPr>
              <a:t>Zagadnienie to zaczęło spędzać sen z powiek pracownikom ochrony zdrowia oraz nauczycielom akademickim w momencie ukazania się raportu </a:t>
            </a:r>
            <a:r>
              <a:rPr lang="pl-PL" i="1" dirty="0">
                <a:solidFill>
                  <a:schemeClr val="tx1"/>
                </a:solidFill>
                <a:latin typeface="Times New Roman" panose="02020603050405020304" pitchFamily="18" charset="0"/>
                <a:cs typeface="Times New Roman" panose="02020603050405020304" pitchFamily="18" charset="0"/>
              </a:rPr>
              <a:t>To </a:t>
            </a:r>
            <a:r>
              <a:rPr lang="pl-PL" i="1" dirty="0" err="1">
                <a:solidFill>
                  <a:schemeClr val="tx1"/>
                </a:solidFill>
                <a:latin typeface="Times New Roman" panose="02020603050405020304" pitchFamily="18" charset="0"/>
                <a:cs typeface="Times New Roman" panose="02020603050405020304" pitchFamily="18" charset="0"/>
              </a:rPr>
              <a:t>err</a:t>
            </a:r>
            <a:r>
              <a:rPr lang="pl-PL" i="1" dirty="0">
                <a:solidFill>
                  <a:schemeClr val="tx1"/>
                </a:solidFill>
                <a:latin typeface="Times New Roman" panose="02020603050405020304" pitchFamily="18" charset="0"/>
                <a:cs typeface="Times New Roman" panose="02020603050405020304" pitchFamily="18" charset="0"/>
              </a:rPr>
              <a:t> </a:t>
            </a:r>
            <a:r>
              <a:rPr lang="pl-PL" i="1" dirty="0" err="1">
                <a:solidFill>
                  <a:schemeClr val="tx1"/>
                </a:solidFill>
                <a:latin typeface="Times New Roman" panose="02020603050405020304" pitchFamily="18" charset="0"/>
                <a:cs typeface="Times New Roman" panose="02020603050405020304" pitchFamily="18" charset="0"/>
              </a:rPr>
              <a:t>is</a:t>
            </a:r>
            <a:r>
              <a:rPr lang="pl-PL" i="1" dirty="0">
                <a:solidFill>
                  <a:schemeClr val="tx1"/>
                </a:solidFill>
                <a:latin typeface="Times New Roman" panose="02020603050405020304" pitchFamily="18" charset="0"/>
                <a:cs typeface="Times New Roman" panose="02020603050405020304" pitchFamily="18" charset="0"/>
              </a:rPr>
              <a:t> </a:t>
            </a:r>
            <a:r>
              <a:rPr lang="pl-PL" i="1" dirty="0" err="1">
                <a:solidFill>
                  <a:schemeClr val="tx1"/>
                </a:solidFill>
                <a:latin typeface="Times New Roman" panose="02020603050405020304" pitchFamily="18" charset="0"/>
                <a:cs typeface="Times New Roman" panose="02020603050405020304" pitchFamily="18" charset="0"/>
              </a:rPr>
              <a:t>human</a:t>
            </a:r>
            <a:r>
              <a:rPr lang="pl-PL" i="1" dirty="0">
                <a:solidFill>
                  <a:schemeClr val="tx1"/>
                </a:solidFill>
                <a:latin typeface="Times New Roman" panose="02020603050405020304" pitchFamily="18" charset="0"/>
                <a:cs typeface="Times New Roman" panose="02020603050405020304" pitchFamily="18" charset="0"/>
              </a:rPr>
              <a:t> </a:t>
            </a:r>
            <a:r>
              <a:rPr lang="pl-PL" dirty="0">
                <a:solidFill>
                  <a:schemeClr val="tx1"/>
                </a:solidFill>
                <a:latin typeface="Times New Roman" panose="02020603050405020304" pitchFamily="18" charset="0"/>
                <a:cs typeface="Times New Roman" panose="02020603050405020304" pitchFamily="18" charset="0"/>
              </a:rPr>
              <a:t>opublikowanego w 2000 roku przez </a:t>
            </a:r>
            <a:r>
              <a:rPr lang="pl-PL" dirty="0" err="1">
                <a:solidFill>
                  <a:schemeClr val="tx1"/>
                </a:solidFill>
                <a:latin typeface="Times New Roman" panose="02020603050405020304" pitchFamily="18" charset="0"/>
                <a:cs typeface="Times New Roman" panose="02020603050405020304" pitchFamily="18" charset="0"/>
              </a:rPr>
              <a:t>Institut</a:t>
            </a:r>
            <a:r>
              <a:rPr lang="pl-PL" dirty="0">
                <a:solidFill>
                  <a:schemeClr val="tx1"/>
                </a:solidFill>
                <a:latin typeface="Times New Roman" panose="02020603050405020304" pitchFamily="18" charset="0"/>
                <a:cs typeface="Times New Roman" panose="02020603050405020304" pitchFamily="18" charset="0"/>
              </a:rPr>
              <a:t> od </a:t>
            </a:r>
            <a:r>
              <a:rPr lang="pl-PL" dirty="0" err="1">
                <a:solidFill>
                  <a:schemeClr val="tx1"/>
                </a:solidFill>
                <a:latin typeface="Times New Roman" panose="02020603050405020304" pitchFamily="18" charset="0"/>
                <a:cs typeface="Times New Roman" panose="02020603050405020304" pitchFamily="18" charset="0"/>
              </a:rPr>
              <a:t>Medicine</a:t>
            </a:r>
            <a:r>
              <a:rPr lang="pl-PL" dirty="0">
                <a:solidFill>
                  <a:schemeClr val="tx1"/>
                </a:solidFill>
                <a:latin typeface="Times New Roman" panose="02020603050405020304" pitchFamily="18" charset="0"/>
                <a:cs typeface="Times New Roman" panose="02020603050405020304" pitchFamily="18" charset="0"/>
              </a:rPr>
              <a:t>. </a:t>
            </a:r>
          </a:p>
        </p:txBody>
      </p:sp>
      <p:sp>
        <p:nvSpPr>
          <p:cNvPr id="4" name="Symbol zastępczy zawartości 3"/>
          <p:cNvSpPr>
            <a:spLocks noGrp="1"/>
          </p:cNvSpPr>
          <p:nvPr>
            <p:ph sz="half" idx="2"/>
          </p:nvPr>
        </p:nvSpPr>
        <p:spPr>
          <a:xfrm>
            <a:off x="6324600" y="1700808"/>
            <a:ext cx="5604048" cy="5040560"/>
          </a:xfrm>
        </p:spPr>
        <p:txBody>
          <a:bodyPr>
            <a:normAutofit lnSpcReduction="10000"/>
          </a:bodyPr>
          <a:lstStyle/>
          <a:p>
            <a:r>
              <a:rPr lang="pl-PL" dirty="0">
                <a:solidFill>
                  <a:schemeClr val="tx1"/>
                </a:solidFill>
                <a:latin typeface="Times New Roman" panose="02020603050405020304" pitchFamily="18" charset="0"/>
                <a:cs typeface="Times New Roman" panose="02020603050405020304" pitchFamily="18" charset="0"/>
              </a:rPr>
              <a:t>Praca w zawodzie medycznym jest trudna i bardzo stresująca. Wiąże się z możliwością występowania zdarzeń niepożądanych. Niestety za tego typu sytuacje odpowiada w 75% „czynnik ludzki”.</a:t>
            </a:r>
          </a:p>
          <a:p>
            <a:r>
              <a:rPr lang="pl-PL" dirty="0">
                <a:solidFill>
                  <a:schemeClr val="tx1"/>
                </a:solidFill>
                <a:latin typeface="Times New Roman" panose="02020603050405020304" pitchFamily="18" charset="0"/>
                <a:cs typeface="Times New Roman" panose="02020603050405020304" pitchFamily="18" charset="0"/>
              </a:rPr>
              <a:t>Działaniami, które mogą zminimalizować ilość błędów medycznych, jest trening personelu medycznego w zakresie umiejętności nietechnicznych (miękkich) oraz technicznych (twardych).</a:t>
            </a:r>
          </a:p>
          <a:p>
            <a:r>
              <a:rPr lang="pl-PL" dirty="0">
                <a:solidFill>
                  <a:schemeClr val="tx1"/>
                </a:solidFill>
                <a:latin typeface="Times New Roman" panose="02020603050405020304" pitchFamily="18" charset="0"/>
                <a:cs typeface="Times New Roman" panose="02020603050405020304" pitchFamily="18" charset="0"/>
              </a:rPr>
              <a:t>Jedną z metod edukacji medycznej, podczas której można to osiągnąć, jest symulacja medyczna.</a:t>
            </a:r>
          </a:p>
        </p:txBody>
      </p:sp>
      <p:sp>
        <p:nvSpPr>
          <p:cNvPr id="5" name="Symbol zastępczy numeru slajdu 4"/>
          <p:cNvSpPr>
            <a:spLocks noGrp="1"/>
          </p:cNvSpPr>
          <p:nvPr>
            <p:ph type="sldNum" sz="quarter" idx="12"/>
          </p:nvPr>
        </p:nvSpPr>
        <p:spPr>
          <a:xfrm>
            <a:off x="11107457" y="6471062"/>
            <a:ext cx="838200" cy="239715"/>
          </a:xfrm>
        </p:spPr>
        <p:txBody>
          <a:bodyPr/>
          <a:lstStyle/>
          <a:p>
            <a:pPr rtl="0"/>
            <a:fld id="{E31375A4-56A4-47D6-9801-1991572033F7}" type="slidenum">
              <a:rPr lang="pl-PL" smtClean="0"/>
              <a:t>2</a:t>
            </a:fld>
            <a:endParaRPr lang="pl-PL" dirty="0"/>
          </a:p>
        </p:txBody>
      </p:sp>
    </p:spTree>
    <p:extLst>
      <p:ext uri="{BB962C8B-B14F-4D97-AF65-F5344CB8AC3E}">
        <p14:creationId xmlns:p14="http://schemas.microsoft.com/office/powerpoint/2010/main" val="641804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latin typeface="Times New Roman" panose="02020603050405020304" pitchFamily="18" charset="0"/>
                <a:cs typeface="Times New Roman" panose="02020603050405020304" pitchFamily="18" charset="0"/>
              </a:rPr>
              <a:t>Implementacja symulacji do programu nauczania na kierunku pielęgniarstwo – polskie dokumenty</a:t>
            </a:r>
          </a:p>
        </p:txBody>
      </p:sp>
      <p:sp>
        <p:nvSpPr>
          <p:cNvPr id="3" name="Symbol zastępczy zawartości 2"/>
          <p:cNvSpPr>
            <a:spLocks noGrp="1"/>
          </p:cNvSpPr>
          <p:nvPr>
            <p:ph sz="half" idx="1"/>
          </p:nvPr>
        </p:nvSpPr>
        <p:spPr>
          <a:xfrm>
            <a:off x="407368" y="1825624"/>
            <a:ext cx="5460032" cy="4699720"/>
          </a:xfrm>
        </p:spPr>
        <p:txBody>
          <a:bodyPr>
            <a:normAutofit/>
          </a:bodyPr>
          <a:lstStyle/>
          <a:p>
            <a:r>
              <a:rPr lang="pl-PL" dirty="0">
                <a:solidFill>
                  <a:schemeClr val="tx1"/>
                </a:solidFill>
                <a:latin typeface="Times New Roman" panose="02020603050405020304" pitchFamily="18" charset="0"/>
                <a:cs typeface="Times New Roman" panose="02020603050405020304" pitchFamily="18" charset="0"/>
              </a:rPr>
              <a:t>Pierwsze zapisy dotyczące symulacji pojawiły się w 2012 r., w standardach kształcenia przygotowujących do wykonywania zawodu lekarza, lekarza dentysty, farmaceuty, pielęgniarki, położnej (Dz. U. 2012 poz. 631): „</a:t>
            </a:r>
            <a:r>
              <a:rPr lang="pl-PL" i="1" dirty="0">
                <a:solidFill>
                  <a:schemeClr val="tx1"/>
                </a:solidFill>
                <a:latin typeface="Times New Roman" panose="02020603050405020304" pitchFamily="18" charset="0"/>
                <a:cs typeface="Times New Roman" panose="02020603050405020304" pitchFamily="18" charset="0"/>
              </a:rPr>
              <a:t>Kształtowanie umiejętności praktycznych w warunkach naturalnych jest poprzedzone kształtowaniem tych umiejętności w warunkach symulowanych – w pracowniach umiejętności pielęgniarskich</a:t>
            </a:r>
            <a:r>
              <a:rPr lang="pl-PL" dirty="0">
                <a:solidFill>
                  <a:schemeClr val="tx1"/>
                </a:solidFill>
                <a:latin typeface="Times New Roman" panose="02020603050405020304" pitchFamily="18" charset="0"/>
                <a:cs typeface="Times New Roman" panose="02020603050405020304" pitchFamily="18" charset="0"/>
              </a:rPr>
              <a:t>” [1].</a:t>
            </a:r>
          </a:p>
        </p:txBody>
      </p:sp>
      <p:sp>
        <p:nvSpPr>
          <p:cNvPr id="4" name="Symbol zastępczy zawartości 3"/>
          <p:cNvSpPr>
            <a:spLocks noGrp="1"/>
          </p:cNvSpPr>
          <p:nvPr>
            <p:ph sz="half" idx="2"/>
          </p:nvPr>
        </p:nvSpPr>
        <p:spPr>
          <a:xfrm>
            <a:off x="6324600" y="1825624"/>
            <a:ext cx="5532040" cy="4699720"/>
          </a:xfrm>
        </p:spPr>
        <p:txBody>
          <a:bodyPr>
            <a:normAutofit/>
          </a:bodyPr>
          <a:lstStyle/>
          <a:p>
            <a:r>
              <a:rPr lang="pl-PL" dirty="0">
                <a:solidFill>
                  <a:schemeClr val="tx1"/>
                </a:solidFill>
                <a:latin typeface="Times New Roman" panose="02020603050405020304" pitchFamily="18" charset="0"/>
                <a:cs typeface="Times New Roman" panose="02020603050405020304" pitchFamily="18" charset="0"/>
              </a:rPr>
              <a:t>Aktualnie kształcenie na kierunku Pielęgniarstwo opiera się na standardzie kształcenia z 26 VI 2019 roku: „</a:t>
            </a:r>
            <a:r>
              <a:rPr lang="pl-PL" i="1" dirty="0">
                <a:solidFill>
                  <a:schemeClr val="tx1"/>
                </a:solidFill>
                <a:latin typeface="Times New Roman" panose="02020603050405020304" pitchFamily="18" charset="0"/>
                <a:cs typeface="Times New Roman" panose="02020603050405020304" pitchFamily="18" charset="0"/>
              </a:rPr>
              <a:t>Zajęcia praktyczne i praktyki zawodowe organizuje się tak, aby zdobywanie umiejętności praktycznych w warunkach naturalnych było poprzedzone zdobywaniem tych umiejętności w warunkach symulowanych niskiej wierności (w pracowniach umiejętności pielęgniarskich)</a:t>
            </a:r>
            <a:r>
              <a:rPr lang="pl-PL" dirty="0">
                <a:solidFill>
                  <a:schemeClr val="tx1"/>
                </a:solidFill>
                <a:latin typeface="Times New Roman" panose="02020603050405020304" pitchFamily="18" charset="0"/>
                <a:cs typeface="Times New Roman" panose="02020603050405020304" pitchFamily="18" charset="0"/>
              </a:rPr>
              <a:t>” [2].</a:t>
            </a:r>
          </a:p>
        </p:txBody>
      </p:sp>
      <p:sp>
        <p:nvSpPr>
          <p:cNvPr id="5" name="Symbol zastępczy numeru slajdu 4"/>
          <p:cNvSpPr>
            <a:spLocks noGrp="1"/>
          </p:cNvSpPr>
          <p:nvPr>
            <p:ph type="sldNum" sz="quarter" idx="12"/>
          </p:nvPr>
        </p:nvSpPr>
        <p:spPr>
          <a:xfrm>
            <a:off x="10993885" y="6525344"/>
            <a:ext cx="838200" cy="239715"/>
          </a:xfrm>
        </p:spPr>
        <p:txBody>
          <a:bodyPr/>
          <a:lstStyle/>
          <a:p>
            <a:pPr rtl="0"/>
            <a:fld id="{E31375A4-56A4-47D6-9801-1991572033F7}" type="slidenum">
              <a:rPr lang="pl-PL" smtClean="0"/>
              <a:t>3</a:t>
            </a:fld>
            <a:endParaRPr lang="pl-PL" dirty="0"/>
          </a:p>
        </p:txBody>
      </p:sp>
    </p:spTree>
    <p:extLst>
      <p:ext uri="{BB962C8B-B14F-4D97-AF65-F5344CB8AC3E}">
        <p14:creationId xmlns:p14="http://schemas.microsoft.com/office/powerpoint/2010/main" val="2542171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23392" y="1828799"/>
            <a:ext cx="10873208" cy="4572001"/>
          </a:xfrm>
        </p:spPr>
        <p:txBody>
          <a:bodyPr>
            <a:normAutofit/>
          </a:bodyPr>
          <a:lstStyle/>
          <a:p>
            <a:pPr>
              <a:lnSpc>
                <a:spcPct val="150000"/>
              </a:lnSpc>
            </a:pPr>
            <a:r>
              <a:rPr lang="pl-PL" dirty="0">
                <a:solidFill>
                  <a:schemeClr val="tx1"/>
                </a:solidFill>
                <a:latin typeface="Times New Roman" panose="02020603050405020304" pitchFamily="18" charset="0"/>
                <a:cs typeface="Times New Roman" panose="02020603050405020304" pitchFamily="18" charset="0"/>
              </a:rPr>
              <a:t>Uchwała Krajowej Rady Akredytacyjnej Szkół Pielęgniarek i Położnych w Polsce nr 103/IV/2017 z 22 VI 2017 roku: „</a:t>
            </a:r>
            <a:r>
              <a:rPr lang="pl-PL" i="1" dirty="0">
                <a:solidFill>
                  <a:schemeClr val="tx1"/>
                </a:solidFill>
                <a:latin typeface="Times New Roman" panose="02020603050405020304" pitchFamily="18" charset="0"/>
                <a:cs typeface="Times New Roman" panose="02020603050405020304" pitchFamily="18" charset="0"/>
              </a:rPr>
              <a:t>na kierunkach pielęgniarstwo i położnictwo realizowane będzie w Centrach Symulacji Medycznej (mono – oraz wieloprofilowych) min. 5% godzin w ramach wszystkich zajęć praktycznych oraz praktyk zawodowych. Natomiast wszystkie zajęcia kształtujące umiejętności praktyczne tj. podstawy pielęgniarstwa, (…), badań fizykalnych, podstaw ratownictwa medycznego oraz pielęgniarstwa w zagrożeniu życia realizowane będą w warunkach symulowanych</a:t>
            </a:r>
            <a:r>
              <a:rPr lang="pl-PL" dirty="0">
                <a:solidFill>
                  <a:schemeClr val="tx1"/>
                </a:solidFill>
                <a:latin typeface="Times New Roman" panose="02020603050405020304" pitchFamily="18" charset="0"/>
                <a:cs typeface="Times New Roman" panose="02020603050405020304" pitchFamily="18" charset="0"/>
              </a:rPr>
              <a:t>” [3].</a:t>
            </a:r>
          </a:p>
        </p:txBody>
      </p:sp>
      <p:sp>
        <p:nvSpPr>
          <p:cNvPr id="4" name="Symbol zastępczy numeru slajdu 3"/>
          <p:cNvSpPr>
            <a:spLocks noGrp="1"/>
          </p:cNvSpPr>
          <p:nvPr>
            <p:ph type="sldNum" sz="quarter" idx="12"/>
          </p:nvPr>
        </p:nvSpPr>
        <p:spPr>
          <a:xfrm>
            <a:off x="10992544" y="6400800"/>
            <a:ext cx="838200" cy="239715"/>
          </a:xfrm>
        </p:spPr>
        <p:txBody>
          <a:bodyPr/>
          <a:lstStyle/>
          <a:p>
            <a:pPr rtl="0"/>
            <a:fld id="{E31375A4-56A4-47D6-9801-1991572033F7}" type="slidenum">
              <a:rPr lang="pl-PL" smtClean="0"/>
              <a:t>4</a:t>
            </a:fld>
            <a:endParaRPr lang="pl-PL" dirty="0"/>
          </a:p>
        </p:txBody>
      </p:sp>
    </p:spTree>
    <p:extLst>
      <p:ext uri="{BB962C8B-B14F-4D97-AF65-F5344CB8AC3E}">
        <p14:creationId xmlns:p14="http://schemas.microsoft.com/office/powerpoint/2010/main" val="798740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191344" y="1772816"/>
            <a:ext cx="4536504" cy="3312368"/>
          </a:xfrm>
        </p:spPr>
        <p:txBody>
          <a:bodyPr>
            <a:normAutofit/>
          </a:bodyPr>
          <a:lstStyle/>
          <a:p>
            <a:r>
              <a:rPr lang="pl-PL" dirty="0">
                <a:latin typeface="Times New Roman" panose="02020603050405020304" pitchFamily="18" charset="0"/>
                <a:cs typeface="Times New Roman" panose="02020603050405020304" pitchFamily="18" charset="0"/>
              </a:rPr>
              <a:t>Celem symulacji medycznej jest wprowadzenie uczestników do środowiska medycznego, które</a:t>
            </a:r>
            <a:br>
              <a:rPr lang="pl-PL" dirty="0">
                <a:latin typeface="Times New Roman" panose="02020603050405020304" pitchFamily="18" charset="0"/>
                <a:cs typeface="Times New Roman" panose="02020603050405020304" pitchFamily="18" charset="0"/>
              </a:rPr>
            </a:br>
            <a:r>
              <a:rPr lang="pl-PL" dirty="0">
                <a:latin typeface="Times New Roman" panose="02020603050405020304" pitchFamily="18" charset="0"/>
                <a:cs typeface="Times New Roman" panose="02020603050405020304" pitchFamily="18" charset="0"/>
              </a:rPr>
              <a:t>odzwierciedla rzeczywistość. </a:t>
            </a:r>
          </a:p>
          <a:p>
            <a:r>
              <a:rPr lang="pl-PL" dirty="0">
                <a:latin typeface="Times New Roman" panose="02020603050405020304" pitchFamily="18" charset="0"/>
                <a:cs typeface="Times New Roman" panose="02020603050405020304" pitchFamily="18" charset="0"/>
              </a:rPr>
              <a:t>Uczestnicy symulacji rozwiązują problemy medyczne mając do</a:t>
            </a:r>
            <a:br>
              <a:rPr lang="pl-PL" dirty="0">
                <a:latin typeface="Times New Roman" panose="02020603050405020304" pitchFamily="18" charset="0"/>
                <a:cs typeface="Times New Roman" panose="02020603050405020304" pitchFamily="18" charset="0"/>
              </a:rPr>
            </a:br>
            <a:r>
              <a:rPr lang="pl-PL" dirty="0">
                <a:latin typeface="Times New Roman" panose="02020603050405020304" pitchFamily="18" charset="0"/>
                <a:cs typeface="Times New Roman" panose="02020603050405020304" pitchFamily="18" charset="0"/>
              </a:rPr>
              <a:t>dyspozycji prawdziwy sprzęt medyczny oraz symulator pacjenta. </a:t>
            </a:r>
          </a:p>
        </p:txBody>
      </p:sp>
      <p:sp>
        <p:nvSpPr>
          <p:cNvPr id="4" name="Symbol zastępczy zawartości 3"/>
          <p:cNvSpPr>
            <a:spLocks noGrp="1"/>
          </p:cNvSpPr>
          <p:nvPr>
            <p:ph sz="half" idx="2"/>
          </p:nvPr>
        </p:nvSpPr>
        <p:spPr>
          <a:xfrm>
            <a:off x="5735960" y="6381328"/>
            <a:ext cx="5992259" cy="379511"/>
          </a:xfrm>
        </p:spPr>
        <p:txBody>
          <a:bodyPr>
            <a:noAutofit/>
          </a:bodyPr>
          <a:lstStyle/>
          <a:p>
            <a:pPr marL="0" indent="0">
              <a:lnSpc>
                <a:spcPct val="120000"/>
              </a:lnSpc>
              <a:buNone/>
            </a:pPr>
            <a:r>
              <a:rPr lang="pl-PL" sz="1600" b="1" dirty="0">
                <a:latin typeface="Times New Roman" panose="02020603050405020304" pitchFamily="18" charset="0"/>
                <a:cs typeface="Times New Roman" panose="02020603050405020304" pitchFamily="18" charset="0"/>
              </a:rPr>
              <a:t>Rycina 1.</a:t>
            </a:r>
            <a:r>
              <a:rPr lang="pl-PL" sz="1600" dirty="0">
                <a:latin typeface="Times New Roman" panose="02020603050405020304" pitchFamily="18" charset="0"/>
                <a:cs typeface="Times New Roman" panose="02020603050405020304" pitchFamily="18" charset="0"/>
              </a:rPr>
              <a:t> Symulacja medyczna a model uczenia się Kolba [4]</a:t>
            </a:r>
          </a:p>
        </p:txBody>
      </p:sp>
      <p:pic>
        <p:nvPicPr>
          <p:cNvPr id="5" name="Obraz 4"/>
          <p:cNvPicPr>
            <a:picLocks noChangeAspect="1"/>
          </p:cNvPicPr>
          <p:nvPr/>
        </p:nvPicPr>
        <p:blipFill>
          <a:blip r:embed="rId3"/>
          <a:stretch>
            <a:fillRect/>
          </a:stretch>
        </p:blipFill>
        <p:spPr>
          <a:xfrm>
            <a:off x="4943872" y="592460"/>
            <a:ext cx="7072378" cy="5529064"/>
          </a:xfrm>
          <a:prstGeom prst="rect">
            <a:avLst/>
          </a:prstGeom>
          <a:ln>
            <a:noFill/>
          </a:ln>
          <a:effectLst>
            <a:outerShdw blurRad="292100" dist="139700" dir="2700000" algn="tl" rotWithShape="0">
              <a:srgbClr val="333333">
                <a:alpha val="65000"/>
              </a:srgbClr>
            </a:outerShdw>
          </a:effectLst>
        </p:spPr>
      </p:pic>
      <p:sp>
        <p:nvSpPr>
          <p:cNvPr id="6" name="Symbol zastępczy numeru slajdu 5"/>
          <p:cNvSpPr>
            <a:spLocks noGrp="1"/>
          </p:cNvSpPr>
          <p:nvPr>
            <p:ph type="sldNum" sz="quarter" idx="12"/>
          </p:nvPr>
        </p:nvSpPr>
        <p:spPr>
          <a:xfrm>
            <a:off x="11156230" y="6548686"/>
            <a:ext cx="838200" cy="239715"/>
          </a:xfrm>
        </p:spPr>
        <p:txBody>
          <a:bodyPr/>
          <a:lstStyle/>
          <a:p>
            <a:pPr rtl="0"/>
            <a:fld id="{E31375A4-56A4-47D6-9801-1991572033F7}" type="slidenum">
              <a:rPr lang="pl-PL" smtClean="0"/>
              <a:t>5</a:t>
            </a:fld>
            <a:endParaRPr lang="pl-PL" dirty="0"/>
          </a:p>
        </p:txBody>
      </p:sp>
    </p:spTree>
    <p:extLst>
      <p:ext uri="{BB962C8B-B14F-4D97-AF65-F5344CB8AC3E}">
        <p14:creationId xmlns:p14="http://schemas.microsoft.com/office/powerpoint/2010/main" val="3251468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191344" y="2275384"/>
            <a:ext cx="4800600" cy="3744416"/>
          </a:xfrm>
        </p:spPr>
        <p:txBody>
          <a:bodyPr>
            <a:normAutofit/>
          </a:bodyPr>
          <a:lstStyle/>
          <a:p>
            <a:r>
              <a:rPr lang="pl-PL" dirty="0">
                <a:latin typeface="Times New Roman" panose="02020603050405020304" pitchFamily="18" charset="0"/>
                <a:cs typeface="Times New Roman" panose="02020603050405020304" pitchFamily="18" charset="0"/>
              </a:rPr>
              <a:t>Symulacja jako narzędzie pozwala na uczenie się we wszystkich trzech domenach taksonomii</a:t>
            </a:r>
            <a:br>
              <a:rPr lang="pl-PL" dirty="0">
                <a:latin typeface="Times New Roman" panose="02020603050405020304" pitchFamily="18" charset="0"/>
                <a:cs typeface="Times New Roman" panose="02020603050405020304" pitchFamily="18" charset="0"/>
              </a:rPr>
            </a:br>
            <a:r>
              <a:rPr lang="pl-PL" dirty="0" err="1">
                <a:latin typeface="Times New Roman" panose="02020603050405020304" pitchFamily="18" charset="0"/>
                <a:cs typeface="Times New Roman" panose="02020603050405020304" pitchFamily="18" charset="0"/>
              </a:rPr>
              <a:t>Blooma</a:t>
            </a:r>
            <a:r>
              <a:rPr lang="pl-PL" dirty="0">
                <a:latin typeface="Times New Roman" panose="02020603050405020304" pitchFamily="18" charset="0"/>
                <a:cs typeface="Times New Roman" panose="02020603050405020304" pitchFamily="18" charset="0"/>
              </a:rPr>
              <a:t>: wiedzy, umiejętności i postaw. </a:t>
            </a:r>
          </a:p>
          <a:p>
            <a:r>
              <a:rPr lang="pl-PL" dirty="0">
                <a:latin typeface="Times New Roman" panose="02020603050405020304" pitchFamily="18" charset="0"/>
                <a:cs typeface="Times New Roman" panose="02020603050405020304" pitchFamily="18" charset="0"/>
              </a:rPr>
              <a:t>Jednak nacisk w ramach prowadzenia takich zajęć powinien</a:t>
            </a:r>
            <a:br>
              <a:rPr lang="pl-PL" dirty="0">
                <a:latin typeface="Times New Roman" panose="02020603050405020304" pitchFamily="18" charset="0"/>
                <a:cs typeface="Times New Roman" panose="02020603050405020304" pitchFamily="18" charset="0"/>
              </a:rPr>
            </a:br>
            <a:r>
              <a:rPr lang="pl-PL" dirty="0">
                <a:latin typeface="Times New Roman" panose="02020603050405020304" pitchFamily="18" charset="0"/>
                <a:cs typeface="Times New Roman" panose="02020603050405020304" pitchFamily="18" charset="0"/>
              </a:rPr>
              <a:t>być kładziony szczególnie na dwie ostatnie domeny, których sumę stanowią kompetencje kliniczne.</a:t>
            </a:r>
          </a:p>
        </p:txBody>
      </p:sp>
      <p:graphicFrame>
        <p:nvGraphicFramePr>
          <p:cNvPr id="5" name="Symbol zastępczy zawartości 4"/>
          <p:cNvGraphicFramePr>
            <a:graphicFrameLocks noGrp="1"/>
          </p:cNvGraphicFramePr>
          <p:nvPr>
            <p:ph sz="half" idx="2"/>
            <p:extLst>
              <p:ext uri="{D42A27DB-BD31-4B8C-83A1-F6EECF244321}">
                <p14:modId xmlns:p14="http://schemas.microsoft.com/office/powerpoint/2010/main" val="2938645989"/>
              </p:ext>
            </p:extLst>
          </p:nvPr>
        </p:nvGraphicFramePr>
        <p:xfrm>
          <a:off x="5447928" y="1556792"/>
          <a:ext cx="6552728" cy="5181600"/>
        </p:xfrm>
        <a:graphic>
          <a:graphicData uri="http://schemas.openxmlformats.org/drawingml/2006/table">
            <a:tbl>
              <a:tblPr firstRow="1" bandRow="1">
                <a:tableStyleId>{21E4AEA4-8DFA-4A89-87EB-49C32662AFE0}</a:tableStyleId>
              </a:tblPr>
              <a:tblGrid>
                <a:gridCol w="6552728">
                  <a:extLst>
                    <a:ext uri="{9D8B030D-6E8A-4147-A177-3AD203B41FA5}">
                      <a16:colId xmlns:a16="http://schemas.microsoft.com/office/drawing/2014/main" val="308305738"/>
                    </a:ext>
                  </a:extLst>
                </a:gridCol>
              </a:tblGrid>
              <a:tr h="370840">
                <a:tc>
                  <a:txBody>
                    <a:bodyPr/>
                    <a:lstStyle/>
                    <a:p>
                      <a:pPr algn="ctr"/>
                      <a:r>
                        <a:rPr lang="pl-PL" sz="2000" dirty="0">
                          <a:latin typeface="Times New Roman" panose="02020603050405020304" pitchFamily="18" charset="0"/>
                          <a:cs typeface="Times New Roman" panose="02020603050405020304" pitchFamily="18" charset="0"/>
                        </a:rPr>
                        <a:t>Zalety symulacji medycznej [5]</a:t>
                      </a:r>
                    </a:p>
                  </a:txBody>
                  <a:tcPr/>
                </a:tc>
                <a:extLst>
                  <a:ext uri="{0D108BD9-81ED-4DB2-BD59-A6C34878D82A}">
                    <a16:rowId xmlns:a16="http://schemas.microsoft.com/office/drawing/2014/main" val="1027203521"/>
                  </a:ext>
                </a:extLst>
              </a:tr>
              <a:tr h="370840">
                <a:tc>
                  <a:txBody>
                    <a:bodyPr/>
                    <a:lstStyle/>
                    <a:p>
                      <a:r>
                        <a:rPr lang="pl-PL" sz="2000" dirty="0">
                          <a:latin typeface="Times New Roman" panose="02020603050405020304" pitchFamily="18" charset="0"/>
                          <a:cs typeface="Times New Roman" panose="02020603050405020304" pitchFamily="18" charset="0"/>
                        </a:rPr>
                        <a:t>Standaryzacja nauczania</a:t>
                      </a:r>
                    </a:p>
                  </a:txBody>
                  <a:tcPr/>
                </a:tc>
                <a:extLst>
                  <a:ext uri="{0D108BD9-81ED-4DB2-BD59-A6C34878D82A}">
                    <a16:rowId xmlns:a16="http://schemas.microsoft.com/office/drawing/2014/main" val="1428619274"/>
                  </a:ext>
                </a:extLst>
              </a:tr>
              <a:tr h="370840">
                <a:tc>
                  <a:txBody>
                    <a:bodyPr/>
                    <a:lstStyle/>
                    <a:p>
                      <a:r>
                        <a:rPr lang="pl-PL" sz="2000" dirty="0">
                          <a:latin typeface="Times New Roman" panose="02020603050405020304" pitchFamily="18" charset="0"/>
                          <a:cs typeface="Times New Roman" panose="02020603050405020304" pitchFamily="18" charset="0"/>
                        </a:rPr>
                        <a:t>Bezpieczeństwo pacjentów podczas treningu</a:t>
                      </a:r>
                    </a:p>
                  </a:txBody>
                  <a:tcPr/>
                </a:tc>
                <a:extLst>
                  <a:ext uri="{0D108BD9-81ED-4DB2-BD59-A6C34878D82A}">
                    <a16:rowId xmlns:a16="http://schemas.microsoft.com/office/drawing/2014/main" val="3340667739"/>
                  </a:ext>
                </a:extLst>
              </a:tr>
              <a:tr h="370840">
                <a:tc>
                  <a:txBody>
                    <a:bodyPr/>
                    <a:lstStyle/>
                    <a:p>
                      <a:r>
                        <a:rPr lang="pl-PL" sz="2000" dirty="0">
                          <a:latin typeface="Times New Roman" panose="02020603050405020304" pitchFamily="18" charset="0"/>
                          <a:cs typeface="Times New Roman" panose="02020603050405020304" pitchFamily="18" charset="0"/>
                        </a:rPr>
                        <a:t>Wykorzystanie prawdziwego sprzętu medycznego w warunkach symulowanych.</a:t>
                      </a:r>
                    </a:p>
                  </a:txBody>
                  <a:tcPr/>
                </a:tc>
                <a:extLst>
                  <a:ext uri="{0D108BD9-81ED-4DB2-BD59-A6C34878D82A}">
                    <a16:rowId xmlns:a16="http://schemas.microsoft.com/office/drawing/2014/main" val="137422777"/>
                  </a:ext>
                </a:extLst>
              </a:tr>
              <a:tr h="370840">
                <a:tc>
                  <a:txBody>
                    <a:bodyPr/>
                    <a:lstStyle/>
                    <a:p>
                      <a:r>
                        <a:rPr lang="pl-PL" sz="2000" dirty="0">
                          <a:latin typeface="Times New Roman" panose="02020603050405020304" pitchFamily="18" charset="0"/>
                          <a:cs typeface="Times New Roman" panose="02020603050405020304" pitchFamily="18" charset="0"/>
                        </a:rPr>
                        <a:t>Praktyczne nauczanie procedur inwazyjnych bez przypadkowego uszkodzenia</a:t>
                      </a:r>
                    </a:p>
                  </a:txBody>
                  <a:tcPr/>
                </a:tc>
                <a:extLst>
                  <a:ext uri="{0D108BD9-81ED-4DB2-BD59-A6C34878D82A}">
                    <a16:rowId xmlns:a16="http://schemas.microsoft.com/office/drawing/2014/main" val="3089257428"/>
                  </a:ext>
                </a:extLst>
              </a:tr>
              <a:tr h="370840">
                <a:tc>
                  <a:txBody>
                    <a:bodyPr/>
                    <a:lstStyle/>
                    <a:p>
                      <a:r>
                        <a:rPr lang="pl-PL" sz="2000" dirty="0">
                          <a:latin typeface="Times New Roman" panose="02020603050405020304" pitchFamily="18" charset="0"/>
                          <a:cs typeface="Times New Roman" panose="02020603050405020304" pitchFamily="18" charset="0"/>
                        </a:rPr>
                        <a:t>Popełnianie błędów w warunkach symulowanych</a:t>
                      </a:r>
                    </a:p>
                  </a:txBody>
                  <a:tcPr/>
                </a:tc>
                <a:extLst>
                  <a:ext uri="{0D108BD9-81ED-4DB2-BD59-A6C34878D82A}">
                    <a16:rowId xmlns:a16="http://schemas.microsoft.com/office/drawing/2014/main" val="2739938921"/>
                  </a:ext>
                </a:extLst>
              </a:tr>
              <a:tr h="370840">
                <a:tc>
                  <a:txBody>
                    <a:bodyPr/>
                    <a:lstStyle/>
                    <a:p>
                      <a:r>
                        <a:rPr lang="pl-PL" sz="2000" dirty="0">
                          <a:latin typeface="Times New Roman" panose="02020603050405020304" pitchFamily="18" charset="0"/>
                          <a:cs typeface="Times New Roman" panose="02020603050405020304" pitchFamily="18" charset="0"/>
                        </a:rPr>
                        <a:t>Planowanie działań klinicznych w oparciu o potrzeby studentów, a nie na dostępności</a:t>
                      </a:r>
                      <a:r>
                        <a:rPr lang="pl-PL" sz="2000" baseline="0" dirty="0">
                          <a:latin typeface="Times New Roman" panose="02020603050405020304" pitchFamily="18" charset="0"/>
                          <a:cs typeface="Times New Roman" panose="02020603050405020304" pitchFamily="18" charset="0"/>
                        </a:rPr>
                        <a:t> pacjentów</a:t>
                      </a:r>
                      <a:endParaRPr lang="pl-PL"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98734333"/>
                  </a:ext>
                </a:extLst>
              </a:tr>
              <a:tr h="370840">
                <a:tc>
                  <a:txBody>
                    <a:bodyPr/>
                    <a:lstStyle/>
                    <a:p>
                      <a:r>
                        <a:rPr lang="pl-PL" sz="2000" dirty="0">
                          <a:latin typeface="Times New Roman" panose="02020603050405020304" pitchFamily="18" charset="0"/>
                          <a:cs typeface="Times New Roman" panose="02020603050405020304" pitchFamily="18" charset="0"/>
                        </a:rPr>
                        <a:t>Możliwość prezentacji nietypowych przypadków</a:t>
                      </a:r>
                    </a:p>
                  </a:txBody>
                  <a:tcPr/>
                </a:tc>
                <a:extLst>
                  <a:ext uri="{0D108BD9-81ED-4DB2-BD59-A6C34878D82A}">
                    <a16:rowId xmlns:a16="http://schemas.microsoft.com/office/drawing/2014/main" val="2272953057"/>
                  </a:ext>
                </a:extLst>
              </a:tr>
              <a:tr h="370840">
                <a:tc>
                  <a:txBody>
                    <a:bodyPr/>
                    <a:lstStyle/>
                    <a:p>
                      <a:r>
                        <a:rPr lang="pl-PL" sz="2000" dirty="0">
                          <a:latin typeface="Times New Roman" panose="02020603050405020304" pitchFamily="18" charset="0"/>
                          <a:cs typeface="Times New Roman" panose="02020603050405020304" pitchFamily="18" charset="0"/>
                        </a:rPr>
                        <a:t>Szybka informacja zwrotna po scenariuszu klinicznym podczas sesji podsumowującej</a:t>
                      </a:r>
                    </a:p>
                  </a:txBody>
                  <a:tcPr/>
                </a:tc>
                <a:extLst>
                  <a:ext uri="{0D108BD9-81ED-4DB2-BD59-A6C34878D82A}">
                    <a16:rowId xmlns:a16="http://schemas.microsoft.com/office/drawing/2014/main" val="2160892137"/>
                  </a:ext>
                </a:extLst>
              </a:tr>
              <a:tr h="370840">
                <a:tc>
                  <a:txBody>
                    <a:bodyPr/>
                    <a:lstStyle/>
                    <a:p>
                      <a:r>
                        <a:rPr lang="pl-PL" sz="2000" dirty="0">
                          <a:latin typeface="Times New Roman" panose="02020603050405020304" pitchFamily="18" charset="0"/>
                          <a:cs typeface="Times New Roman" panose="02020603050405020304" pitchFamily="18" charset="0"/>
                        </a:rPr>
                        <a:t>Walidacja norm i procedur w bezpiecznych warunkach</a:t>
                      </a:r>
                    </a:p>
                  </a:txBody>
                  <a:tcPr/>
                </a:tc>
                <a:extLst>
                  <a:ext uri="{0D108BD9-81ED-4DB2-BD59-A6C34878D82A}">
                    <a16:rowId xmlns:a16="http://schemas.microsoft.com/office/drawing/2014/main" val="1759621714"/>
                  </a:ext>
                </a:extLst>
              </a:tr>
            </a:tbl>
          </a:graphicData>
        </a:graphic>
      </p:graphicFrame>
      <p:sp>
        <p:nvSpPr>
          <p:cNvPr id="7" name="Symbol zastępczy numeru slajdu 6"/>
          <p:cNvSpPr>
            <a:spLocks noGrp="1"/>
          </p:cNvSpPr>
          <p:nvPr>
            <p:ph type="sldNum" sz="quarter" idx="12"/>
          </p:nvPr>
        </p:nvSpPr>
        <p:spPr/>
        <p:txBody>
          <a:bodyPr/>
          <a:lstStyle/>
          <a:p>
            <a:pPr rtl="0"/>
            <a:fld id="{E31375A4-56A4-47D6-9801-1991572033F7}" type="slidenum">
              <a:rPr lang="pl-PL" smtClean="0"/>
              <a:t>6</a:t>
            </a:fld>
            <a:endParaRPr lang="pl-PL" dirty="0"/>
          </a:p>
        </p:txBody>
      </p:sp>
    </p:spTree>
    <p:extLst>
      <p:ext uri="{BB962C8B-B14F-4D97-AF65-F5344CB8AC3E}">
        <p14:creationId xmlns:p14="http://schemas.microsoft.com/office/powerpoint/2010/main" val="903556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Symulacja medyczna w kształceniu pielęgniarek – przegląd systematyczny</a:t>
            </a:r>
          </a:p>
        </p:txBody>
      </p:sp>
      <p:pic>
        <p:nvPicPr>
          <p:cNvPr id="4" name="Obraz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392" y="1916832"/>
            <a:ext cx="3168352" cy="3960440"/>
          </a:xfrm>
          <a:prstGeom prst="rect">
            <a:avLst/>
          </a:prstGeom>
        </p:spPr>
      </p:pic>
      <p:sp>
        <p:nvSpPr>
          <p:cNvPr id="6" name="Prostokąt zaokrąglony 5"/>
          <p:cNvSpPr/>
          <p:nvPr/>
        </p:nvSpPr>
        <p:spPr>
          <a:xfrm>
            <a:off x="4799856" y="1556792"/>
            <a:ext cx="5760640" cy="5040560"/>
          </a:xfrm>
          <a:prstGeom prst="roundRect">
            <a:avLst/>
          </a:prstGeom>
          <a:scene3d>
            <a:camera prst="orthographicFront"/>
            <a:lightRig rig="threePt" dir="t"/>
          </a:scene3d>
          <a:sp3d>
            <a:bevelT w="152400" h="50800" prst="softRound"/>
          </a:sp3d>
        </p:spPr>
        <p:style>
          <a:lnRef idx="1">
            <a:schemeClr val="accent5"/>
          </a:lnRef>
          <a:fillRef idx="2">
            <a:schemeClr val="accent5"/>
          </a:fillRef>
          <a:effectRef idx="1">
            <a:schemeClr val="accent5"/>
          </a:effectRef>
          <a:fontRef idx="minor">
            <a:schemeClr val="dk1"/>
          </a:fontRef>
        </p:style>
        <p:txBody>
          <a:bodyPr rtlCol="0" anchor="ctr"/>
          <a:lstStyle/>
          <a:p>
            <a:r>
              <a:rPr lang="pl-PL" sz="2000" dirty="0">
                <a:latin typeface="Times New Roman" panose="02020603050405020304" pitchFamily="18" charset="0"/>
                <a:cs typeface="Times New Roman" panose="02020603050405020304" pitchFamily="18" charset="0"/>
              </a:rPr>
              <a:t>Badanych 186 studentów studiów licencjackich kierunku pielęgniarstwo. </a:t>
            </a:r>
          </a:p>
          <a:p>
            <a:r>
              <a:rPr lang="pl-PL" sz="2000" dirty="0">
                <a:latin typeface="Times New Roman" panose="02020603050405020304" pitchFamily="18" charset="0"/>
                <a:cs typeface="Times New Roman" panose="02020603050405020304" pitchFamily="18" charset="0"/>
              </a:rPr>
              <a:t>Sondaż diagnostyczny, ankieta internetowa (II-V 2021). </a:t>
            </a:r>
          </a:p>
          <a:p>
            <a:r>
              <a:rPr lang="pl-PL" sz="2000" dirty="0">
                <a:latin typeface="Times New Roman" panose="02020603050405020304" pitchFamily="18" charset="0"/>
                <a:cs typeface="Times New Roman" panose="02020603050405020304" pitchFamily="18" charset="0"/>
              </a:rPr>
              <a:t>Według ankietowanych symulacja medyczna przygotowuje do przyswojenia umiejętności praktycznych, poszerzenia kompetencji społecznych oraz ugruntowuje wiedzę teoretyczną ale jej minusem jest brak kontaktu z pacjentem. </a:t>
            </a:r>
          </a:p>
          <a:p>
            <a:r>
              <a:rPr lang="pl-PL" sz="2000" dirty="0">
                <a:latin typeface="Times New Roman" panose="02020603050405020304" pitchFamily="18" charset="0"/>
                <a:cs typeface="Times New Roman" panose="02020603050405020304" pitchFamily="18" charset="0"/>
              </a:rPr>
              <a:t>Studenci kierunku pielęgniarstwa najchętniej odbywają zajęcia w salach wysokiej wierności oraz z pacjentem standaryzowanym, ponieważ są one najbardziej zbliżone do warunków rzeczywistych [6].</a:t>
            </a:r>
          </a:p>
        </p:txBody>
      </p:sp>
      <p:sp>
        <p:nvSpPr>
          <p:cNvPr id="7" name="Symbol zastępczy numeru slajdu 6"/>
          <p:cNvSpPr>
            <a:spLocks noGrp="1"/>
          </p:cNvSpPr>
          <p:nvPr>
            <p:ph type="sldNum" sz="quarter" idx="12"/>
          </p:nvPr>
        </p:nvSpPr>
        <p:spPr>
          <a:xfrm>
            <a:off x="10992544" y="6477494"/>
            <a:ext cx="838200" cy="239715"/>
          </a:xfrm>
        </p:spPr>
        <p:txBody>
          <a:bodyPr/>
          <a:lstStyle/>
          <a:p>
            <a:pPr rtl="0"/>
            <a:fld id="{E31375A4-56A4-47D6-9801-1991572033F7}" type="slidenum">
              <a:rPr lang="pl-PL" smtClean="0"/>
              <a:t>7</a:t>
            </a:fld>
            <a:endParaRPr lang="pl-PL" dirty="0"/>
          </a:p>
        </p:txBody>
      </p:sp>
    </p:spTree>
    <p:extLst>
      <p:ext uri="{BB962C8B-B14F-4D97-AF65-F5344CB8AC3E}">
        <p14:creationId xmlns:p14="http://schemas.microsoft.com/office/powerpoint/2010/main" val="56900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rostokąt zaokrąglony 7"/>
          <p:cNvSpPr/>
          <p:nvPr/>
        </p:nvSpPr>
        <p:spPr>
          <a:xfrm>
            <a:off x="3215680" y="1772816"/>
            <a:ext cx="5544616" cy="496855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pl-PL" sz="2400" dirty="0">
                <a:solidFill>
                  <a:schemeClr val="tx1"/>
                </a:solidFill>
                <a:latin typeface="Times New Roman" panose="02020603050405020304" pitchFamily="18" charset="0"/>
                <a:cs typeface="Times New Roman" panose="02020603050405020304" pitchFamily="18" charset="0"/>
              </a:rPr>
              <a:t>Z przeprowadzonych badań przez Stewarta et al. wynika, że studenci, którzy uczestniczyli w zajęciach z wykorzystaniem symulacji posiadali wyższy poziom kompetencji do zapewnienia pacjentom holistycznej opieki. Jednak niektórzy są zdania, że jak dotąd nie ma zbyt wielu dobrze przeprowadzonych badań dotyczących wpływu symulacji edukacyjnej na proces wiązania wiedzy z praktyką kliniczną oraz jakość opieki sprawowanej wobec pacjenta [7,8]. </a:t>
            </a:r>
          </a:p>
        </p:txBody>
      </p:sp>
      <p:pic>
        <p:nvPicPr>
          <p:cNvPr id="2" name="Obraz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344" y="620688"/>
            <a:ext cx="2499742" cy="3573016"/>
          </a:xfrm>
          <a:prstGeom prst="rect">
            <a:avLst/>
          </a:prstGeom>
          <a:ln>
            <a:noFill/>
          </a:ln>
          <a:effectLst>
            <a:outerShdw blurRad="292100" dist="139700" dir="2700000" algn="tl" rotWithShape="0">
              <a:srgbClr val="333333">
                <a:alpha val="65000"/>
              </a:srgbClr>
            </a:outerShdw>
          </a:effectLst>
        </p:spPr>
      </p:pic>
      <p:pic>
        <p:nvPicPr>
          <p:cNvPr id="3" name="Obraz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84890" y="2924944"/>
            <a:ext cx="2355726" cy="3024336"/>
          </a:xfrm>
          <a:prstGeom prst="rect">
            <a:avLst/>
          </a:prstGeom>
          <a:ln>
            <a:noFill/>
          </a:ln>
          <a:effectLst>
            <a:outerShdw blurRad="292100" dist="139700" dir="2700000" algn="tl" rotWithShape="0">
              <a:srgbClr val="333333">
                <a:alpha val="65000"/>
              </a:srgbClr>
            </a:outerShdw>
          </a:effectLst>
        </p:spPr>
      </p:pic>
      <p:sp>
        <p:nvSpPr>
          <p:cNvPr id="4" name="Symbol zastępczy numeru slajdu 3"/>
          <p:cNvSpPr>
            <a:spLocks noGrp="1"/>
          </p:cNvSpPr>
          <p:nvPr>
            <p:ph type="sldNum" sz="quarter" idx="12"/>
          </p:nvPr>
        </p:nvSpPr>
        <p:spPr>
          <a:xfrm>
            <a:off x="11064552" y="6471062"/>
            <a:ext cx="838200" cy="239715"/>
          </a:xfrm>
        </p:spPr>
        <p:txBody>
          <a:bodyPr/>
          <a:lstStyle/>
          <a:p>
            <a:pPr rtl="0"/>
            <a:fld id="{E31375A4-56A4-47D6-9801-1991572033F7}" type="slidenum">
              <a:rPr lang="pl-PL" smtClean="0"/>
              <a:t>8</a:t>
            </a:fld>
            <a:endParaRPr lang="pl-PL" dirty="0"/>
          </a:p>
        </p:txBody>
      </p:sp>
    </p:spTree>
    <p:extLst>
      <p:ext uri="{BB962C8B-B14F-4D97-AF65-F5344CB8AC3E}">
        <p14:creationId xmlns:p14="http://schemas.microsoft.com/office/powerpoint/2010/main" val="1262338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rostokąt zaokrąglony 6"/>
          <p:cNvSpPr/>
          <p:nvPr/>
        </p:nvSpPr>
        <p:spPr>
          <a:xfrm>
            <a:off x="4367808" y="1628800"/>
            <a:ext cx="6552728" cy="48529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pl-PL" sz="2000" dirty="0">
                <a:latin typeface="Times New Roman" panose="02020603050405020304" pitchFamily="18" charset="0"/>
                <a:cs typeface="Times New Roman" panose="02020603050405020304" pitchFamily="18" charset="0"/>
              </a:rPr>
              <a:t>Wyniki metaanalizy prowadzonej przez </a:t>
            </a:r>
            <a:r>
              <a:rPr lang="pl-PL" sz="2000" dirty="0" err="1">
                <a:latin typeface="Times New Roman" panose="02020603050405020304" pitchFamily="18" charset="0"/>
                <a:cs typeface="Times New Roman" panose="02020603050405020304" pitchFamily="18" charset="0"/>
              </a:rPr>
              <a:t>Shin</a:t>
            </a:r>
            <a:r>
              <a:rPr lang="pl-PL" sz="2000" dirty="0">
                <a:latin typeface="Times New Roman" panose="02020603050405020304" pitchFamily="18" charset="0"/>
                <a:cs typeface="Times New Roman" panose="02020603050405020304" pitchFamily="18" charset="0"/>
              </a:rPr>
              <a:t> S. et al. wskazują,  że edukacja prowadzona za pomocą symulacji jest bardziej efektywna niż edukacja realizowana z pomocą metod tradycyjnych a także może ukierunkować nauczycieli pod względem warunków, w których powinno być prowadzone kształcenie studentów pielęgniarstwa. W analizie podgrup stwierdzili oni, że edukacja symulacyjna w pielęgniarstwie przynosiła korzyści pod względem wielkości efektów, które były oceniane na podstawie uzyskanych wyników zarówno w zakresie umiejętności psychomotorycznych, jak i posiadanej wiedzy [9].</a:t>
            </a:r>
          </a:p>
        </p:txBody>
      </p:sp>
      <p:pic>
        <p:nvPicPr>
          <p:cNvPr id="9" name="Obraz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424" y="1988840"/>
            <a:ext cx="2499742" cy="3573016"/>
          </a:xfrm>
          <a:prstGeom prst="rect">
            <a:avLst/>
          </a:prstGeom>
          <a:ln>
            <a:noFill/>
          </a:ln>
          <a:effectLst>
            <a:outerShdw blurRad="292100" dist="139700" dir="2700000" algn="tl" rotWithShape="0">
              <a:srgbClr val="333333">
                <a:alpha val="65000"/>
              </a:srgbClr>
            </a:outerShdw>
          </a:effectLst>
        </p:spPr>
      </p:pic>
      <p:sp>
        <p:nvSpPr>
          <p:cNvPr id="10" name="Symbol zastępczy numeru slajdu 9"/>
          <p:cNvSpPr>
            <a:spLocks noGrp="1"/>
          </p:cNvSpPr>
          <p:nvPr>
            <p:ph type="sldNum" sz="quarter" idx="12"/>
          </p:nvPr>
        </p:nvSpPr>
        <p:spPr>
          <a:xfrm>
            <a:off x="11038978" y="6481760"/>
            <a:ext cx="838200" cy="239715"/>
          </a:xfrm>
        </p:spPr>
        <p:txBody>
          <a:bodyPr/>
          <a:lstStyle/>
          <a:p>
            <a:pPr rtl="0"/>
            <a:fld id="{E31375A4-56A4-47D6-9801-1991572033F7}" type="slidenum">
              <a:rPr lang="pl-PL" smtClean="0"/>
              <a:t>9</a:t>
            </a:fld>
            <a:endParaRPr lang="pl-PL" dirty="0"/>
          </a:p>
        </p:txBody>
      </p:sp>
    </p:spTree>
    <p:extLst>
      <p:ext uri="{BB962C8B-B14F-4D97-AF65-F5344CB8AC3E}">
        <p14:creationId xmlns:p14="http://schemas.microsoft.com/office/powerpoint/2010/main" val="80152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rojekt medyczny 16:9">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0149_TF02901024_TF02901024.potx" id="{A6532C5C-4C9D-4528-99F7-FD2A64E40223}" vid="{105BED12-FC56-496A-A33A-8E36FF7503F4}"/>
    </a:ext>
  </a:extLst>
</a:theme>
</file>

<file path=ppt/theme/theme2.xml><?xml version="1.0" encoding="utf-8"?>
<a:theme xmlns:a="http://schemas.openxmlformats.org/drawingml/2006/main" name="Motyw pakietu Offic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Prezentacja projektu medycznego (panoramiczna)</Template>
  <TotalTime>255</TotalTime>
  <Words>1406</Words>
  <Application>Microsoft Office PowerPoint</Application>
  <PresentationFormat>Panoramiczny</PresentationFormat>
  <Paragraphs>72</Paragraphs>
  <Slides>13</Slides>
  <Notes>9</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13</vt:i4>
      </vt:variant>
    </vt:vector>
  </HeadingPairs>
  <TitlesOfParts>
    <vt:vector size="17" baseType="lpstr">
      <vt:lpstr>Arial</vt:lpstr>
      <vt:lpstr>Franklin Gothic Medium</vt:lpstr>
      <vt:lpstr>Times New Roman</vt:lpstr>
      <vt:lpstr>Projekt medyczny 16:9</vt:lpstr>
      <vt:lpstr>Wartość symulacji medycznej w kształceniu kadry pielęgniarskiej </vt:lpstr>
      <vt:lpstr>Prezentacja programu PowerPoint</vt:lpstr>
      <vt:lpstr>Implementacja symulacji do programu nauczania na kierunku pielęgniarstwo – polskie dokumenty</vt:lpstr>
      <vt:lpstr>Prezentacja programu PowerPoint</vt:lpstr>
      <vt:lpstr>Prezentacja programu PowerPoint</vt:lpstr>
      <vt:lpstr>Prezentacja programu PowerPoint</vt:lpstr>
      <vt:lpstr>Symulacja medyczna w kształceniu pielęgniarek – przegląd systematyczny</vt:lpstr>
      <vt:lpstr>Prezentacja programu PowerPoint</vt:lpstr>
      <vt:lpstr>Prezentacja programu PowerPoint</vt:lpstr>
      <vt:lpstr>Prezentacja programu PowerPoint</vt:lpstr>
      <vt:lpstr>Prezentacja programu PowerPoint</vt:lpstr>
      <vt:lpstr>Literatura</vt:lpstr>
      <vt:lpstr>Prezentacja programu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Wartość symulacji medycznej w kształceniu kadry pielęgniarskiej</dc:title>
  <dc:creator>PC</dc:creator>
  <cp:lastModifiedBy>Elzbieta Garwacka-Czachor</cp:lastModifiedBy>
  <cp:revision>26</cp:revision>
  <dcterms:created xsi:type="dcterms:W3CDTF">2023-05-13T20:33:16Z</dcterms:created>
  <dcterms:modified xsi:type="dcterms:W3CDTF">2023-05-29T21:22:54Z</dcterms:modified>
</cp:coreProperties>
</file>