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80" r:id="rId3"/>
    <p:sldId id="282" r:id="rId4"/>
    <p:sldId id="281" r:id="rId5"/>
    <p:sldId id="267" r:id="rId6"/>
    <p:sldId id="289" r:id="rId7"/>
    <p:sldId id="273" r:id="rId8"/>
    <p:sldId id="283" r:id="rId9"/>
    <p:sldId id="274" r:id="rId10"/>
    <p:sldId id="257" r:id="rId11"/>
    <p:sldId id="288" r:id="rId12"/>
    <p:sldId id="260" r:id="rId13"/>
    <p:sldId id="262" r:id="rId14"/>
    <p:sldId id="286" r:id="rId15"/>
    <p:sldId id="277" r:id="rId16"/>
    <p:sldId id="278" r:id="rId17"/>
    <p:sldId id="285" r:id="rId18"/>
    <p:sldId id="291" r:id="rId19"/>
    <p:sldId id="261" r:id="rId20"/>
    <p:sldId id="271" r:id="rId21"/>
    <p:sldId id="269" r:id="rId22"/>
    <p:sldId id="270" r:id="rId23"/>
    <p:sldId id="272" r:id="rId24"/>
    <p:sldId id="259" r:id="rId25"/>
    <p:sldId id="263" r:id="rId26"/>
    <p:sldId id="266" r:id="rId27"/>
    <p:sldId id="276" r:id="rId28"/>
    <p:sldId id="264" r:id="rId29"/>
    <p:sldId id="265" r:id="rId30"/>
    <p:sldId id="287" r:id="rId31"/>
    <p:sldId id="293" r:id="rId32"/>
    <p:sldId id="292" r:id="rId33"/>
    <p:sldId id="284" r:id="rId34"/>
    <p:sldId id="29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BE6AAC-638D-47B1-A144-98DF123BC7A9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401F04-765C-47A7-9DC2-F9977044EFA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1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AAC-638D-47B1-A144-98DF123BC7A9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1F04-765C-47A7-9DC2-F9977044EF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0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AAC-638D-47B1-A144-98DF123BC7A9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1F04-765C-47A7-9DC2-F9977044EFA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414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AAC-638D-47B1-A144-98DF123BC7A9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1F04-765C-47A7-9DC2-F9977044EFA7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97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AAC-638D-47B1-A144-98DF123BC7A9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1F04-765C-47A7-9DC2-F9977044EF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26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AAC-638D-47B1-A144-98DF123BC7A9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1F04-765C-47A7-9DC2-F9977044EFA7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820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AAC-638D-47B1-A144-98DF123BC7A9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1F04-765C-47A7-9DC2-F9977044EFA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69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AAC-638D-47B1-A144-98DF123BC7A9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1F04-765C-47A7-9DC2-F9977044EFA7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70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AAC-638D-47B1-A144-98DF123BC7A9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1F04-765C-47A7-9DC2-F9977044EFA7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52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AAC-638D-47B1-A144-98DF123BC7A9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1F04-765C-47A7-9DC2-F9977044EF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65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AAC-638D-47B1-A144-98DF123BC7A9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1F04-765C-47A7-9DC2-F9977044EFA7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61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AAC-638D-47B1-A144-98DF123BC7A9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1F04-765C-47A7-9DC2-F9977044EF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30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AAC-638D-47B1-A144-98DF123BC7A9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1F04-765C-47A7-9DC2-F9977044EFA7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82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AAC-638D-47B1-A144-98DF123BC7A9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1F04-765C-47A7-9DC2-F9977044EFA7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55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AAC-638D-47B1-A144-98DF123BC7A9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1F04-765C-47A7-9DC2-F9977044EF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56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AAC-638D-47B1-A144-98DF123BC7A9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1F04-765C-47A7-9DC2-F9977044EFA7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02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AAC-638D-47B1-A144-98DF123BC7A9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1F04-765C-47A7-9DC2-F9977044EF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211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E6AAC-638D-47B1-A144-98DF123BC7A9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401F04-765C-47A7-9DC2-F9977044EF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14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5.web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Osobowo%C5%9B%C4%87" TargetMode="External"/><Relationship Id="rId2" Type="http://schemas.openxmlformats.org/officeDocument/2006/relationships/hyperlink" Target="https://pl.wikipedia.org/wiki/Nimb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Efekt_aureoli_(psychologia)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67213-2BA8-AB1D-CC49-A78597DEA4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/>
            <a:r>
              <a:rPr lang="pl-PL" sz="2000" dirty="0">
                <a:latin typeface="Arial" pitchFamily="34" charset="0"/>
                <a:cs typeface="Arial" pitchFamily="34" charset="0"/>
              </a:rPr>
              <a:t>Jak cię widzą tak cię piszą – profesjonalny wygląd </a:t>
            </a:r>
            <a:br>
              <a:rPr lang="pl-PL" sz="2000" dirty="0"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latin typeface="Arial" pitchFamily="34" charset="0"/>
                <a:cs typeface="Arial" pitchFamily="34" charset="0"/>
              </a:rPr>
              <a:t>w zawodzie pielęgniarki sposobem komunikowania się </a:t>
            </a:r>
            <a:br>
              <a:rPr lang="pl-PL" sz="2000" dirty="0"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latin typeface="Arial" pitchFamily="34" charset="0"/>
                <a:cs typeface="Arial" pitchFamily="34" charset="0"/>
              </a:rPr>
              <a:t>z pacjentem</a:t>
            </a:r>
            <a:endParaRPr lang="pl-PL" sz="2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E0F63BD-8806-6A63-0959-760EF9CD82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Aleksandra Świderska</a:t>
            </a:r>
          </a:p>
          <a:p>
            <a:r>
              <a:rPr lang="pl-PL" dirty="0"/>
              <a:t>Studentka III roku – studia I stopnia</a:t>
            </a:r>
          </a:p>
          <a:p>
            <a:r>
              <a:rPr lang="pl-PL" dirty="0"/>
              <a:t>Państwowa Wyższa Szkoła Zawodowa w Głogowie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401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50632E-2727-78A8-D8BD-A77FD0B8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Identyfikacja pielęgniarki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E8853C-DEDE-AE37-7F19-2C11AA95F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Oczekiwania pacjenta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FF66FE6-FC83-2687-B5AA-1C33EDDD29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Pacjent oczekuje łatwości </a:t>
            </a:r>
            <a:br>
              <a:rPr lang="pl-PL" dirty="0"/>
            </a:br>
            <a:r>
              <a:rPr lang="pl-PL" dirty="0"/>
              <a:t>w identyfikacji pielęgniarki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2D4FE3F-3DFD-3D7E-F0F3-AA0045E3F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dirty="0"/>
              <a:t>Identyfikator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82A4BD5-7E58-C16C-C60C-A8A8925A195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Pielęgniarka powinna nosić identyfikator, który informuje o jej imieniu, nazwisku, tytule zawodowym  oraz zajmowanym stanowisku  pracy</a:t>
            </a:r>
          </a:p>
          <a:p>
            <a:r>
              <a:rPr lang="pl-PL" dirty="0"/>
              <a:t>( nie wiszący)</a:t>
            </a:r>
          </a:p>
        </p:txBody>
      </p:sp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284" y="4779268"/>
            <a:ext cx="2411216" cy="1539522"/>
          </a:xfrm>
          <a:prstGeom prst="rect">
            <a:avLst/>
          </a:prstGeom>
        </p:spPr>
      </p:pic>
      <p:pic>
        <p:nvPicPr>
          <p:cNvPr id="8" name="Symbol zastępczy zawartości 3">
            <a:extLst>
              <a:ext uri="{FF2B5EF4-FFF2-40B4-BE49-F238E27FC236}">
                <a16:creationId xmlns:a16="http://schemas.microsoft.com/office/drawing/2014/main" id="{C92C3C35-17D3-85E7-866C-B475CCBCA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156" y="4318782"/>
            <a:ext cx="2074071" cy="162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1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E1C039-1A33-489F-A822-2B5C7ACC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Identyfikacja pielęgniarki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0333BD-E601-514C-D271-03E5DBF65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56" y="1892942"/>
            <a:ext cx="4718304" cy="576262"/>
          </a:xfrm>
        </p:spPr>
        <p:txBody>
          <a:bodyPr/>
          <a:lstStyle/>
          <a:p>
            <a:r>
              <a:rPr lang="pl-PL" b="1" dirty="0"/>
              <a:t>Oczekiwania pacjenta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A653708-B2A1-4B76-EB73-F4509DD01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560320"/>
            <a:ext cx="4718304" cy="3315547"/>
          </a:xfrm>
        </p:spPr>
        <p:txBody>
          <a:bodyPr>
            <a:normAutofit fontScale="85000" lnSpcReduction="20000"/>
          </a:bodyPr>
          <a:lstStyle/>
          <a:p>
            <a:r>
              <a:rPr lang="pl-PL" sz="2400" dirty="0"/>
              <a:t>Wraz ze zniesieniem obowiązku noszenia czepka, pojawił się problem z identyfikacją pielęgniarek zwłaszcza przez osoby starsze, które były przyzwyczajone do charakterystycznego wyglądu pielęgniarek.</a:t>
            </a:r>
            <a:endParaRPr lang="pl-PL" dirty="0"/>
          </a:p>
          <a:p>
            <a:r>
              <a:rPr lang="pl-PL" dirty="0"/>
              <a:t>Nie zawsze  identyfikator spełnia oczekiwania pacjenta stąd  dodatkowe posługiwanie się symbolem czepka jest przez pacjentów mile widziane</a:t>
            </a:r>
          </a:p>
          <a:p>
            <a:r>
              <a:rPr lang="pl-PL" dirty="0"/>
              <a:t>Symbol czepka może  być umieszczony także na identyfikatorze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CF48658-E95A-4F70-20A4-AC82C9EE9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dirty="0"/>
              <a:t>Symbol czepka- emblemat</a:t>
            </a:r>
          </a:p>
        </p:txBody>
      </p:sp>
      <p:pic>
        <p:nvPicPr>
          <p:cNvPr id="7" name="Picture 6" descr="http://www.zabawnamedycyna.pl/environment/cache/images/300_250_productGfx_3995de49c27adfa09ab6eec6b9897bc5.jpg">
            <a:extLst>
              <a:ext uri="{FF2B5EF4-FFF2-40B4-BE49-F238E27FC236}">
                <a16:creationId xmlns:a16="http://schemas.microsoft.com/office/drawing/2014/main" id="{61475272-1100-CCBE-5D23-08009CBA0D6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8538" y="3368675"/>
            <a:ext cx="2381250" cy="2381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5">
                <a:lumMod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73162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E1C039-1A33-489F-A822-2B5C7ACC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Identyfikacja pielęgniarki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0333BD-E601-514C-D271-03E5DBF65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Oczekiwania pacjenta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A653708-B2A1-4B76-EB73-F4509DD014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Pacjent powinien znać pielęgniarkę, która opiekuje się nim w danym dniu- jest to ważne dla  poczucia bezpieczeństwa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CF48658-E95A-4F70-20A4-AC82C9EE9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dirty="0"/>
              <a:t>Zadania pielęgniarki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5C3E4F2-FB6B-4C68-907D-28EEBEBF245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Noszenie identyfikatora</a:t>
            </a:r>
          </a:p>
          <a:p>
            <a:r>
              <a:rPr lang="pl-PL" dirty="0"/>
              <a:t>Wyznaczenia pielęgniarek do opieki wobec danej grupy pacjentów</a:t>
            </a:r>
          </a:p>
          <a:p>
            <a:r>
              <a:rPr lang="pl-PL" b="1" dirty="0">
                <a:solidFill>
                  <a:srgbClr val="0070C0"/>
                </a:solidFill>
              </a:rPr>
              <a:t>Przestawienie się pacjentowi 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z imienia i nazwiska </a:t>
            </a:r>
            <a:r>
              <a:rPr lang="pl-PL" sz="1200" dirty="0"/>
              <a:t>[9].</a:t>
            </a:r>
          </a:p>
          <a:p>
            <a:r>
              <a:rPr lang="pl-PL" sz="1300" dirty="0"/>
              <a:t>9.Głowacka M, </a:t>
            </a:r>
            <a:r>
              <a:rPr lang="pl-PL" sz="1300" dirty="0" err="1"/>
              <a:t>Mejsner</a:t>
            </a:r>
            <a:r>
              <a:rPr lang="pl-PL" sz="1300" dirty="0"/>
              <a:t> M, Humańska M. Wykształcenie a status społeczny pielęgniarki. </a:t>
            </a:r>
            <a:r>
              <a:rPr lang="pl-PL" sz="1300" dirty="0" err="1"/>
              <a:t>Pielęgn</a:t>
            </a:r>
            <a:r>
              <a:rPr lang="pl-PL" sz="1300" dirty="0"/>
              <a:t>. XXI wieku. 2012; 3(40): 71-74.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367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A788F1-1195-9182-FCDE-27238910E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Wymogi dotyczące wyglądu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FD8E62-A4E2-7781-7755-2B2B567E6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96004"/>
            <a:ext cx="4718304" cy="576262"/>
          </a:xfrm>
        </p:spPr>
        <p:txBody>
          <a:bodyPr/>
          <a:lstStyle/>
          <a:p>
            <a:r>
              <a:rPr lang="pl-PL" b="1" dirty="0"/>
              <a:t>Oczekiwania pacjenta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2464D63-2577-F207-56BF-3175B8C72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553286"/>
            <a:ext cx="4718304" cy="3322581"/>
          </a:xfrm>
        </p:spPr>
        <p:txBody>
          <a:bodyPr>
            <a:normAutofit fontScale="25000" lnSpcReduction="20000"/>
          </a:bodyPr>
          <a:lstStyle/>
          <a:p>
            <a:r>
              <a:rPr lang="pl-PL" sz="6400" b="1" dirty="0">
                <a:latin typeface="+mj-lt"/>
                <a:cs typeface="Arial" pitchFamily="34" charset="0"/>
              </a:rPr>
              <a:t>Pacjenci szukają dowodów potwierdzających kompetencję, uczciwość oraz troskę w niewerbalnych komunikatach wysyłanych przez  pielęgniarki. </a:t>
            </a:r>
          </a:p>
          <a:p>
            <a:r>
              <a:rPr lang="pl-PL" sz="6400" b="1" dirty="0">
                <a:latin typeface="+mj-lt"/>
                <a:cs typeface="Arial" pitchFamily="34" charset="0"/>
              </a:rPr>
              <a:t>Są to między innymi: styl umundurowania zawodowego, aparycja, posiadanie tatuaży, kolczyków, a nawet długość włosów </a:t>
            </a:r>
            <a:r>
              <a:rPr lang="pl-PL" sz="6400" dirty="0">
                <a:latin typeface="+mj-lt"/>
                <a:cs typeface="Arial" pitchFamily="34" charset="0"/>
              </a:rPr>
              <a:t>[10].   </a:t>
            </a:r>
            <a:endParaRPr lang="pl-PL" sz="4800" dirty="0">
              <a:latin typeface="+mj-lt"/>
              <a:cs typeface="Arial" pitchFamily="34" charset="0"/>
            </a:endParaRPr>
          </a:p>
          <a:p>
            <a:r>
              <a:rPr lang="pl-PL" sz="5600" dirty="0">
                <a:effectLst/>
              </a:rPr>
              <a:t>Pielęgniarki posiadające mocny makijaż, </a:t>
            </a:r>
            <a:r>
              <a:rPr lang="pl-PL" sz="5600" dirty="0" err="1">
                <a:effectLst/>
              </a:rPr>
              <a:t>piercing</a:t>
            </a:r>
            <a:r>
              <a:rPr lang="pl-PL" sz="5600" dirty="0">
                <a:effectLst/>
              </a:rPr>
              <a:t> ciała, tatuaże, długie paznokcie, stosujące mocne perfumy oraz duża ilość biżuterii postrzegane były jako mniej empatyczne, niecierpliwe, posiadające niższy poziom umiejętności oraz kompetencji [11].</a:t>
            </a:r>
          </a:p>
          <a:p>
            <a:pPr marL="0" indent="0">
              <a:buNone/>
            </a:pPr>
            <a:r>
              <a:rPr lang="pl-PL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10. Pawłowski P.  Mazurek P. Zych M. i </a:t>
            </a:r>
            <a:r>
              <a:rPr lang="pl-PL" sz="40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wsp</a:t>
            </a:r>
            <a:r>
              <a:rPr lang="pl-PL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 Pielęgniarski </a:t>
            </a:r>
            <a:r>
              <a:rPr lang="pl-PL" sz="40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dress</a:t>
            </a:r>
            <a:r>
              <a:rPr lang="pl-PL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pl-PL" sz="4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a postrzeganie osoby pielęgniarki przez pacjentów. Pielęgniarstwo XXI wieku. 2019; 1(66): 60-67.</a:t>
            </a:r>
            <a:endParaRPr lang="pl-PL" sz="4000" dirty="0">
              <a:effectLst/>
            </a:endParaRPr>
          </a:p>
          <a:p>
            <a:pPr marL="0" indent="0">
              <a:buNone/>
            </a:pPr>
            <a:r>
              <a:rPr lang="pl-PL" sz="4000" dirty="0">
                <a:effectLst/>
              </a:rPr>
              <a:t>11. </a:t>
            </a:r>
            <a:r>
              <a:rPr lang="pl-PL" sz="4000" dirty="0" err="1">
                <a:effectLst/>
              </a:rPr>
              <a:t>Clavelle</a:t>
            </a:r>
            <a:r>
              <a:rPr lang="pl-PL" sz="4000" dirty="0">
                <a:effectLst/>
              </a:rPr>
              <a:t> JT, et al. </a:t>
            </a:r>
            <a:r>
              <a:rPr lang="pl-PL" sz="4000" dirty="0" err="1">
                <a:effectLst/>
              </a:rPr>
              <a:t>Nursing</a:t>
            </a:r>
            <a:r>
              <a:rPr lang="pl-PL" sz="4000" dirty="0">
                <a:effectLst/>
              </a:rPr>
              <a:t> Professional </a:t>
            </a:r>
            <a:r>
              <a:rPr lang="pl-PL" sz="4000" dirty="0" err="1">
                <a:effectLst/>
              </a:rPr>
              <a:t>Attire</a:t>
            </a:r>
            <a:r>
              <a:rPr lang="pl-PL" sz="4000" dirty="0">
                <a:effectLst/>
              </a:rPr>
              <a:t> </a:t>
            </a:r>
            <a:r>
              <a:rPr lang="pl-PL" sz="4000" dirty="0" err="1">
                <a:effectLst/>
              </a:rPr>
              <a:t>Probing</a:t>
            </a:r>
            <a:r>
              <a:rPr lang="pl-PL" sz="4000" dirty="0">
                <a:effectLst/>
              </a:rPr>
              <a:t> </a:t>
            </a:r>
            <a:r>
              <a:rPr lang="pl-PL" sz="4000" dirty="0" err="1">
                <a:effectLst/>
              </a:rPr>
              <a:t>Patient</a:t>
            </a:r>
            <a:r>
              <a:rPr lang="pl-PL" sz="4000" dirty="0">
                <a:effectLst/>
              </a:rPr>
              <a:t> </a:t>
            </a:r>
            <a:r>
              <a:rPr lang="pl-PL" sz="4000" dirty="0" err="1">
                <a:effectLst/>
              </a:rPr>
              <a:t>Preferences</a:t>
            </a:r>
            <a:r>
              <a:rPr lang="pl-PL" sz="4000" dirty="0">
                <a:effectLst/>
              </a:rPr>
              <a:t> to </a:t>
            </a:r>
            <a:r>
              <a:rPr lang="pl-PL" sz="4000" dirty="0" err="1">
                <a:effectLst/>
              </a:rPr>
              <a:t>Inform</a:t>
            </a:r>
            <a:br>
              <a:rPr lang="pl-PL" sz="4000" dirty="0"/>
            </a:br>
            <a:r>
              <a:rPr lang="pl-PL" sz="4000" dirty="0" err="1">
                <a:effectLst/>
              </a:rPr>
              <a:t>Implementation</a:t>
            </a:r>
            <a:r>
              <a:rPr lang="pl-PL" sz="4000" dirty="0">
                <a:effectLst/>
              </a:rPr>
              <a:t>. JONA 2013; 43 (3): 172-177.</a:t>
            </a:r>
            <a:endParaRPr lang="pl-PL" sz="40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2A635F9-F1C5-B9D1-FD4F-9315F05FA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294" y="1896004"/>
            <a:ext cx="5174334" cy="576262"/>
          </a:xfrm>
        </p:spPr>
        <p:txBody>
          <a:bodyPr/>
          <a:lstStyle/>
          <a:p>
            <a:r>
              <a:rPr lang="pl-PL" b="1" dirty="0"/>
              <a:t>Na co należy zwrócić uwagę ?.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11B20E9-E7BE-41BB-7D1A-9F1E1C4A1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2499" y="2472266"/>
            <a:ext cx="5697415" cy="3569808"/>
          </a:xfrm>
        </p:spPr>
        <p:txBody>
          <a:bodyPr>
            <a:normAutofit fontScale="25000" lnSpcReduction="20000"/>
          </a:bodyPr>
          <a:lstStyle/>
          <a:p>
            <a:r>
              <a:rPr lang="pl-PL" sz="6400" b="1" dirty="0"/>
              <a:t>Makijaż- delikatny, nie wieczorowy</a:t>
            </a:r>
          </a:p>
          <a:p>
            <a:r>
              <a:rPr lang="pl-PL" sz="6400" b="1" dirty="0"/>
              <a:t>Włosy nie mogą przeszkadzać w wykonywaniu procedur medycznych,  a więc w przypadku długich włosów – nie mogą być rozpuszczone( kiedyś rolę ochraniającą włosy stanowił czepek, dzisiaj spinki do włosów, gumki, upięcie włosów) </a:t>
            </a:r>
          </a:p>
          <a:p>
            <a:r>
              <a:rPr lang="pl-PL" sz="6400" b="1" dirty="0"/>
              <a:t>Zegarek i biżuteria na rękach ( zdjęta z rąk i nadgarstków)</a:t>
            </a:r>
          </a:p>
          <a:p>
            <a:r>
              <a:rPr lang="pl-PL" sz="6400" b="1" dirty="0"/>
              <a:t>Ręce przygotowane do pracy- krótko obcięte paznokcie bez lakieru, tipsów</a:t>
            </a:r>
          </a:p>
          <a:p>
            <a:r>
              <a:rPr lang="pl-PL" sz="6400" b="1" dirty="0"/>
              <a:t>Biżuteria – kolczyki, naszyjniki itp. dostosowana do ubioru, skromna ( na oddziale dziecięcym zakaz noszenia biżuterii z uwagi na opiekę nad dziećmi)</a:t>
            </a:r>
          </a:p>
          <a:p>
            <a:r>
              <a:rPr lang="pl-PL" sz="6400" b="1" dirty="0"/>
              <a:t>Tatuaże ?</a:t>
            </a:r>
          </a:p>
          <a:p>
            <a:r>
              <a:rPr lang="pl-PL" sz="6400" b="1" dirty="0"/>
              <a:t>Telefony komórkowe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616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37D69A-26A6-0973-B068-46AC3817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27093"/>
          </a:xfrm>
        </p:spPr>
        <p:txBody>
          <a:bodyPr>
            <a:normAutofit fontScale="90000"/>
          </a:bodyPr>
          <a:lstStyle/>
          <a:p>
            <a:r>
              <a:rPr lang="pl-PL" dirty="0"/>
              <a:t>Ubiór pielęgniarki- strój roboczy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BBB2E9-08B6-EAD5-4090-059A27960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690" y="1835960"/>
            <a:ext cx="4718304" cy="576262"/>
          </a:xfrm>
        </p:spPr>
        <p:txBody>
          <a:bodyPr/>
          <a:lstStyle/>
          <a:p>
            <a:r>
              <a:rPr lang="pl-PL" b="1" dirty="0"/>
              <a:t>Postrzeganie pielęgniarki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3A6EC50-C8F7-C3F7-666D-566A5A680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5414" y="1835960"/>
            <a:ext cx="4718304" cy="576262"/>
          </a:xfrm>
        </p:spPr>
        <p:txBody>
          <a:bodyPr/>
          <a:lstStyle/>
          <a:p>
            <a:r>
              <a:rPr lang="pl-PL" b="1" dirty="0"/>
              <a:t>Komplet umundurowania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67830A7-4EE7-CFBD-A1D6-7175D12E5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613435"/>
            <a:ext cx="5453312" cy="3203556"/>
          </a:xfrm>
        </p:spPr>
        <p:txBody>
          <a:bodyPr>
            <a:normAutofit fontScale="47500" lnSpcReduction="20000"/>
          </a:bodyPr>
          <a:lstStyle/>
          <a:p>
            <a:r>
              <a:rPr lang="pl-PL" sz="2900" b="1" dirty="0"/>
              <a:t>Mundurek – najlepiej spodnie z bluzą, wygodny do sprawowania opieki pielęgniarskiej w tym przemieszczania pacjentów</a:t>
            </a:r>
          </a:p>
          <a:p>
            <a:r>
              <a:rPr lang="pl-PL" sz="2900" b="1" dirty="0"/>
              <a:t>Mundurek- długość spódnicy –poniżej kolana. Dla swobody ruchów- z kontrafałdą.</a:t>
            </a:r>
          </a:p>
          <a:p>
            <a:r>
              <a:rPr lang="pl-PL" sz="2900" b="1" dirty="0"/>
              <a:t>Mundurek- bluza- długość rękawa – nie dłuższe niż za łokieć</a:t>
            </a:r>
          </a:p>
          <a:p>
            <a:r>
              <a:rPr lang="pl-PL" sz="2900" b="1" dirty="0"/>
              <a:t>Odzież pod mundurkiem- nie może powodować, że mundurek jest rozpięty. Odzież osobista nie może wystawać ( np. długi rękaw)</a:t>
            </a:r>
          </a:p>
          <a:p>
            <a:r>
              <a:rPr lang="pl-PL" sz="2900" b="1" dirty="0"/>
              <a:t>Obuwie – ciche (nie drewniaki), na podeszwie antypoślizgowej, kryte palce i pięta, obuwie na szerokim obcasie ok. 3-4 cm, trzymające podbicie, najlepiej zapinane na rzepy. </a:t>
            </a:r>
          </a:p>
          <a:p>
            <a:r>
              <a:rPr lang="pl-PL" sz="2900" b="1" dirty="0"/>
              <a:t>Czystość ubioru</a:t>
            </a:r>
          </a:p>
          <a:p>
            <a:r>
              <a:rPr lang="pl-PL" sz="2900" b="1" dirty="0"/>
              <a:t>Kolorystyka- może być  dobrana do oddziału i pełnionej funkcji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8DFB934-DFF6-BF7B-FFF7-95CB1F1FF1A1}"/>
              </a:ext>
            </a:extLst>
          </p:cNvPr>
          <p:cNvSpPr txBox="1"/>
          <p:nvPr/>
        </p:nvSpPr>
        <p:spPr>
          <a:xfrm>
            <a:off x="970671" y="2613435"/>
            <a:ext cx="490259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/>
              <a:t>W</a:t>
            </a:r>
            <a:r>
              <a:rPr lang="pl-PL" sz="1400" b="1" dirty="0">
                <a:effectLst/>
              </a:rPr>
              <a:t>ygląd pielęgniarki </a:t>
            </a:r>
            <a:r>
              <a:rPr lang="pl-PL" sz="1400" b="1" dirty="0"/>
              <a:t>stanowi</a:t>
            </a:r>
            <a:r>
              <a:rPr lang="pl-PL" sz="1400" b="1" dirty="0">
                <a:effectLst/>
              </a:rPr>
              <a:t> niezmiernie istotny czynnik w postrzeganiu pielęgniarki: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S</a:t>
            </a:r>
            <a:r>
              <a:rPr lang="pl-PL" sz="1400" b="1" dirty="0">
                <a:effectLst/>
              </a:rPr>
              <a:t>trój służbowy pielęgniarki i jego schludność wpływa znacząco na wizerunek pielęgniarek.</a:t>
            </a:r>
            <a:r>
              <a:rPr lang="pl-PL" sz="1400" b="1" dirty="0"/>
              <a:t> </a:t>
            </a:r>
            <a:endParaRPr lang="pl-PL" sz="18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b="1" i="0" u="none" strike="noStrike" baseline="0" dirty="0"/>
              <a:t>Schludnie wyglądający pracownik służby zdrowia wzbudza większe zaufanie pacjentów, a to jest niezwykle istotny element w budowaniu relacji </a:t>
            </a:r>
            <a:r>
              <a:rPr lang="pl-PL" sz="1000" b="1" i="0" u="none" strike="noStrike" baseline="0" dirty="0"/>
              <a:t>[</a:t>
            </a:r>
            <a:r>
              <a:rPr lang="pl-PL" sz="1000" b="1" dirty="0"/>
              <a:t>8</a:t>
            </a:r>
            <a:r>
              <a:rPr lang="pl-PL" sz="1000" b="1" i="0" u="none" strike="noStrike" baseline="0" dirty="0"/>
              <a:t>,12,13].</a:t>
            </a:r>
          </a:p>
          <a:p>
            <a:pPr algn="l"/>
            <a:endParaRPr lang="pl-PL" sz="1000" dirty="0"/>
          </a:p>
          <a:p>
            <a:pPr algn="l"/>
            <a:endParaRPr lang="pl-PL" sz="1000" dirty="0"/>
          </a:p>
          <a:p>
            <a:pPr algn="l"/>
            <a:endParaRPr lang="pl-PL" sz="1000" dirty="0"/>
          </a:p>
          <a:p>
            <a:pPr algn="l"/>
            <a:endParaRPr lang="pl-PL" sz="1000" dirty="0"/>
          </a:p>
          <a:p>
            <a:r>
              <a:rPr lang="pl-PL" sz="1000" dirty="0">
                <a:cs typeface="Times New Roman" panose="02020603050405020304" pitchFamily="18" charset="0"/>
              </a:rPr>
              <a:t>8</a:t>
            </a:r>
            <a:r>
              <a:rPr lang="pl-PL" sz="1000" dirty="0">
                <a:effectLst/>
                <a:cs typeface="Times New Roman" panose="02020603050405020304" pitchFamily="18" charset="0"/>
              </a:rPr>
              <a:t>. Mroczek B, </a:t>
            </a:r>
            <a:r>
              <a:rPr lang="pl-PL" sz="1000" dirty="0" err="1">
                <a:effectLst/>
                <a:cs typeface="Times New Roman" panose="02020603050405020304" pitchFamily="18" charset="0"/>
              </a:rPr>
              <a:t>Parakiewicz</a:t>
            </a:r>
            <a:r>
              <a:rPr lang="pl-PL" sz="1000" dirty="0">
                <a:effectLst/>
                <a:cs typeface="Times New Roman" panose="02020603050405020304" pitchFamily="18" charset="0"/>
              </a:rPr>
              <a:t> A, </a:t>
            </a:r>
            <a:r>
              <a:rPr lang="pl-PL" sz="1000" dirty="0" err="1">
                <a:effectLst/>
                <a:cs typeface="Times New Roman" panose="02020603050405020304" pitchFamily="18" charset="0"/>
              </a:rPr>
              <a:t>Grochans</a:t>
            </a:r>
            <a:r>
              <a:rPr lang="pl-PL" sz="1000" dirty="0">
                <a:effectLst/>
                <a:cs typeface="Times New Roman" panose="02020603050405020304" pitchFamily="18" charset="0"/>
              </a:rPr>
              <a:t> E i wsp. Wizerunek społeczny zawodu pielęgniarki. </a:t>
            </a:r>
          </a:p>
          <a:p>
            <a:r>
              <a:rPr lang="pl-PL" sz="1000" dirty="0">
                <a:effectLst/>
                <a:cs typeface="Times New Roman" panose="02020603050405020304" pitchFamily="18" charset="0"/>
              </a:rPr>
              <a:t>Fam. Med. </a:t>
            </a:r>
            <a:r>
              <a:rPr lang="pl-PL" sz="1000" dirty="0" err="1">
                <a:effectLst/>
                <a:cs typeface="Times New Roman" panose="02020603050405020304" pitchFamily="18" charset="0"/>
              </a:rPr>
              <a:t>Prim</a:t>
            </a:r>
            <a:r>
              <a:rPr lang="pl-PL" sz="1000" dirty="0">
                <a:effectLst/>
                <a:cs typeface="Times New Roman" panose="02020603050405020304" pitchFamily="18" charset="0"/>
              </a:rPr>
              <a:t>. </a:t>
            </a:r>
            <a:r>
              <a:rPr lang="pl-PL" sz="1000" dirty="0" err="1">
                <a:effectLst/>
                <a:cs typeface="Times New Roman" panose="02020603050405020304" pitchFamily="18" charset="0"/>
              </a:rPr>
              <a:t>Care</a:t>
            </a:r>
            <a:r>
              <a:rPr lang="pl-PL" sz="1000" dirty="0">
                <a:effectLst/>
                <a:cs typeface="Times New Roman" panose="02020603050405020304" pitchFamily="18" charset="0"/>
              </a:rPr>
              <a:t> </a:t>
            </a:r>
            <a:r>
              <a:rPr lang="pl-PL" sz="1000" dirty="0" err="1">
                <a:effectLst/>
                <a:cs typeface="Times New Roman" panose="02020603050405020304" pitchFamily="18" charset="0"/>
              </a:rPr>
              <a:t>Rev</a:t>
            </a:r>
            <a:r>
              <a:rPr lang="pl-PL" sz="1000" dirty="0">
                <a:effectLst/>
                <a:cs typeface="Times New Roman" panose="02020603050405020304" pitchFamily="18" charset="0"/>
              </a:rPr>
              <a:t>. 2012; 14(1): 4-47</a:t>
            </a:r>
          </a:p>
          <a:p>
            <a:r>
              <a:rPr lang="pl-PL" sz="1000" dirty="0">
                <a:cs typeface="Times New Roman" panose="02020603050405020304" pitchFamily="18" charset="0"/>
              </a:rPr>
              <a:t>12. </a:t>
            </a:r>
            <a:r>
              <a:rPr lang="pl-PL" sz="1000" dirty="0">
                <a:effectLst/>
                <a:cs typeface="Times New Roman" panose="02020603050405020304" pitchFamily="18" charset="0"/>
              </a:rPr>
              <a:t>Włodarczyk D., Tobolska B. Wizerunek zawodu pielęgniarki z perspektywy lekarzy, pacjentów i pielęgniarek. Medycyna Pracy. 2011; 62(3): 269-279</a:t>
            </a:r>
          </a:p>
          <a:p>
            <a:r>
              <a:rPr lang="pl-PL" sz="1000" dirty="0">
                <a:cs typeface="Times New Roman" panose="02020603050405020304" pitchFamily="18" charset="0"/>
              </a:rPr>
              <a:t>13. </a:t>
            </a:r>
            <a:r>
              <a:rPr lang="pl-PL" sz="1000" dirty="0">
                <a:cs typeface="Arial" pitchFamily="34" charset="0"/>
              </a:rPr>
              <a:t>Bezpieczeństwo 8. </a:t>
            </a:r>
            <a:r>
              <a:rPr lang="pl-PL" sz="1000" dirty="0"/>
              <a:t>Garus-</a:t>
            </a:r>
            <a:r>
              <a:rPr lang="pl-PL" sz="1000" dirty="0" err="1"/>
              <a:t>Pakowska</a:t>
            </a:r>
            <a:r>
              <a:rPr lang="pl-PL" sz="1000" dirty="0"/>
              <a:t> A. Estetyka higieniczna personelu medycznego. </a:t>
            </a:r>
            <a:r>
              <a:rPr lang="pl-PL" sz="1000" b="0" u="none" strike="noStrike" baseline="0" dirty="0" err="1"/>
              <a:t>Probl</a:t>
            </a:r>
            <a:r>
              <a:rPr lang="pl-PL" sz="1000" b="0" u="none" strike="noStrike" baseline="0" dirty="0"/>
              <a:t> </a:t>
            </a:r>
            <a:r>
              <a:rPr lang="pl-PL" sz="1000" b="0" u="none" strike="noStrike" baseline="0" dirty="0" err="1"/>
              <a:t>Hig</a:t>
            </a:r>
            <a:r>
              <a:rPr lang="pl-PL" sz="1000" b="0" u="none" strike="noStrike" baseline="0" dirty="0"/>
              <a:t> </a:t>
            </a:r>
            <a:r>
              <a:rPr lang="pl-PL" sz="1000" b="0" u="none" strike="noStrike" baseline="0" dirty="0" err="1"/>
              <a:t>Epidemiol</a:t>
            </a:r>
            <a:r>
              <a:rPr lang="pl-PL" sz="1000" b="0" u="none" strike="noStrike" baseline="0" dirty="0"/>
              <a:t>, 2015; 96(2): 510-516.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200411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latin typeface="Arial" pitchFamily="34" charset="0"/>
                <a:cs typeface="Arial" pitchFamily="34" charset="0"/>
              </a:rPr>
              <a:t>Kolorystyka umundurowania pielęgniarskiego – wpływ na opinię pacjenta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89892" y="2131218"/>
            <a:ext cx="4718304" cy="576262"/>
          </a:xfrm>
        </p:spPr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95399" y="2658534"/>
            <a:ext cx="5900225" cy="3217334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Blisko jedna trzecia respondentów (31%) badania preferuje biel jako kolor charakterystyczny dla pracowników placówek ochrony zdrowia. </a:t>
            </a:r>
          </a:p>
          <a:p>
            <a:r>
              <a:rPr lang="pl-PL" dirty="0"/>
              <a:t>biały mundur w odbiorze pacjenta świadczy o </a:t>
            </a:r>
            <a:r>
              <a:rPr lang="pl-PL" dirty="0">
                <a:solidFill>
                  <a:srgbClr val="FF0000"/>
                </a:solidFill>
              </a:rPr>
              <a:t>profesjonalizmie pielęgniarki</a:t>
            </a:r>
            <a:r>
              <a:rPr lang="pl-PL" dirty="0"/>
              <a:t>, a także posiadaniu przez nią </a:t>
            </a:r>
            <a:r>
              <a:rPr lang="pl-PL" b="1" dirty="0">
                <a:solidFill>
                  <a:srgbClr val="FF0000"/>
                </a:solidFill>
              </a:rPr>
              <a:t>adekwatnej wiedzy i doświadczenia</a:t>
            </a:r>
            <a:r>
              <a:rPr lang="pl-PL" dirty="0"/>
              <a:t>, przekładającego się </a:t>
            </a:r>
            <a:r>
              <a:rPr lang="pl-PL" b="1" dirty="0">
                <a:solidFill>
                  <a:srgbClr val="FF0000"/>
                </a:solidFill>
              </a:rPr>
              <a:t>na skuteczność w działaniu </a:t>
            </a:r>
            <a:r>
              <a:rPr lang="pl-PL" dirty="0"/>
              <a:t>oraz </a:t>
            </a:r>
            <a:r>
              <a:rPr lang="pl-PL" b="1" dirty="0">
                <a:solidFill>
                  <a:srgbClr val="FF0000"/>
                </a:solidFill>
              </a:rPr>
              <a:t>wysoki poziom pewności siebie. </a:t>
            </a:r>
          </a:p>
          <a:p>
            <a:r>
              <a:rPr lang="pl-PL" dirty="0"/>
              <a:t>Ponadto biel identyfikowana jest z </a:t>
            </a:r>
            <a:r>
              <a:rPr lang="pl-PL" b="1" dirty="0">
                <a:solidFill>
                  <a:srgbClr val="FF0000"/>
                </a:solidFill>
              </a:rPr>
              <a:t>czystością</a:t>
            </a:r>
            <a:r>
              <a:rPr lang="pl-PL" dirty="0"/>
              <a:t> oraz higieną, co wpływa na </a:t>
            </a:r>
            <a:r>
              <a:rPr lang="pl-PL" b="1" dirty="0">
                <a:solidFill>
                  <a:srgbClr val="FF0000"/>
                </a:solidFill>
              </a:rPr>
              <a:t>wysokie poczucie epidemiologicznego bezpieczeństwa pacjentów </a:t>
            </a:r>
            <a:r>
              <a:rPr lang="pl-PL" sz="1700" dirty="0">
                <a:solidFill>
                  <a:srgbClr val="FF0000"/>
                </a:solidFill>
              </a:rPr>
              <a:t>[14].</a:t>
            </a:r>
          </a:p>
          <a:p>
            <a:r>
              <a:rPr lang="pl-PL" sz="1600" dirty="0">
                <a:effectLst/>
              </a:rPr>
              <a:t>14. </a:t>
            </a:r>
            <a:r>
              <a:rPr lang="pl-PL" sz="1600" dirty="0" err="1">
                <a:effectLst/>
              </a:rPr>
              <a:t>Küçük</a:t>
            </a:r>
            <a:r>
              <a:rPr lang="pl-PL" sz="1600" dirty="0">
                <a:effectLst/>
              </a:rPr>
              <a:t> L, et al. </a:t>
            </a:r>
            <a:r>
              <a:rPr lang="pl-PL" sz="1600" dirty="0" err="1">
                <a:effectLst/>
              </a:rPr>
              <a:t>Psychiatric</a:t>
            </a:r>
            <a:r>
              <a:rPr lang="pl-PL" sz="1600" dirty="0">
                <a:effectLst/>
              </a:rPr>
              <a:t> </a:t>
            </a:r>
            <a:r>
              <a:rPr lang="pl-PL" sz="1600" dirty="0" err="1">
                <a:effectLst/>
              </a:rPr>
              <a:t>Patients</a:t>
            </a:r>
            <a:r>
              <a:rPr lang="pl-PL" sz="1600" dirty="0">
                <a:effectLst/>
              </a:rPr>
              <a:t>’ </a:t>
            </a:r>
            <a:r>
              <a:rPr lang="pl-PL" sz="1600" dirty="0" err="1">
                <a:effectLst/>
              </a:rPr>
              <a:t>Perspective</a:t>
            </a:r>
            <a:r>
              <a:rPr lang="pl-PL" sz="1600" dirty="0">
                <a:effectLst/>
              </a:rPr>
              <a:t>: </a:t>
            </a:r>
            <a:r>
              <a:rPr lang="pl-PL" sz="1600" dirty="0" err="1">
                <a:effectLst/>
              </a:rPr>
              <a:t>Nursing</a:t>
            </a:r>
            <a:r>
              <a:rPr lang="pl-PL" sz="1600" dirty="0">
                <a:effectLst/>
              </a:rPr>
              <a:t> </a:t>
            </a:r>
            <a:r>
              <a:rPr lang="pl-PL" sz="1600" dirty="0" err="1">
                <a:effectLst/>
              </a:rPr>
              <a:t>Uniforms</a:t>
            </a:r>
            <a:r>
              <a:rPr lang="pl-PL" sz="1600" dirty="0">
                <a:effectLst/>
              </a:rPr>
              <a:t>. ARCH PSYCHIAT</a:t>
            </a:r>
            <a:br>
              <a:rPr lang="pl-PL" sz="1600" dirty="0">
                <a:effectLst/>
              </a:rPr>
            </a:br>
            <a:r>
              <a:rPr lang="pl-PL" sz="1600" dirty="0">
                <a:effectLst/>
              </a:rPr>
              <a:t>NURS 2015; 29: 383–387.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pic>
        <p:nvPicPr>
          <p:cNvPr id="8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59" y="2707480"/>
            <a:ext cx="2282047" cy="2828925"/>
          </a:xfrm>
          <a:prstGeom prst="rect">
            <a:avLst/>
          </a:prstGeom>
        </p:spPr>
      </p:pic>
      <p:sp>
        <p:nvSpPr>
          <p:cNvPr id="18" name="Symbol zastępczy zawartości 17">
            <a:extLst>
              <a:ext uri="{FF2B5EF4-FFF2-40B4-BE49-F238E27FC236}">
                <a16:creationId xmlns:a16="http://schemas.microsoft.com/office/drawing/2014/main" id="{7A25BAE3-1F9A-1A31-19B3-6995AD5E24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8702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8454" y="873132"/>
            <a:ext cx="9601196" cy="1303867"/>
          </a:xfrm>
        </p:spPr>
        <p:txBody>
          <a:bodyPr/>
          <a:lstStyle/>
          <a:p>
            <a:pPr algn="l"/>
            <a:r>
              <a:rPr lang="pl-PL" dirty="0"/>
              <a:t>Kolor mundurków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1786336"/>
            <a:ext cx="4718304" cy="576262"/>
          </a:xfrm>
        </p:spPr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95400" y="2411112"/>
            <a:ext cx="4715931" cy="34647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Istnieją badania które mówią o preferowanych przez pacjentów kolorach mundurków.</a:t>
            </a:r>
          </a:p>
          <a:p>
            <a:r>
              <a:rPr lang="pl-PL" dirty="0"/>
              <a:t>1. Miejsce - białe</a:t>
            </a:r>
          </a:p>
          <a:p>
            <a:r>
              <a:rPr lang="pl-PL" dirty="0"/>
              <a:t>2. Miejsce - niebieskie</a:t>
            </a:r>
          </a:p>
          <a:p>
            <a:r>
              <a:rPr lang="pl-PL" dirty="0"/>
              <a:t>3. miejsce – kolorowe </a:t>
            </a:r>
            <a:r>
              <a:rPr lang="pl-PL" sz="1400" dirty="0"/>
              <a:t>[15].</a:t>
            </a:r>
          </a:p>
          <a:p>
            <a:pPr marL="0" indent="0">
              <a:buNone/>
            </a:pPr>
            <a:r>
              <a:rPr lang="pl-PL" sz="1600" b="1" dirty="0">
                <a:solidFill>
                  <a:srgbClr val="FF0000"/>
                </a:solidFill>
              </a:rPr>
              <a:t>Uwaga!  na oddziałach pediatrycznych I Miejsce zajmuje wzorzysta bluza z białymi lub niebieskimi spodniami [16].</a:t>
            </a:r>
          </a:p>
          <a:p>
            <a:pPr marL="0" indent="0">
              <a:buNone/>
            </a:pPr>
            <a:r>
              <a:rPr lang="pl-PL" sz="1600" dirty="0"/>
              <a:t>15. </a:t>
            </a:r>
            <a:r>
              <a:rPr lang="en-US" sz="1600" dirty="0" err="1"/>
              <a:t>Porr</a:t>
            </a:r>
            <a:r>
              <a:rPr lang="en-US" sz="1600" dirty="0"/>
              <a:t> C, et al. Patient perception of contemporary nurse attire: A pilot study. Int J </a:t>
            </a:r>
            <a:r>
              <a:rPr lang="en-US" sz="1600" dirty="0" err="1"/>
              <a:t>Nurs</a:t>
            </a:r>
            <a:r>
              <a:rPr lang="pl-PL" sz="1600" dirty="0"/>
              <a:t> </a:t>
            </a:r>
            <a:r>
              <a:rPr lang="en-US" sz="1600" dirty="0" err="1"/>
              <a:t>Pract</a:t>
            </a:r>
            <a:r>
              <a:rPr lang="en-US" sz="1600" dirty="0"/>
              <a:t> 2014; 20: 149–155.</a:t>
            </a:r>
            <a:endParaRPr lang="pl-PL" sz="1600" dirty="0"/>
          </a:p>
          <a:p>
            <a:pPr marL="0" indent="0">
              <a:buNone/>
            </a:pPr>
            <a:r>
              <a:rPr lang="pl-PL" sz="1600" dirty="0">
                <a:effectLst/>
              </a:rPr>
              <a:t>16. </a:t>
            </a:r>
            <a:r>
              <a:rPr lang="en-US" sz="1600" dirty="0" err="1">
                <a:effectLst/>
              </a:rPr>
              <a:t>Hoeve</a:t>
            </a:r>
            <a:r>
              <a:rPr lang="en-US" sz="1600" dirty="0">
                <a:effectLst/>
              </a:rPr>
              <a:t> TY, Jansen G, </a:t>
            </a:r>
            <a:r>
              <a:rPr lang="en-US" sz="1600" dirty="0" err="1">
                <a:effectLst/>
              </a:rPr>
              <a:t>Roodbol</a:t>
            </a:r>
            <a:r>
              <a:rPr lang="en-US" sz="1600" dirty="0">
                <a:effectLst/>
              </a:rPr>
              <a:t> P. The nursing profession: public image, self-concept</a:t>
            </a:r>
            <a:br>
              <a:rPr lang="en-US" sz="1600" dirty="0">
                <a:effectLst/>
              </a:rPr>
            </a:br>
            <a:r>
              <a:rPr lang="en-US" sz="1600" dirty="0">
                <a:effectLst/>
              </a:rPr>
              <a:t>and professional identity. A discussion paper. JAN 2013; 70(2): 295–309</a:t>
            </a:r>
            <a:endParaRPr lang="pl-PL" sz="1600" dirty="0">
              <a:effectLst/>
            </a:endParaRPr>
          </a:p>
          <a:p>
            <a:pPr marL="0" indent="0">
              <a:buNone/>
            </a:pPr>
            <a:endParaRPr lang="pl-PL" sz="1600" b="1" dirty="0">
              <a:solidFill>
                <a:srgbClr val="FF000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pic>
        <p:nvPicPr>
          <p:cNvPr id="11" name="Symbol zastępczy zawartości 6">
            <a:extLst>
              <a:ext uri="{FF2B5EF4-FFF2-40B4-BE49-F238E27FC236}">
                <a16:creationId xmlns:a16="http://schemas.microsoft.com/office/drawing/2014/main" id="{ED34736A-1776-17B2-88BB-A299DD20BD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39" y="639020"/>
            <a:ext cx="2632075" cy="2632075"/>
          </a:xfrm>
          <a:prstGeom prst="rect">
            <a:avLst/>
          </a:prstGeom>
        </p:spPr>
      </p:pic>
      <p:pic>
        <p:nvPicPr>
          <p:cNvPr id="12" name="Symbol zastępczy zawartości 6">
            <a:extLst>
              <a:ext uri="{FF2B5EF4-FFF2-40B4-BE49-F238E27FC236}">
                <a16:creationId xmlns:a16="http://schemas.microsoft.com/office/drawing/2014/main" id="{769799CF-48C5-2F55-92A1-0229A3F345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43" y="2000421"/>
            <a:ext cx="2111433" cy="211143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2E07595-F7ED-18E9-2BA6-914BD4308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986" y="2362598"/>
            <a:ext cx="2108200" cy="38608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02A6027-2713-22C6-6CAD-B6325BE69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57" y="5205046"/>
            <a:ext cx="406621" cy="40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94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37D69A-26A6-0973-B068-46AC3817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Ubiór pielęgniarki- obuwie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BBB2E9-08B6-EAD5-4090-059A27960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532" y="2755900"/>
            <a:ext cx="4718304" cy="576262"/>
          </a:xfrm>
        </p:spPr>
        <p:txBody>
          <a:bodyPr/>
          <a:lstStyle/>
          <a:p>
            <a:r>
              <a:rPr lang="pl-PL" dirty="0"/>
              <a:t>Prawidłowe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3A6EC50-C8F7-C3F7-666D-566A5A680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Nieprawidłowe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67830A7-4EE7-CFBD-A1D6-7175D12E5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243263"/>
            <a:ext cx="4718304" cy="2632605"/>
          </a:xfrm>
        </p:spPr>
        <p:txBody>
          <a:bodyPr>
            <a:normAutofit/>
          </a:bodyPr>
          <a:lstStyle/>
          <a:p>
            <a:r>
              <a:rPr lang="pl-PL" dirty="0"/>
              <a:t>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9" y="3525839"/>
            <a:ext cx="2232248" cy="223224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D0C193C-6FD4-A8AD-2BFF-46AFCC5F0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281" y="3428999"/>
            <a:ext cx="1752845" cy="175284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404B137-078E-BC5F-8F49-1B4F931C1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684" y="4375052"/>
            <a:ext cx="2791215" cy="179677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064FD4C-AA84-C0C6-F414-35102C1C2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247" y="2336405"/>
            <a:ext cx="2248696" cy="179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98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0CE029-A0F1-C191-E950-31197F95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4972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accent6">
                    <a:lumMod val="75000"/>
                  </a:schemeClr>
                </a:solidFill>
              </a:rPr>
              <a:t>Wymagania dotyczące wyglądu z perspektywy czasu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8411840-4A06-BCA7-A748-73671E718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366" y="1789907"/>
            <a:ext cx="4718304" cy="576262"/>
          </a:xfrm>
        </p:spPr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E162A2-AD25-8DF5-E773-87AECFF2B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5113" y="1674151"/>
            <a:ext cx="8273006" cy="350969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1600" i="1" dirty="0">
                <a:solidFill>
                  <a:schemeClr val="tx1"/>
                </a:solidFill>
              </a:rPr>
              <a:t>„ </a:t>
            </a:r>
            <a:r>
              <a:rPr lang="pl-PL" sz="1600" b="1" i="1" dirty="0">
                <a:solidFill>
                  <a:srgbClr val="FF0000"/>
                </a:solidFill>
              </a:rPr>
              <a:t>Pielęgniarka musi swym zachowaniem i wyglądem zewnętrznym – higieną osobistą- stanowić wzór godny naśladowania</a:t>
            </a:r>
            <a:r>
              <a:rPr lang="pl-PL" sz="1600" i="1" dirty="0">
                <a:solidFill>
                  <a:schemeClr val="tx1"/>
                </a:solidFill>
              </a:rPr>
              <a:t>. Szczególnie powinna pielęgnować </a:t>
            </a:r>
            <a:r>
              <a:rPr lang="pl-PL" sz="1600" b="1" i="1" dirty="0">
                <a:solidFill>
                  <a:srgbClr val="FF0000"/>
                </a:solidFill>
              </a:rPr>
              <a:t>ręce, by były zawsze czyste i delikatne</a:t>
            </a:r>
            <a:r>
              <a:rPr lang="pl-PL" sz="1600" i="1" dirty="0">
                <a:solidFill>
                  <a:schemeClr val="tx1"/>
                </a:solidFill>
              </a:rPr>
              <a:t>. </a:t>
            </a:r>
            <a:r>
              <a:rPr lang="pl-PL" sz="1600" b="1" i="1" dirty="0">
                <a:solidFill>
                  <a:srgbClr val="FF0000"/>
                </a:solidFill>
              </a:rPr>
              <a:t>Paznokcie należy mieć krótko obcięte,</a:t>
            </a:r>
            <a:r>
              <a:rPr lang="pl-PL" sz="1600" i="1" dirty="0">
                <a:solidFill>
                  <a:schemeClr val="tx1"/>
                </a:solidFill>
              </a:rPr>
              <a:t> by podczas pracy nie skaleczyć nimi i nie zakazić chorego. Dużą uwagę zwracać powinna na </a:t>
            </a:r>
            <a:r>
              <a:rPr lang="pl-PL" sz="1600" b="1" i="1" dirty="0">
                <a:solidFill>
                  <a:srgbClr val="FF0000"/>
                </a:solidFill>
              </a:rPr>
              <a:t>włosy</a:t>
            </a:r>
            <a:r>
              <a:rPr lang="pl-PL" sz="1600" i="1" dirty="0">
                <a:solidFill>
                  <a:schemeClr val="tx1"/>
                </a:solidFill>
              </a:rPr>
              <a:t>. Muszą one być nie tylko czyste, ale w czasie pracy tak </a:t>
            </a:r>
            <a:r>
              <a:rPr lang="pl-PL" sz="1600" b="1" i="1" dirty="0">
                <a:solidFill>
                  <a:srgbClr val="FF0000"/>
                </a:solidFill>
              </a:rPr>
              <a:t>upięte,</a:t>
            </a:r>
            <a:r>
              <a:rPr lang="pl-PL" sz="1600" i="1" dirty="0">
                <a:solidFill>
                  <a:schemeClr val="tx1"/>
                </a:solidFill>
              </a:rPr>
              <a:t> by nie opadały przy pochylaniu się nad pacjentem, lekami lub aparaturą. W czasie wykonywania czynności zawodowych pielęgniarka zawsze powinna być  ubrana w mundur  lub fartuch obowiązujący w danej instytucji…</a:t>
            </a:r>
            <a:r>
              <a:rPr lang="pl-PL" sz="1600" b="1" i="1" dirty="0">
                <a:solidFill>
                  <a:srgbClr val="FF0000"/>
                </a:solidFill>
              </a:rPr>
              <a:t>Obuwie należy nosić na niewysokim obcasie, wygodne, przepuszczające powietrze.</a:t>
            </a:r>
            <a:r>
              <a:rPr lang="pl-PL" sz="1600" i="1" dirty="0">
                <a:solidFill>
                  <a:schemeClr val="tx1"/>
                </a:solidFill>
              </a:rPr>
              <a:t> Ze względu na konieczność zachowania dużej czystości i wykluczenia możliwości przeniesienia zakażenia z jednego pacjenta na drugiego- pielęgniarka </a:t>
            </a:r>
            <a:r>
              <a:rPr lang="pl-PL" sz="1600" b="1" i="1" dirty="0">
                <a:solidFill>
                  <a:srgbClr val="FF0000"/>
                </a:solidFill>
              </a:rPr>
              <a:t>nie powinna nosić w czasie pracy biżuterii, </a:t>
            </a:r>
            <a:r>
              <a:rPr lang="pl-PL" sz="1600" i="1" dirty="0">
                <a:solidFill>
                  <a:schemeClr val="tx1"/>
                </a:solidFill>
              </a:rPr>
              <a:t>która może być miejscem zatrzymywania się bakterii. Ponadto zawsze istnieje możliwość skaleczenia nią chorego. Z tych samych względów nie należy w czasie pracy przy chorych nosić na ręku zegarka”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A41248B-46B3-A57A-9DB3-9FC5039D0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3104" y="1006545"/>
            <a:ext cx="4718304" cy="576262"/>
          </a:xfrm>
        </p:spPr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223B847-C32D-0CF8-262F-DD9D411354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692640" y="3243262"/>
            <a:ext cx="1793631" cy="263260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pl-PL" sz="1400" dirty="0">
              <a:latin typeface="EuniceEFN"/>
            </a:endParaRPr>
          </a:p>
          <a:p>
            <a:pPr marL="0" indent="0" algn="l">
              <a:buNone/>
            </a:pPr>
            <a:endParaRPr lang="pl-PL" sz="1400" dirty="0">
              <a:latin typeface="EuniceEFN"/>
            </a:endParaRPr>
          </a:p>
          <a:p>
            <a:pPr marL="0" indent="0" algn="l">
              <a:buNone/>
            </a:pPr>
            <a:endParaRPr lang="pl-PL" sz="1400" dirty="0">
              <a:latin typeface="EuniceEFN"/>
            </a:endParaRPr>
          </a:p>
          <a:p>
            <a:pPr marL="0" indent="0" algn="l">
              <a:buNone/>
            </a:pPr>
            <a:endParaRPr lang="pl-PL" sz="1400" dirty="0">
              <a:latin typeface="EuniceEFN"/>
            </a:endParaRPr>
          </a:p>
          <a:p>
            <a:pPr marL="0" indent="0" algn="l">
              <a:buNone/>
            </a:pPr>
            <a:endParaRPr lang="pl-PL" sz="1400" dirty="0">
              <a:latin typeface="EuniceEFN"/>
            </a:endParaRPr>
          </a:p>
          <a:p>
            <a:pPr marL="0" indent="0" algn="l">
              <a:buNone/>
            </a:pPr>
            <a:r>
              <a:rPr lang="pl-PL" sz="1000" dirty="0"/>
              <a:t>17</a:t>
            </a:r>
            <a:r>
              <a:rPr lang="pl-PL" sz="1000" b="0" i="0" u="none" strike="noStrike" baseline="0" dirty="0"/>
              <a:t>. Wołynka S. Pielęgniarstwo ogólne. Podręcznik dla szkół</a:t>
            </a:r>
            <a:r>
              <a:rPr lang="pl-PL" sz="1000" dirty="0"/>
              <a:t> </a:t>
            </a:r>
            <a:r>
              <a:rPr lang="pl-PL" sz="1000" b="0" i="0" u="none" strike="noStrike" baseline="0" dirty="0"/>
              <a:t>pielęgniarek. PZWL, Warszawa 1981.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4130903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166F8D-4577-88B0-40E6-1216968A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Ubiór pielęgniarki-odzież ochronna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A67638-C686-342A-A096-13C94807F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952095"/>
            <a:ext cx="4718304" cy="2632605"/>
          </a:xfrm>
        </p:spPr>
        <p:txBody>
          <a:bodyPr/>
          <a:lstStyle/>
          <a:p>
            <a:endParaRPr lang="pl-PL" sz="2000" dirty="0"/>
          </a:p>
          <a:p>
            <a:endParaRPr lang="pl-PL" sz="2000" dirty="0"/>
          </a:p>
          <a:p>
            <a:endParaRPr lang="pl-PL" sz="2000" b="1" dirty="0"/>
          </a:p>
          <a:p>
            <a:r>
              <a:rPr lang="pl-PL" sz="2000" b="1" dirty="0"/>
              <a:t>Oczekiwania pacjenta:</a:t>
            </a:r>
          </a:p>
          <a:p>
            <a:r>
              <a:rPr lang="pl-PL" sz="2000" b="1" dirty="0"/>
              <a:t>stosowanie środków ochrony indywidualnej przez pielęgniarki w trosce o ich bezpieczeństwo. </a:t>
            </a:r>
          </a:p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6" y="4114800"/>
            <a:ext cx="3513682" cy="2103438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7F59A8D-C5F3-93D9-B73B-14DBA0C1F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Zadania pielęgniarki: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55AF925-6084-0D95-613E-1A0AD4C1263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Ważne- zakładanie i ściąganie środków ochrony indywidualnej w miejscu udzielania świadczenia zdrowotnego</a:t>
            </a:r>
          </a:p>
          <a:p>
            <a:r>
              <a:rPr lang="pl-PL" dirty="0"/>
              <a:t>Kiedyś tą rolę stanowiły – mundurki</a:t>
            </a:r>
          </a:p>
          <a:p>
            <a:pPr marL="0" indent="0">
              <a:buNone/>
            </a:pPr>
            <a:r>
              <a:rPr lang="pl-PL" dirty="0"/>
              <a:t>    ” krzyżaki”</a:t>
            </a:r>
          </a:p>
        </p:txBody>
      </p:sp>
    </p:spTree>
    <p:extLst>
      <p:ext uri="{BB962C8B-B14F-4D97-AF65-F5344CB8AC3E}">
        <p14:creationId xmlns:p14="http://schemas.microsoft.com/office/powerpoint/2010/main" val="116746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CCE52-3B7D-D5AD-0E74-B4D33705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Efekt pierwszego wrażenia:</a:t>
            </a:r>
            <a:br>
              <a:rPr lang="pl-PL" dirty="0"/>
            </a:br>
            <a:r>
              <a:rPr lang="pl-PL" dirty="0"/>
              <a:t>efekt aureoli/efekt halo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D638EC-937F-B32B-7E1E-B37BB3113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Na czym polega ?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C75FE84-96E0-07D3-0057-61AC0FBBB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026" y="3115995"/>
            <a:ext cx="4802973" cy="2751406"/>
          </a:xfrm>
        </p:spPr>
        <p:txBody>
          <a:bodyPr>
            <a:noAutofit/>
          </a:bodyPr>
          <a:lstStyle/>
          <a:p>
            <a:r>
              <a:rPr lang="pl-PL" sz="1600" b="1" dirty="0">
                <a:latin typeface="+mj-lt"/>
              </a:rPr>
              <a:t>Polega na formułowania całościowych opinii na temat swojego rozmówcy na podstawie jego wyglądu, mowy ciała, nastawienia itd.</a:t>
            </a:r>
          </a:p>
          <a:p>
            <a:r>
              <a:rPr lang="pl-PL" sz="1600" b="1" dirty="0">
                <a:latin typeface="+mj-lt"/>
              </a:rPr>
              <a:t>Najlepsze pierwsze wrażenie można zrobić twarzą w twarz</a:t>
            </a:r>
          </a:p>
          <a:p>
            <a:r>
              <a:rPr lang="pl-PL" sz="1600" b="1" dirty="0">
                <a:latin typeface="+mj-lt"/>
              </a:rPr>
              <a:t>Pierwsze wrażenie jest bardzo trwałe. Mimo że później można zmienić zdanie na temat danej osoby, jest to już raczej związane z racjonalnym myśleniem, a nie z emocjami i aparycją tego człowieka. </a:t>
            </a:r>
            <a:endParaRPr lang="pl-PL" sz="1600" dirty="0">
              <a:latin typeface="+mj-lt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94654B9-57CA-889F-C912-46D86884B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sz="2400" b="1" dirty="0"/>
              <a:t>Najważniejszy moment w relacji pomiędzy ludźmi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ECDEE03-A810-D1D9-D235-BC200461E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5326702" cy="2632605"/>
          </a:xfrm>
        </p:spPr>
        <p:txBody>
          <a:bodyPr>
            <a:noAutofit/>
          </a:bodyPr>
          <a:lstStyle/>
          <a:p>
            <a:r>
              <a:rPr lang="pl-PL" sz="1400" dirty="0"/>
              <a:t>Zdaniem naukowców ludzie potrzebują około 11 sekund na ocenę drugiego człowieka, okładki książki czy strony w Internecie. To właśnie te kilkanaście sekund składa się na dobre pierwsze wrażenie, czyli coś, na czym większości ludzi bardzo zależy. Efekt pierwszego wrażenia jest trwały i może zaważyć na wielu życiowych szansach i możliwościach.</a:t>
            </a:r>
          </a:p>
          <a:p>
            <a:r>
              <a:rPr lang="pl-PL" sz="1400" b="1" dirty="0"/>
              <a:t>Efekt aureoli, efekt halo</a:t>
            </a:r>
            <a:r>
              <a:rPr lang="pl-PL" sz="1400" dirty="0"/>
              <a:t> – tendencja do automatycznego, pozytywnego (efekt Galatei, efekt </a:t>
            </a:r>
            <a:r>
              <a:rPr lang="pl-PL" sz="1400" dirty="0">
                <a:hlinkClick r:id="rId2" tooltip="Nimb"/>
              </a:rPr>
              <a:t>nimbu</a:t>
            </a:r>
            <a:r>
              <a:rPr lang="pl-PL" sz="1400" dirty="0"/>
              <a:t>, anielski efekt halo) lub negatywnego (efekt Golema, szatański efekt halo), przypisywania </a:t>
            </a:r>
            <a:r>
              <a:rPr lang="pl-PL" sz="1400" dirty="0">
                <a:hlinkClick r:id="rId3" tooltip="Osobowość"/>
              </a:rPr>
              <a:t>cech osobowościowych</a:t>
            </a:r>
            <a:r>
              <a:rPr lang="pl-PL" sz="1400" dirty="0"/>
              <a:t> na podstawie pierwszego wrażenia [1].</a:t>
            </a:r>
          </a:p>
          <a:p>
            <a:r>
              <a:rPr lang="pl-PL" sz="1000" dirty="0"/>
              <a:t>1. Definicja pojęcia efekt aureoli https://pl.wikipedia.org/wiki/Efekt_aureoli_(psychologia)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B3FCECD-C735-0EEE-362B-FD1CDD414E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97" y="893299"/>
            <a:ext cx="1738901" cy="12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32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C1C6E1-3A18-ECDE-AC60-1FC0592DB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Mundurki-Krzyżaki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66BC7C-0E8B-49A3-3E05-A49E4FCA7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F27720A-9F01-75E0-28E3-2059EEE1E0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A6E56C5-4CCA-B9C7-7436-68FD2B2D78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7223C5B-228C-B0C4-31CD-9782318C15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Źródło- za zgodą nauczyciela akademickiego PWSZ w Głogowie…..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E7C964C4-89CE-4BDF-B7A8-69FFC40A0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395" y="2532185"/>
            <a:ext cx="5158227" cy="345867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139700">
              <a:srgbClr val="FFC00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809231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483218-222E-D3A4-0474-5B86A3DD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Ochrona włosów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29FB62-4FBE-FAA3-8CA7-068659D74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Kiedyś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F4EC3E2-C635-41E8-ACE0-24D33825C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0D6DCE8-FCCC-5EF1-D719-CDE72652F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2904978"/>
            <a:ext cx="4715928" cy="2970889"/>
          </a:xfrm>
        </p:spPr>
        <p:txBody>
          <a:bodyPr>
            <a:normAutofit fontScale="62500" lnSpcReduction="20000"/>
          </a:bodyPr>
          <a:lstStyle/>
          <a:p>
            <a:r>
              <a:rPr lang="pl-PL" sz="2400" dirty="0"/>
              <a:t>W 1633 roku z inicjatywy Wincentego a Paulo, pod patronatem  królowej Francji powstało w Paryżu Zgromadzenie Sióstr Miłosierdzia (Szarytek), którego celem  była opieka nad chorymi, dziećmi i starcami oraz pomoc ubogim. Zgromadzenie przyjęło jednolity ubiór składający się z  długiej szarej sukni z szerokimi rękawami i białej chusty na głowę. </a:t>
            </a:r>
          </a:p>
          <a:p>
            <a:endParaRPr lang="pl-PL" sz="2400" dirty="0"/>
          </a:p>
          <a:p>
            <a:endParaRPr lang="pl-PL" sz="2400" dirty="0"/>
          </a:p>
          <a:p>
            <a:r>
              <a:rPr lang="pl-PL" cap="small" dirty="0"/>
              <a:t>S. Józefa Wątroba SM</a:t>
            </a:r>
            <a:endParaRPr lang="pl-PL" dirty="0"/>
          </a:p>
          <a:p>
            <a:r>
              <a:rPr lang="pl-PL" sz="1200" cap="small" dirty="0"/>
              <a:t>     Fot. www.martawiecka.pl</a:t>
            </a:r>
            <a:endParaRPr lang="pl-PL" sz="1200" dirty="0"/>
          </a:p>
          <a:p>
            <a:endParaRPr lang="pl-PL" dirty="0"/>
          </a:p>
        </p:txBody>
      </p:sp>
      <p:pic>
        <p:nvPicPr>
          <p:cNvPr id="7" name="Picture 2" descr="C:\Users\Ela\Downloads\n200821_027.jpg">
            <a:extLst>
              <a:ext uri="{FF2B5EF4-FFF2-40B4-BE49-F238E27FC236}">
                <a16:creationId xmlns:a16="http://schemas.microsoft.com/office/drawing/2014/main" id="{58CB0AC7-CF19-FF8D-A5F1-3FB50CA895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3845" y="2596149"/>
            <a:ext cx="1921414" cy="2632075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rgbClr val="C0000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410217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F7E608-45F0-CC31-E36C-63CA1F18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Ochrona włosów -dzisiaj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0AA041D-6BB9-6A48-9057-A95B95A32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658532"/>
            <a:ext cx="4560890" cy="29802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Obecnie do ochrony włosów stosuje się czepki bawełnianie w różnych kolorach i wzorach. Stosować można też czepki jednorazowe. Wyżej wymienione czepki mają zastosowanie w salach zabiegowych, operacyjnych, centralnych sterylizatorniach.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Generalnie pielęgniarka powinna mieć upięte włosy, tak aby nie przeszkadzały w pracy.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25" y="3365500"/>
            <a:ext cx="2133600" cy="2133600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3FB8C08-F7A4-DB75-511A-942B9B5AE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Czepki operacyjne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05" y="3408363"/>
            <a:ext cx="1754716" cy="2632075"/>
          </a:xfrm>
        </p:spPr>
      </p:pic>
    </p:spTree>
    <p:extLst>
      <p:ext uri="{BB962C8B-B14F-4D97-AF65-F5344CB8AC3E}">
        <p14:creationId xmlns:p14="http://schemas.microsoft.com/office/powerpoint/2010/main" val="2646563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9E925C-0990-9453-37F9-4B5C575D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Ubiór pielęgniarki- strój galowy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5EAEBD-BA27-1E61-23ED-55149849C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450" y="2385218"/>
            <a:ext cx="4718304" cy="957263"/>
          </a:xfrm>
        </p:spPr>
        <p:txBody>
          <a:bodyPr/>
          <a:lstStyle/>
          <a:p>
            <a:endParaRPr lang="pl-PL" sz="1600" dirty="0"/>
          </a:p>
          <a:p>
            <a:endParaRPr lang="pl-PL" sz="1600" dirty="0"/>
          </a:p>
          <a:p>
            <a:r>
              <a:rPr lang="pl-PL" sz="1600" b="1" dirty="0"/>
              <a:t>Zarezerwowany na szczególne uroczystości, wydarzenia  i spotkania zawodowe.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A9FD1D-28B7-7346-50E3-0A0B2D58C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Podstawa prawna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464E272-A79B-4CA7-7F6A-D96EB4B40D2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effectLst/>
              </a:rPr>
              <a:t>Uchwała Nr 96/VII/2016</a:t>
            </a:r>
            <a:br>
              <a:rPr lang="pl-PL" dirty="0"/>
            </a:br>
            <a:r>
              <a:rPr lang="pl-PL" dirty="0">
                <a:effectLst/>
              </a:rPr>
              <a:t>Naczelnej Rady Pielęgniarek i Położnych</a:t>
            </a:r>
            <a:br>
              <a:rPr lang="pl-PL" dirty="0"/>
            </a:br>
            <a:r>
              <a:rPr lang="pl-PL" dirty="0">
                <a:effectLst/>
              </a:rPr>
              <a:t>z dnia 22 czerwca 2016 r.</a:t>
            </a:r>
          </a:p>
          <a:p>
            <a:pPr marL="0" indent="0">
              <a:buNone/>
            </a:pPr>
            <a:r>
              <a:rPr lang="pl-PL" dirty="0">
                <a:effectLst/>
              </a:rPr>
              <a:t>w sprawie określenia wzoru uroczystego stroju zawodowego pielęgniarki, pielęgniarza, położnej, położnego oraz zasady jego używania </a:t>
            </a:r>
            <a:r>
              <a:rPr lang="pl-PL" sz="1100" b="1" dirty="0">
                <a:effectLst/>
              </a:rPr>
              <a:t>[18].</a:t>
            </a:r>
            <a:endParaRPr lang="pl-PL" sz="1100" b="1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BA525EB3-3C21-4ACC-C802-0406688EAF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43514" y="3429000"/>
            <a:ext cx="2918435" cy="26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1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9E925C-0990-9453-37F9-4B5C575D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64396"/>
            <a:ext cx="9601196" cy="1303867"/>
          </a:xfrm>
        </p:spPr>
        <p:txBody>
          <a:bodyPr/>
          <a:lstStyle/>
          <a:p>
            <a:r>
              <a:rPr lang="pl-PL" dirty="0"/>
              <a:t>Ubiór pielęgniarki- strój galowy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5EAEBD-BA27-1E61-23ED-55149849C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Wzór stroju galowego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A9FD1D-28B7-7346-50E3-0A0B2D58C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44197" y="2553286"/>
            <a:ext cx="5454777" cy="506437"/>
          </a:xfrm>
        </p:spPr>
        <p:txBody>
          <a:bodyPr/>
          <a:lstStyle/>
          <a:p>
            <a:r>
              <a:rPr lang="pl-PL" sz="1400" b="1" dirty="0"/>
              <a:t>Nauczyciele akademiccy PWSZ w czasie obchodów </a:t>
            </a:r>
            <a:r>
              <a:rPr lang="pl-PL" sz="1400" b="1" dirty="0" err="1"/>
              <a:t>MDPiP</a:t>
            </a:r>
            <a:r>
              <a:rPr lang="pl-PL" sz="1400" b="1" dirty="0"/>
              <a:t> -2023 r.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60D40D16-5AA9-EE48-CD61-4031B063B3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46" y="3243263"/>
            <a:ext cx="3509433" cy="2632075"/>
          </a:xfrm>
        </p:spPr>
      </p:pic>
      <p:pic>
        <p:nvPicPr>
          <p:cNvPr id="7" name="Symbol zastępczy zawartości 7">
            <a:extLst>
              <a:ext uri="{FF2B5EF4-FFF2-40B4-BE49-F238E27FC236}">
                <a16:creationId xmlns:a16="http://schemas.microsoft.com/office/drawing/2014/main" id="{7EE33D06-CF4B-9635-D979-703F39C751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95783" y="3243263"/>
            <a:ext cx="2917284" cy="2632075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F86228C-6A13-902C-2AA3-3BB29DD0D0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57" y="1009344"/>
            <a:ext cx="1700237" cy="121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6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D5FECC-E764-4815-CD3C-14D40E58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2" y="900927"/>
            <a:ext cx="9601196" cy="1303867"/>
          </a:xfrm>
        </p:spPr>
        <p:txBody>
          <a:bodyPr/>
          <a:lstStyle/>
          <a:p>
            <a:r>
              <a:rPr lang="pl-PL" dirty="0"/>
              <a:t>Wymogi dotyczące mowy ciała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05A75E0-FDCF-3AE7-A5C9-6366D36C5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Oczekiwania pacjenta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FF95D52-8220-0FB9-35BB-B3B85E5D04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Pielęgniarka powinna być osobą stonowaną i dyskretną w pracy </a:t>
            </a:r>
            <a:br>
              <a:rPr lang="pl-PL" dirty="0"/>
            </a:br>
            <a:r>
              <a:rPr lang="pl-PL" dirty="0"/>
              <a:t>z pacjentem.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4E6061B-2A1D-B46D-C7F1-B9EB4211D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Ważne: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0AC2E24-DF93-CA54-1EEB-286DC52584F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l-PL" dirty="0"/>
              <a:t>Sposób poruszania, postawa ciała</a:t>
            </a:r>
          </a:p>
          <a:p>
            <a:r>
              <a:rPr lang="pl-PL" dirty="0"/>
              <a:t>Uśmiech</a:t>
            </a:r>
          </a:p>
          <a:p>
            <a:r>
              <a:rPr lang="pl-PL" dirty="0"/>
              <a:t>Kontakt wzrokowy</a:t>
            </a:r>
          </a:p>
          <a:p>
            <a:r>
              <a:rPr lang="pl-PL" dirty="0"/>
              <a:t>Wyraz twarzy</a:t>
            </a:r>
          </a:p>
          <a:p>
            <a:r>
              <a:rPr lang="pl-PL" dirty="0"/>
              <a:t>Umiejętność okazywania emocji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2300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A97DA6-039E-958C-11D8-3F05CED5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Uśmiech- deklaracja życzliwości</a:t>
            </a:r>
            <a:br>
              <a:rPr lang="pl-PL" sz="3200" dirty="0"/>
            </a:br>
            <a:r>
              <a:rPr lang="pl-PL" sz="3200" dirty="0"/>
              <a:t>Uśmiech- magia w przełamywaniu dystansu i rozpoczęciu rozmowy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0DFB513-3478-4FE0-46E7-5906A8DDD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BC3F3D0-87F4-A2E7-C224-D620E460EC3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pic>
        <p:nvPicPr>
          <p:cNvPr id="7" name="Symbol zastępczy zawartości 6" descr="Wycinek ekranu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85" y="2658533"/>
            <a:ext cx="3761135" cy="263207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4DF1F96-8EE0-5E73-2966-3E2B48D442AB}"/>
              </a:ext>
            </a:extLst>
          </p:cNvPr>
          <p:cNvSpPr txBox="1"/>
          <p:nvPr/>
        </p:nvSpPr>
        <p:spPr>
          <a:xfrm>
            <a:off x="1293026" y="2890528"/>
            <a:ext cx="436299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„ Uśmiech wraz pogodną twarzą i szczerym spojrzeniem wyraża serdeczność i zaświadcza jednocześnie, że pragnieniem pielęgniarki  i położnej jest chęć niesienia pomocy ……przezwycięża również poczucie obcości, które zazwyczaj jest źródłem wzajemnej nieufności…..pozwala budować relację bliskości, która jest niezbędna w sprawowaniu właściwej opieki...”</a:t>
            </a:r>
            <a:r>
              <a:rPr lang="pl-PL" sz="1200" dirty="0"/>
              <a:t>[3].</a:t>
            </a:r>
          </a:p>
          <a:p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Barański J. O Doskonałościach moralnych w pielęgnowaniu chorych. </a:t>
            </a:r>
            <a:r>
              <a:rPr lang="pl-PL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DOPIiP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Wrocław 2018.</a:t>
            </a:r>
          </a:p>
          <a:p>
            <a:endParaRPr lang="pl-PL" dirty="0"/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BA79742F-9693-6670-FDC7-62A37D9286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24" y="3231278"/>
            <a:ext cx="1970116" cy="19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40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F0F059-F2B7-6ACA-8F24-92D918A4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Soft</a:t>
            </a:r>
            <a:r>
              <a:rPr lang="pl-PL" dirty="0"/>
              <a:t> </a:t>
            </a:r>
            <a:r>
              <a:rPr lang="pl-PL" dirty="0" err="1"/>
              <a:t>skills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2962A54-2E03-A3DF-95FD-C8DC1F46E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Skracanie dystansu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69" y="3365500"/>
            <a:ext cx="3764757" cy="2509838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1538A30-249A-D265-05DA-AD565C5A7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4704A82-60D0-BA84-24E4-93102BBC996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Pielęgniarki podczas pracy z pacjentem znacznie skracają dystans, wchodząc w sferę intymną człowieka. Należy więc robić to z poszanowaniem godności pacjenta </a:t>
            </a:r>
            <a:br>
              <a:rPr lang="pl-PL" dirty="0"/>
            </a:br>
            <a:r>
              <a:rPr lang="pl-PL" dirty="0"/>
              <a:t>i byciem delikatnym w stosunku do niego.</a:t>
            </a:r>
          </a:p>
        </p:txBody>
      </p:sp>
    </p:spTree>
    <p:extLst>
      <p:ext uri="{BB962C8B-B14F-4D97-AF65-F5344CB8AC3E}">
        <p14:creationId xmlns:p14="http://schemas.microsoft.com/office/powerpoint/2010/main" val="45995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E2CE11-5660-EDFD-51AA-582417A0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Organizacja stanowiska pracy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07B0E66-E53E-B624-6F08-B2107B531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Oczekiwania pacjenta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87" y="3205163"/>
            <a:ext cx="2632075" cy="2632075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FB5A0D9-F17B-AE16-C850-DF4BAB99E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Pacjent ocenia działania pielęgniarki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4A84DC2-2298-9D73-517C-A46FE994E8C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 korzystanie z wózków zabiegowych</a:t>
            </a:r>
          </a:p>
          <a:p>
            <a:r>
              <a:rPr lang="pl-PL" dirty="0"/>
              <a:t> przestrzeganie higieny rąk</a:t>
            </a:r>
          </a:p>
          <a:p>
            <a:r>
              <a:rPr lang="pl-PL" dirty="0"/>
              <a:t> przestrzeganie obowiązujących procedur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87" y="3211512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26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21DCF5-A691-15F7-9CBB-C45CF957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Spożywanie posiłków przez pielęgniarki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A75DF5-1F54-AD8C-5101-6E656F8D4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Estetyka spożywania posiłków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3389313"/>
            <a:ext cx="1847850" cy="2466975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C47993E-BDFC-BB86-E7D6-045101D1B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sz="600" dirty="0">
                <a:latin typeface="+mj-lt"/>
              </a:rPr>
              <a:t>.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D0E48DF-9001-5B66-58A4-52EE2923194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Spożywanie posiłków może mieć miejsce jedynie w pokoju socjalnym</a:t>
            </a:r>
          </a:p>
          <a:p>
            <a:r>
              <a:rPr lang="pl-PL" dirty="0"/>
              <a:t>Płyny może być przyjmowane na stanowisku pracy np. w dyżurce pielęgniarskiej ale w zamykanych butelkach lub kubkach.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26" y="3375925"/>
            <a:ext cx="2834774" cy="246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4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828FD-42B5-26B3-5A48-CA1DC137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 pierwszego wrażenia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6013913-64F7-CA66-7C6D-9EDC24885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7695" y="2545992"/>
            <a:ext cx="4718304" cy="576262"/>
          </a:xfrm>
        </p:spPr>
        <p:txBody>
          <a:bodyPr/>
          <a:lstStyle/>
          <a:p>
            <a:r>
              <a:rPr lang="pl-PL" sz="1800" b="1" dirty="0"/>
              <a:t>Jest to zbiór różnego rodzaju bodźców, które oddziałują na nasze zmysły.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B65968E-6A6C-F0A0-F18C-239CA16F9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6942" y="3122254"/>
            <a:ext cx="5275384" cy="2753613"/>
          </a:xfrm>
        </p:spPr>
        <p:txBody>
          <a:bodyPr>
            <a:normAutofit fontScale="25000" lnSpcReduction="20000"/>
          </a:bodyPr>
          <a:lstStyle/>
          <a:p>
            <a:r>
              <a:rPr lang="pl-PL" sz="5600" b="1" dirty="0"/>
              <a:t>Wszystko to podświadomie i w ekspresowym tempie (od 4 do 11 sekund) dociera do  mózgu, który automatycznie rozpoczyna przetwarzanie informacji. Jego zadaniem jest odpowiedź na cztery podstawowe pytania:</a:t>
            </a:r>
          </a:p>
          <a:p>
            <a:r>
              <a:rPr lang="pl-PL" sz="5600" b="1" dirty="0"/>
              <a:t>Czy ufam danej osobie? </a:t>
            </a:r>
          </a:p>
          <a:p>
            <a:r>
              <a:rPr lang="pl-PL" sz="5600" b="1" dirty="0"/>
              <a:t>Czy czuję zagrożenie? </a:t>
            </a:r>
          </a:p>
          <a:p>
            <a:r>
              <a:rPr lang="pl-PL" sz="5600" b="1" dirty="0"/>
              <a:t>Czy kogoś mi przypomina? </a:t>
            </a:r>
          </a:p>
          <a:p>
            <a:r>
              <a:rPr lang="pl-PL" sz="5600" b="1" dirty="0"/>
              <a:t>Czy jest szansa, że polubię tę osobę? </a:t>
            </a:r>
          </a:p>
          <a:p>
            <a:r>
              <a:rPr lang="pl-PL" sz="5600" b="1" dirty="0"/>
              <a:t>Odpowiedzi na te pytania to skondensowana wiedza na temat nowo poznanego drugiego człowieka, od której zależy bardzo wiele.</a:t>
            </a:r>
            <a:endParaRPr lang="pl-PL" sz="5600" b="1" dirty="0">
              <a:solidFill>
                <a:srgbClr val="FF0000"/>
              </a:solidFill>
            </a:endParaRPr>
          </a:p>
          <a:p>
            <a:r>
              <a:rPr lang="pl-PL" sz="5600" b="1" dirty="0">
                <a:solidFill>
                  <a:srgbClr val="FF0000"/>
                </a:solidFill>
              </a:rPr>
              <a:t>Warto też dodać, że pozytywny efekt pierwszego wrażenia jest łatwiejszy do zmiany niż negatywny</a:t>
            </a:r>
            <a:r>
              <a:rPr lang="pl-PL" sz="5600" b="1" dirty="0"/>
              <a:t>.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D5181CA-87D9-02D2-BE31-2A81BF127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dirty="0"/>
              <a:t>    O co warto zadbać?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5606C14-9A64-2B5F-0388-7A5CBB8E5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208" y="3243262"/>
            <a:ext cx="4718304" cy="2632605"/>
          </a:xfrm>
        </p:spPr>
        <p:txBody>
          <a:bodyPr>
            <a:noAutofit/>
          </a:bodyPr>
          <a:lstStyle/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Otwarta postawa ciała (oraz wyprostowana sylwetka). Z wielu badań wynika, że garbienie się odbierane jest jako słabość i niepewność.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Głowa uniesiona nie zbyt wysoko, w przeciwnym razie może zostać odebrane jako przejaw arogancji.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Ciepłe dłonie przy przywitaniu</a:t>
            </a:r>
          </a:p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Dobra rada w przypadku zimnych rąk: ogrzanie  rąk kubkiem z ciepłym napojem lub umycie rąk ciepłą wodą.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846C5DE-D782-0460-6875-40E143D30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97" y="893299"/>
            <a:ext cx="1738901" cy="128719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297B22A-DCB6-58C5-9B75-AEBBBB699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57" y="637638"/>
            <a:ext cx="2466975" cy="18478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D108166-6581-B097-544E-5C43778B5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31" y="5665295"/>
            <a:ext cx="406621" cy="42114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1357C98-F3AB-D188-7968-6E31C49AA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5075" y="4740812"/>
            <a:ext cx="743675" cy="79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00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C9EA49-B504-E875-7854-A5616528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>
                <a:latin typeface="Arial" pitchFamily="34" charset="0"/>
                <a:cs typeface="Arial" pitchFamily="34" charset="0"/>
              </a:rPr>
              <a:t>Profesjonalny wygląd </a:t>
            </a:r>
            <a:br>
              <a:rPr lang="pl-PL" sz="2400" dirty="0">
                <a:latin typeface="Arial" pitchFamily="34" charset="0"/>
                <a:cs typeface="Arial" pitchFamily="34" charset="0"/>
              </a:rPr>
            </a:br>
            <a:r>
              <a:rPr lang="pl-PL" sz="2400" dirty="0">
                <a:latin typeface="Arial" pitchFamily="34" charset="0"/>
                <a:cs typeface="Arial" pitchFamily="34" charset="0"/>
              </a:rPr>
              <a:t>w zawodzie pielęgniarki sposobem komunikowania się </a:t>
            </a:r>
            <a:br>
              <a:rPr lang="pl-PL" sz="2400" dirty="0">
                <a:latin typeface="Arial" pitchFamily="34" charset="0"/>
                <a:cs typeface="Arial" pitchFamily="34" charset="0"/>
              </a:rPr>
            </a:br>
            <a:r>
              <a:rPr lang="pl-PL" sz="2400" dirty="0">
                <a:latin typeface="Arial" pitchFamily="34" charset="0"/>
                <a:cs typeface="Arial" pitchFamily="34" charset="0"/>
              </a:rPr>
              <a:t>z pacjentem oraz składową wizerunku zawodowego</a:t>
            </a:r>
            <a:r>
              <a:rPr lang="pl-PL" sz="2400" dirty="0"/>
              <a:t>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256B18-180B-2A81-132A-DB2A0DD7D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„ Złodzieje wizerunku”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71A97E1-683F-EC0F-3C78-ABE31DA84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819913"/>
          </a:xfrm>
        </p:spPr>
        <p:txBody>
          <a:bodyPr>
            <a:normAutofit fontScale="47500" lnSpcReduction="20000"/>
          </a:bodyPr>
          <a:lstStyle/>
          <a:p>
            <a:r>
              <a:rPr lang="pl-PL" sz="2900" b="1" dirty="0"/>
              <a:t>Blisko 47% </a:t>
            </a:r>
            <a:r>
              <a:rPr lang="pl-PL" sz="2900" b="1" dirty="0">
                <a:effectLst/>
              </a:rPr>
              <a:t> respondentów wskazało  na szerzenie plotek i pogłosek jako czynnik najważniejszy</a:t>
            </a:r>
            <a:br>
              <a:rPr lang="pl-PL" sz="2900" b="1" dirty="0">
                <a:effectLst/>
              </a:rPr>
            </a:br>
            <a:r>
              <a:rPr lang="pl-PL" sz="2900" b="1" dirty="0">
                <a:effectLst/>
              </a:rPr>
              <a:t> i negatywnie wpływający na wizerunek pielęgniarki</a:t>
            </a:r>
            <a:r>
              <a:rPr lang="pl-PL" sz="2900" b="1" dirty="0"/>
              <a:t>,</a:t>
            </a:r>
            <a:r>
              <a:rPr lang="pl-PL" sz="2900" b="1" dirty="0">
                <a:effectLst/>
              </a:rPr>
              <a:t> </a:t>
            </a:r>
          </a:p>
          <a:p>
            <a:r>
              <a:rPr lang="pl-PL" sz="2900" b="1" dirty="0">
                <a:effectLst/>
              </a:rPr>
              <a:t>krzyczenie, okazywanie złości i lub wściekłości – 39.5%, </a:t>
            </a:r>
          </a:p>
          <a:p>
            <a:r>
              <a:rPr lang="pl-PL" sz="2900" b="1" dirty="0">
                <a:effectLst/>
              </a:rPr>
              <a:t>ignorowanie opinii i poglądów – 37,4%,</a:t>
            </a:r>
          </a:p>
          <a:p>
            <a:r>
              <a:rPr lang="pl-PL" sz="2900" b="1" dirty="0">
                <a:effectLst/>
              </a:rPr>
              <a:t>nieustanne krytykowanie pracy – 28,3% </a:t>
            </a:r>
            <a:r>
              <a:rPr lang="pl-PL" sz="2900" dirty="0">
                <a:effectLst/>
              </a:rPr>
              <a:t>[2].</a:t>
            </a:r>
          </a:p>
          <a:p>
            <a:pPr marL="0" indent="0">
              <a:buNone/>
            </a:pPr>
            <a:endParaRPr lang="pl-PL" sz="2900" b="1" dirty="0"/>
          </a:p>
          <a:p>
            <a:pPr marL="0" indent="0">
              <a:buNone/>
            </a:pPr>
            <a:endParaRPr lang="pl-PL" sz="2500" b="1" dirty="0">
              <a:effectLst/>
            </a:endParaRPr>
          </a:p>
          <a:p>
            <a:pPr marL="0" indent="0">
              <a:buNone/>
            </a:pPr>
            <a:r>
              <a:rPr lang="pl-PL" dirty="0"/>
              <a:t>2. </a:t>
            </a:r>
            <a:r>
              <a:rPr lang="pl-PL" dirty="0" err="1"/>
              <a:t>Kunecka</a:t>
            </a:r>
            <a:r>
              <a:rPr lang="pl-PL" dirty="0"/>
              <a:t> D. Jak cię widzą, tak cię piszą. Mag. Piel. </a:t>
            </a:r>
            <a:r>
              <a:rPr lang="pl-PL" dirty="0" err="1"/>
              <a:t>Położn</a:t>
            </a:r>
            <a:r>
              <a:rPr lang="pl-PL" dirty="0"/>
              <a:t>. 2011; 9: 4-5</a:t>
            </a:r>
            <a:endParaRPr lang="pl-PL" dirty="0">
              <a:effectLst/>
              <a:latin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AFB6CFB-30BF-BF19-C8AE-65F26A186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dirty="0"/>
              <a:t>Dbałość o wizerunek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27A559E-58B7-C315-2CF0-42E43ECFD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81991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l-PL" sz="2900" b="1" dirty="0">
                <a:effectLst/>
              </a:rPr>
              <a:t>W działaniach wspierających kreowanie pozytywnego wizerunku pielęgniarstwa ważne jest dbanie o wygląd zewnętrzny pielęgniarki, kulturę osobistą i szacunek we wzajemnych relacjach personalnych ze szczególnym wskazaniem na budowanie solidarnej i silnej grupy zawodowej </a:t>
            </a:r>
            <a:r>
              <a:rPr lang="pl-PL" sz="2900" dirty="0">
                <a:effectLst/>
              </a:rPr>
              <a:t>[5].</a:t>
            </a:r>
          </a:p>
          <a:p>
            <a:endParaRPr lang="pl-PL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100" dirty="0"/>
              <a:t>5. </a:t>
            </a:r>
            <a:r>
              <a:rPr lang="pl-PL" sz="2100" dirty="0" err="1"/>
              <a:t>Kojder</a:t>
            </a:r>
            <a:r>
              <a:rPr lang="pl-PL" sz="2100" dirty="0"/>
              <a:t> E, Zarzycka D. Wizerunek zawodowy pielęgniarki i jego determinanty. Pielęgniarstwo XXI wieku. 2014; 2(47): 47-52.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7522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134835-0213-89D3-9BC0-D1258C0C4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2" y="969432"/>
            <a:ext cx="9601196" cy="1303867"/>
          </a:xfrm>
        </p:spPr>
        <p:txBody>
          <a:bodyPr/>
          <a:lstStyle/>
          <a:p>
            <a:r>
              <a:rPr lang="pl-PL" dirty="0"/>
              <a:t>Podsumowanie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A50A04C-5ABE-5F45-F48E-E43E12F84E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Jak cię widza tak cię piszą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040059F-79C2-6923-FECC-32182F96D1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Profesjonalny wygląd pielęgniarki jest ważnym sposobem komunikacji </a:t>
            </a:r>
            <a:br>
              <a:rPr lang="pl-PL" dirty="0"/>
            </a:br>
            <a:r>
              <a:rPr lang="pl-PL" dirty="0"/>
              <a:t>z pacjentem</a:t>
            </a:r>
          </a:p>
          <a:p>
            <a:r>
              <a:rPr lang="pl-PL" dirty="0"/>
              <a:t>Należy promować wzorce dotyczące wyglądu i komunikacji niewerbalnej wśród pielęgniarek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FDC775C-A916-CC12-8C9C-833DBA725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0424" y="2658533"/>
            <a:ext cx="3798795" cy="633046"/>
          </a:xfrm>
        </p:spPr>
        <p:txBody>
          <a:bodyPr/>
          <a:lstStyle/>
          <a:p>
            <a:r>
              <a:rPr lang="pl-PL" sz="2400" b="1" dirty="0"/>
              <a:t>Nie szata zdobi człowieka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9AD3ED4-8C48-D0B8-87A3-C3ABF33BC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429000"/>
            <a:ext cx="4718304" cy="24468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„ Doskonałości moralne, czyli cnoty charakteru, z pewnością zdobią każdego człowieka, choć nie są przecież obyczajową „ biżuterią”, którą można na siebie włożyć, aby stać się dobrym człowiekiem i słusznie postępować. Te przymioty należy w sobie kształtować, aby przeobraziły się w trwałe postawy…”</a:t>
            </a:r>
            <a:r>
              <a:rPr lang="pl-PL" sz="1500" dirty="0"/>
              <a:t>[3].</a:t>
            </a:r>
          </a:p>
          <a:p>
            <a:pPr marL="0" indent="0">
              <a:buNone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Barański J. O Doskonałościach moralnych w pielęgnowaniu chorych.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DOPIiP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Wrocław 2018.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9700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E9BE0-8807-1183-FFCE-414372F4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AD3C4D-6A34-E5A7-1C96-3E7DDC5AA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1277E23-33F2-4F7A-166E-D06B76B2E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Wzór do naśladowania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3E874330-FFE1-EC63-BA3F-2B5A43688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16199" y="2820573"/>
            <a:ext cx="2679103" cy="2838866"/>
          </a:xfrm>
          <a:prstGeom prst="rect">
            <a:avLst/>
          </a:prstGeom>
        </p:spPr>
      </p:pic>
      <p:pic>
        <p:nvPicPr>
          <p:cNvPr id="8" name="Symbol zastępczy obrazu 12">
            <a:extLst>
              <a:ext uri="{FF2B5EF4-FFF2-40B4-BE49-F238E27FC236}">
                <a16:creationId xmlns:a16="http://schemas.microsoft.com/office/drawing/2014/main" id="{09C227BD-D774-EF86-FC39-B12DF1562A2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4032" r="4032"/>
          <a:stretch>
            <a:fillRect/>
          </a:stretch>
        </p:blipFill>
        <p:spPr>
          <a:xfrm>
            <a:off x="6779852" y="3243263"/>
            <a:ext cx="3518622" cy="26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60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C73242-67E5-642C-CC13-76920684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375400"/>
          </a:xfrm>
        </p:spPr>
        <p:txBody>
          <a:bodyPr>
            <a:normAutofit fontScale="90000"/>
          </a:bodyPr>
          <a:lstStyle/>
          <a:p>
            <a:r>
              <a:rPr lang="pl-PL" dirty="0"/>
              <a:t>Bibliografia: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5CD6B2-76C3-254F-98AF-8F2D35048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28" y="1558126"/>
            <a:ext cx="10113498" cy="3632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200" dirty="0"/>
              <a:t>1.  Definicja pojęcia efekt aureoli </a:t>
            </a:r>
            <a:r>
              <a:rPr lang="pl-PL" sz="1200" dirty="0">
                <a:hlinkClick r:id="rId2"/>
              </a:rPr>
              <a:t>https://pl.wikipedia.org/wiki/Efekt_aureoli_(psychologia)</a:t>
            </a:r>
            <a:endParaRPr lang="pl-PL" sz="1200" dirty="0"/>
          </a:p>
          <a:p>
            <a:pPr marL="0" indent="0">
              <a:buNone/>
            </a:pPr>
            <a:r>
              <a:rPr lang="pl-PL" sz="1200" dirty="0"/>
              <a:t>2. </a:t>
            </a:r>
            <a:r>
              <a:rPr lang="pl-PL" sz="1200" dirty="0" err="1"/>
              <a:t>Kunecka</a:t>
            </a:r>
            <a:r>
              <a:rPr lang="pl-PL" sz="1200" dirty="0"/>
              <a:t> D. Jak cię widzą, tak cię piszą. Mag. Piel. </a:t>
            </a:r>
            <a:r>
              <a:rPr lang="pl-PL" sz="1200" dirty="0" err="1"/>
              <a:t>Położn</a:t>
            </a:r>
            <a:r>
              <a:rPr lang="pl-PL" sz="1200" dirty="0"/>
              <a:t>. 2011; (9): 4-5.</a:t>
            </a:r>
          </a:p>
          <a:p>
            <a:pPr marL="0" indent="0">
              <a:buNone/>
            </a:pPr>
            <a:r>
              <a:rPr lang="pl-PL" sz="1200" dirty="0"/>
              <a:t>3. Barański J. O Doskonałościach moralnych w pielęgnowaniu chorych. </a:t>
            </a:r>
            <a:r>
              <a:rPr lang="pl-PL" sz="1200" dirty="0" err="1"/>
              <a:t>DOPIiP</a:t>
            </a:r>
            <a:r>
              <a:rPr lang="pl-PL" sz="1200" dirty="0"/>
              <a:t>. Wrocław 2018.</a:t>
            </a:r>
          </a:p>
          <a:p>
            <a:pPr marL="0" indent="0">
              <a:buNone/>
            </a:pPr>
            <a:r>
              <a:rPr lang="pl-PL" sz="1200" dirty="0">
                <a:solidFill>
                  <a:schemeClr val="tx1"/>
                </a:solidFill>
              </a:rPr>
              <a:t>4. </a:t>
            </a:r>
            <a:r>
              <a:rPr lang="pl-PL" sz="1200" dirty="0" err="1">
                <a:solidFill>
                  <a:schemeClr val="tx1"/>
                </a:solidFill>
              </a:rPr>
              <a:t>Grochans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/>
              <a:t>E i wsp. Wizerunek pielęgniarki w opinii hospitalizowanych. </a:t>
            </a:r>
            <a:r>
              <a:rPr lang="pl-PL" sz="1200" dirty="0" err="1"/>
              <a:t>Fam.Med.Prim.Care</a:t>
            </a:r>
            <a:r>
              <a:rPr lang="pl-PL" sz="1200" dirty="0"/>
              <a:t> </a:t>
            </a:r>
            <a:r>
              <a:rPr lang="pl-PL" sz="1200" dirty="0" err="1"/>
              <a:t>Rev</a:t>
            </a:r>
            <a:r>
              <a:rPr lang="pl-PL" sz="1200" dirty="0"/>
              <a:t>. 2010; 13(3): 659-661.</a:t>
            </a:r>
          </a:p>
          <a:p>
            <a:pPr marL="0" indent="0">
              <a:buNone/>
            </a:pPr>
            <a:r>
              <a:rPr lang="pl-PL" sz="1200" dirty="0"/>
              <a:t>5. </a:t>
            </a:r>
            <a:r>
              <a:rPr lang="pl-PL" sz="1200" dirty="0" err="1"/>
              <a:t>Kojder</a:t>
            </a:r>
            <a:r>
              <a:rPr lang="pl-PL" sz="1200" dirty="0"/>
              <a:t> E, Zarzycka D. Wizerunek zawodowy pielęgniarki i jego determinanty. Pielęgniarstwo XXI wieku. 2014; 2(47): 47:52.</a:t>
            </a:r>
          </a:p>
          <a:p>
            <a:pPr marL="0" indent="0">
              <a:buNone/>
            </a:pPr>
            <a:r>
              <a:rPr lang="pl-PL" sz="1200" dirty="0"/>
              <a:t>6. Kapała A, Kapała W. Wizerunek pielęgniarki, czyli jak widza i oceniają ciebie inni?. Biuletyn Informacyjny-  W Cieniu Czepka. </a:t>
            </a:r>
            <a:r>
              <a:rPr lang="pl-PL" sz="1200" dirty="0" err="1"/>
              <a:t>DOIPiP</a:t>
            </a:r>
            <a:r>
              <a:rPr lang="pl-PL" sz="1200" dirty="0"/>
              <a:t>. Wrocław. 2018; (2):  16-19.</a:t>
            </a:r>
            <a:r>
              <a:rPr lang="pl-PL" sz="1200" b="0" i="0" u="none" strike="noStrike" baseline="0" dirty="0">
                <a:solidFill>
                  <a:srgbClr val="FFFFFF"/>
                </a:solidFill>
              </a:rPr>
              <a:t>22</a:t>
            </a:r>
          </a:p>
          <a:p>
            <a:pPr marL="0" indent="0">
              <a:buNone/>
            </a:pPr>
            <a:r>
              <a:rPr lang="pl-PL" sz="1200" dirty="0"/>
              <a:t>7. Dobrowolska B. Czy potrzebny jest nam </a:t>
            </a:r>
            <a:r>
              <a:rPr lang="pl-PL" sz="1200" dirty="0" err="1"/>
              <a:t>dress</a:t>
            </a:r>
            <a:r>
              <a:rPr lang="pl-PL" sz="1200" dirty="0"/>
              <a:t> </a:t>
            </a:r>
            <a:r>
              <a:rPr lang="pl-PL" sz="1200" dirty="0" err="1"/>
              <a:t>code</a:t>
            </a:r>
            <a:r>
              <a:rPr lang="pl-PL" sz="1200" dirty="0"/>
              <a:t> ?. Magazyn Pielęgniarki i Położnej. 2018; (1-2): 4-8.</a:t>
            </a:r>
          </a:p>
          <a:p>
            <a:pPr marL="0" indent="0">
              <a:buNone/>
            </a:pPr>
            <a:r>
              <a:rPr lang="pl-PL" sz="12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pl-PL" sz="1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Mroczek B., </a:t>
            </a:r>
            <a:r>
              <a:rPr lang="pl-PL" sz="12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Parakiewicz</a:t>
            </a:r>
            <a:r>
              <a:rPr lang="pl-PL" sz="1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pl-PL" sz="12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Grochans</a:t>
            </a:r>
            <a:r>
              <a:rPr lang="pl-PL" sz="1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E. i wsp.: Wizerunek społeczny zawodu pielęgniarki. Family </a:t>
            </a:r>
            <a:r>
              <a:rPr lang="pl-PL" sz="12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Medicine&amp;PrimaryCaryReview</a:t>
            </a:r>
            <a:r>
              <a:rPr lang="pl-PL" sz="12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1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2012; 14 (1): 43-47. </a:t>
            </a:r>
          </a:p>
          <a:p>
            <a:pPr marL="0" indent="0">
              <a:buNone/>
            </a:pPr>
            <a:r>
              <a:rPr lang="pl-PL" sz="1200" dirty="0"/>
              <a:t>9.Głowacka M, </a:t>
            </a:r>
            <a:r>
              <a:rPr lang="pl-PL" sz="1200" dirty="0" err="1"/>
              <a:t>Mejsner</a:t>
            </a:r>
            <a:r>
              <a:rPr lang="pl-PL" sz="1200" dirty="0"/>
              <a:t> M, Humańska M. Wykształcenie a status społeczny pielęgniarki. </a:t>
            </a:r>
            <a:r>
              <a:rPr lang="pl-PL" sz="1200" dirty="0" err="1"/>
              <a:t>Pielęgn</a:t>
            </a:r>
            <a:r>
              <a:rPr lang="pl-PL" sz="1200" dirty="0"/>
              <a:t>. XXI wieku. 2012; 3(40): 71-74.</a:t>
            </a:r>
          </a:p>
          <a:p>
            <a:pPr marL="0" indent="0">
              <a:buNone/>
            </a:pPr>
            <a:r>
              <a:rPr lang="pl-PL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10. Pawłowski P.  Mazurek P. Zych M. i </a:t>
            </a:r>
            <a:r>
              <a:rPr lang="pl-PL" sz="12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wsp</a:t>
            </a:r>
            <a:r>
              <a:rPr lang="pl-PL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 Pielęgniarski </a:t>
            </a:r>
            <a:r>
              <a:rPr lang="pl-PL" sz="12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dress</a:t>
            </a:r>
            <a:r>
              <a:rPr lang="pl-PL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pl-PL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a postrzeganie osoby pielęgniarki przez pacjentów. Pielęgniarstwo XXI wieku. 2019; 1(66): 60-67.</a:t>
            </a:r>
            <a:endParaRPr lang="pl-PL" sz="1200" dirty="0"/>
          </a:p>
          <a:p>
            <a:pPr marL="0" indent="0">
              <a:buNone/>
            </a:pPr>
            <a:r>
              <a:rPr lang="pl-PL" sz="1200" dirty="0">
                <a:effectLst/>
              </a:rPr>
              <a:t>11. </a:t>
            </a:r>
            <a:r>
              <a:rPr lang="pl-PL" sz="1200" dirty="0" err="1">
                <a:effectLst/>
              </a:rPr>
              <a:t>Clavelle</a:t>
            </a:r>
            <a:r>
              <a:rPr lang="pl-PL" sz="1200" dirty="0">
                <a:effectLst/>
              </a:rPr>
              <a:t> JT, et al. </a:t>
            </a:r>
            <a:r>
              <a:rPr lang="pl-PL" sz="1200" dirty="0" err="1">
                <a:effectLst/>
              </a:rPr>
              <a:t>Nursing</a:t>
            </a:r>
            <a:r>
              <a:rPr lang="pl-PL" sz="1200" dirty="0">
                <a:effectLst/>
              </a:rPr>
              <a:t> Professional </a:t>
            </a:r>
            <a:r>
              <a:rPr lang="pl-PL" sz="1200" dirty="0" err="1">
                <a:effectLst/>
              </a:rPr>
              <a:t>Attire</a:t>
            </a:r>
            <a:r>
              <a:rPr lang="pl-PL" sz="1200" dirty="0">
                <a:effectLst/>
              </a:rPr>
              <a:t> </a:t>
            </a:r>
            <a:r>
              <a:rPr lang="pl-PL" sz="1200" dirty="0" err="1">
                <a:effectLst/>
              </a:rPr>
              <a:t>Probing</a:t>
            </a:r>
            <a:r>
              <a:rPr lang="pl-PL" sz="1200" dirty="0">
                <a:effectLst/>
              </a:rPr>
              <a:t> </a:t>
            </a:r>
            <a:r>
              <a:rPr lang="pl-PL" sz="1200" dirty="0" err="1">
                <a:effectLst/>
              </a:rPr>
              <a:t>Patient</a:t>
            </a:r>
            <a:r>
              <a:rPr lang="pl-PL" sz="1200" dirty="0">
                <a:effectLst/>
              </a:rPr>
              <a:t> </a:t>
            </a:r>
            <a:r>
              <a:rPr lang="pl-PL" sz="1200" dirty="0" err="1">
                <a:effectLst/>
              </a:rPr>
              <a:t>Preferences</a:t>
            </a:r>
            <a:r>
              <a:rPr lang="pl-PL" sz="1200" dirty="0">
                <a:effectLst/>
              </a:rPr>
              <a:t> to </a:t>
            </a:r>
            <a:r>
              <a:rPr lang="pl-PL" sz="1200" dirty="0" err="1">
                <a:effectLst/>
              </a:rPr>
              <a:t>Inform</a:t>
            </a:r>
            <a:r>
              <a:rPr lang="pl-PL" sz="1200" dirty="0">
                <a:effectLst/>
              </a:rPr>
              <a:t> </a:t>
            </a:r>
            <a:r>
              <a:rPr lang="pl-PL" sz="1200" dirty="0" err="1">
                <a:effectLst/>
              </a:rPr>
              <a:t>Implementation</a:t>
            </a:r>
            <a:r>
              <a:rPr lang="pl-PL" sz="1200" dirty="0">
                <a:effectLst/>
              </a:rPr>
              <a:t>. JONA 2013; 43 (3): 172-177.</a:t>
            </a:r>
            <a:endParaRPr lang="pl-PL" sz="1200" dirty="0"/>
          </a:p>
          <a:p>
            <a:pPr marL="0" indent="0">
              <a:buNone/>
            </a:pPr>
            <a:r>
              <a:rPr lang="pl-PL" sz="1200" dirty="0">
                <a:cs typeface="Times New Roman" panose="02020603050405020304" pitchFamily="18" charset="0"/>
              </a:rPr>
              <a:t>12. </a:t>
            </a:r>
            <a:r>
              <a:rPr lang="pl-PL" sz="1200" dirty="0">
                <a:effectLst/>
                <a:cs typeface="Times New Roman" panose="02020603050405020304" pitchFamily="18" charset="0"/>
              </a:rPr>
              <a:t>Włodarczyk D., Tobolska B. Wizerunek zawodu pielęgniarki z perspektywy lekarzy, pacjentów i pielęgniarek. Medycyna Pracy. 2011; 62(3): 269-279.</a:t>
            </a:r>
          </a:p>
          <a:p>
            <a:pPr marL="0" indent="0">
              <a:buNone/>
            </a:pPr>
            <a:r>
              <a:rPr lang="pl-PL" sz="1200" dirty="0">
                <a:cs typeface="Times New Roman" panose="02020603050405020304" pitchFamily="18" charset="0"/>
              </a:rPr>
              <a:t>13. </a:t>
            </a:r>
            <a:r>
              <a:rPr lang="pl-PL" sz="1200" dirty="0">
                <a:cs typeface="Arial" pitchFamily="34" charset="0"/>
              </a:rPr>
              <a:t>Bezpieczeństwo 8. </a:t>
            </a:r>
            <a:r>
              <a:rPr lang="pl-PL" sz="1200" dirty="0"/>
              <a:t>Garus-</a:t>
            </a:r>
            <a:r>
              <a:rPr lang="pl-PL" sz="1200" dirty="0" err="1"/>
              <a:t>Pakowska</a:t>
            </a:r>
            <a:r>
              <a:rPr lang="pl-PL" sz="1200" dirty="0"/>
              <a:t> A. Estetyka higieniczna personelu medycznego. </a:t>
            </a:r>
            <a:r>
              <a:rPr lang="pl-PL" sz="1200" b="0" u="none" strike="noStrike" baseline="0" dirty="0" err="1"/>
              <a:t>Probl</a:t>
            </a:r>
            <a:r>
              <a:rPr lang="pl-PL" sz="1200" b="0" u="none" strike="noStrike" baseline="0" dirty="0"/>
              <a:t> </a:t>
            </a:r>
            <a:r>
              <a:rPr lang="pl-PL" sz="1200" b="0" u="none" strike="noStrike" baseline="0" dirty="0" err="1"/>
              <a:t>Hig</a:t>
            </a:r>
            <a:r>
              <a:rPr lang="pl-PL" sz="1200" b="0" u="none" strike="noStrike" baseline="0" dirty="0"/>
              <a:t> </a:t>
            </a:r>
            <a:r>
              <a:rPr lang="pl-PL" sz="1200" b="0" u="none" strike="noStrike" baseline="0" dirty="0" err="1"/>
              <a:t>Epidemiol</a:t>
            </a:r>
            <a:r>
              <a:rPr lang="pl-PL" sz="1200" b="0" u="none" strike="noStrike" baseline="0" dirty="0"/>
              <a:t>, 2015; 96(2): 510-516.</a:t>
            </a:r>
          </a:p>
          <a:p>
            <a:pPr marL="0" indent="0">
              <a:buNone/>
            </a:pPr>
            <a:r>
              <a:rPr lang="pl-PL" sz="1200" b="0" i="0" u="none" strike="noStrike" baseline="0" dirty="0">
                <a:solidFill>
                  <a:srgbClr val="FFFFFF"/>
                </a:solidFill>
              </a:rPr>
              <a:t>222U2/316MENUMER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831498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16FC1C-B8AD-E70A-F949-BD2A3611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4D1BB1-6C5A-7478-ADEE-DB85A49E1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556932"/>
            <a:ext cx="989075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effectLst/>
              </a:rPr>
              <a:t>14. </a:t>
            </a:r>
            <a:r>
              <a:rPr lang="pl-PL" sz="1200" dirty="0" err="1">
                <a:effectLst/>
              </a:rPr>
              <a:t>Küçük</a:t>
            </a:r>
            <a:r>
              <a:rPr lang="pl-PL" sz="1200" dirty="0">
                <a:effectLst/>
              </a:rPr>
              <a:t> L, et al. </a:t>
            </a:r>
            <a:r>
              <a:rPr lang="pl-PL" sz="1200" dirty="0" err="1">
                <a:effectLst/>
              </a:rPr>
              <a:t>Psychiatric</a:t>
            </a:r>
            <a:r>
              <a:rPr lang="pl-PL" sz="1200" dirty="0">
                <a:effectLst/>
              </a:rPr>
              <a:t> </a:t>
            </a:r>
            <a:r>
              <a:rPr lang="pl-PL" sz="1200" dirty="0" err="1">
                <a:effectLst/>
              </a:rPr>
              <a:t>Patients</a:t>
            </a:r>
            <a:r>
              <a:rPr lang="pl-PL" sz="1200" dirty="0">
                <a:effectLst/>
              </a:rPr>
              <a:t>’ </a:t>
            </a:r>
            <a:r>
              <a:rPr lang="pl-PL" sz="1200" dirty="0" err="1">
                <a:effectLst/>
              </a:rPr>
              <a:t>Perspective</a:t>
            </a:r>
            <a:r>
              <a:rPr lang="pl-PL" sz="1200" dirty="0">
                <a:effectLst/>
              </a:rPr>
              <a:t>: </a:t>
            </a:r>
            <a:r>
              <a:rPr lang="pl-PL" sz="1200" dirty="0" err="1">
                <a:effectLst/>
              </a:rPr>
              <a:t>Nursing</a:t>
            </a:r>
            <a:r>
              <a:rPr lang="pl-PL" sz="1200" dirty="0">
                <a:effectLst/>
              </a:rPr>
              <a:t> </a:t>
            </a:r>
            <a:r>
              <a:rPr lang="pl-PL" sz="1200" dirty="0" err="1">
                <a:effectLst/>
              </a:rPr>
              <a:t>Uniforms</a:t>
            </a:r>
            <a:r>
              <a:rPr lang="pl-PL" sz="1200" dirty="0">
                <a:effectLst/>
              </a:rPr>
              <a:t>. ARCH PSYCHIAT NURS 2015; 29: 383–387.</a:t>
            </a:r>
            <a:endParaRPr lang="pl-PL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1200" dirty="0"/>
              <a:t>15. </a:t>
            </a:r>
            <a:r>
              <a:rPr lang="en-US" sz="1200" dirty="0" err="1"/>
              <a:t>Porr</a:t>
            </a:r>
            <a:r>
              <a:rPr lang="en-US" sz="1200" dirty="0"/>
              <a:t> C, et al. Patient perception of contemporary nurse attire: A pilot study. Int J </a:t>
            </a:r>
            <a:r>
              <a:rPr lang="en-US" sz="1200" dirty="0" err="1"/>
              <a:t>Nurs</a:t>
            </a:r>
            <a:r>
              <a:rPr lang="pl-PL" sz="1200" dirty="0"/>
              <a:t> </a:t>
            </a:r>
            <a:r>
              <a:rPr lang="en-US" sz="1200" dirty="0" err="1"/>
              <a:t>Pract</a:t>
            </a:r>
            <a:r>
              <a:rPr lang="en-US" sz="1200" dirty="0"/>
              <a:t> 2014; 20: 149–155.</a:t>
            </a:r>
            <a:endParaRPr lang="pl-PL" sz="1200" dirty="0"/>
          </a:p>
          <a:p>
            <a:pPr marL="0" indent="0">
              <a:buNone/>
            </a:pPr>
            <a:r>
              <a:rPr lang="pl-PL" sz="1200" dirty="0">
                <a:effectLst/>
              </a:rPr>
              <a:t>16. </a:t>
            </a:r>
            <a:r>
              <a:rPr lang="en-US" sz="1200" dirty="0" err="1">
                <a:effectLst/>
              </a:rPr>
              <a:t>Hoeve</a:t>
            </a:r>
            <a:r>
              <a:rPr lang="en-US" sz="1200" dirty="0">
                <a:effectLst/>
              </a:rPr>
              <a:t> TY, Jansen G, </a:t>
            </a:r>
            <a:r>
              <a:rPr lang="en-US" sz="1200" dirty="0" err="1">
                <a:effectLst/>
              </a:rPr>
              <a:t>Roodbol</a:t>
            </a:r>
            <a:r>
              <a:rPr lang="en-US" sz="1200" dirty="0">
                <a:effectLst/>
              </a:rPr>
              <a:t> P. The nursing profession: public image, self-concept</a:t>
            </a:r>
            <a:r>
              <a:rPr lang="pl-PL" sz="1200" dirty="0">
                <a:effectLst/>
              </a:rPr>
              <a:t> </a:t>
            </a:r>
            <a:r>
              <a:rPr lang="en-US" sz="1200" dirty="0">
                <a:effectLst/>
              </a:rPr>
              <a:t>and professional identity. A discussion paper. JAN 2013; 70(2): 295–309</a:t>
            </a:r>
            <a:endParaRPr lang="pl-PL" sz="1200" dirty="0"/>
          </a:p>
          <a:p>
            <a:pPr marL="0" indent="0">
              <a:buNone/>
            </a:pPr>
            <a:r>
              <a:rPr lang="pl-PL" sz="1200" dirty="0"/>
              <a:t>17</a:t>
            </a:r>
            <a:r>
              <a:rPr lang="pl-PL" sz="1200" b="0" i="0" u="none" strike="noStrike" baseline="0" dirty="0"/>
              <a:t>. Wołynka S. Pielęgniarstwo ogólne. Podręcznik dla szkół</a:t>
            </a:r>
            <a:r>
              <a:rPr lang="pl-PL" sz="1200" dirty="0"/>
              <a:t> </a:t>
            </a:r>
            <a:r>
              <a:rPr lang="pl-PL" sz="1200" b="0" i="0" u="none" strike="noStrike" baseline="0" dirty="0"/>
              <a:t>pielęgniarek. PZWL, Warszawa 1981.</a:t>
            </a:r>
            <a:endParaRPr lang="pl-PL" sz="1200" dirty="0"/>
          </a:p>
          <a:p>
            <a:pPr marL="0" indent="0">
              <a:buNone/>
            </a:pPr>
            <a:r>
              <a:rPr lang="pl-PL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18. </a:t>
            </a:r>
            <a:r>
              <a:rPr lang="pl-PL" sz="1200" dirty="0">
                <a:effectLst/>
              </a:rPr>
              <a:t>Uchwała Nr 96/VII/2016 Naczelnej Rady Pielęgniarek i Położnych z dnia 22 czerwca 2016 r. w sprawie określenia wzoru uroczystego stroju zawodowego pielęgniarki, pielęgniarza, położnej, położnego oraz zasady jego używania </a:t>
            </a:r>
            <a:endParaRPr lang="pl-PL" sz="1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203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3D978-93FB-F61F-EB89-DF82EC4CC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69" y="1014697"/>
            <a:ext cx="9601196" cy="1303867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Arial" pitchFamily="34" charset="0"/>
                <a:cs typeface="Arial" pitchFamily="34" charset="0"/>
              </a:rPr>
              <a:t>Profesjonalny wygląd </a:t>
            </a:r>
            <a:br>
              <a:rPr lang="pl-PL" sz="2400" dirty="0">
                <a:latin typeface="Arial" pitchFamily="34" charset="0"/>
                <a:cs typeface="Arial" pitchFamily="34" charset="0"/>
              </a:rPr>
            </a:br>
            <a:r>
              <a:rPr lang="pl-PL" sz="2400" dirty="0">
                <a:latin typeface="Arial" pitchFamily="34" charset="0"/>
                <a:cs typeface="Arial" pitchFamily="34" charset="0"/>
              </a:rPr>
              <a:t>w zawodzie pielęgniarki sposobem komunikowania się </a:t>
            </a:r>
            <a:br>
              <a:rPr lang="pl-PL" sz="2400" dirty="0">
                <a:latin typeface="Arial" pitchFamily="34" charset="0"/>
                <a:cs typeface="Arial" pitchFamily="34" charset="0"/>
              </a:rPr>
            </a:br>
            <a:r>
              <a:rPr lang="pl-PL" sz="2400" dirty="0">
                <a:latin typeface="Arial" pitchFamily="34" charset="0"/>
                <a:cs typeface="Arial" pitchFamily="34" charset="0"/>
              </a:rPr>
              <a:t>z pacjentem</a:t>
            </a:r>
            <a:endParaRPr lang="pl-PL" sz="2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7180AC7-AA36-645D-AB4C-26CB98049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Wygląd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1872621-C69E-C84E-0C16-C86101F4E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394982" cy="2632605"/>
          </a:xfrm>
        </p:spPr>
        <p:txBody>
          <a:bodyPr>
            <a:normAutofit fontScale="47500" lnSpcReduction="20000"/>
          </a:bodyPr>
          <a:lstStyle/>
          <a:p>
            <a:r>
              <a:rPr lang="pl-PL" sz="3400" b="1" dirty="0"/>
              <a:t>Schludny, zadbany, czysty strój i uśmiech na twarzy to podstawowe warunki dobrego pierwszego wrażenia. </a:t>
            </a:r>
          </a:p>
          <a:p>
            <a:pPr marL="0" indent="0">
              <a:buNone/>
            </a:pPr>
            <a:endParaRPr lang="pl-PL" sz="3400" b="1" dirty="0"/>
          </a:p>
          <a:p>
            <a:endParaRPr lang="pl-PL" dirty="0"/>
          </a:p>
          <a:p>
            <a:pPr marL="0" indent="0">
              <a:buNone/>
            </a:pPr>
            <a:r>
              <a:rPr lang="pl-PL" sz="5100" b="1" dirty="0">
                <a:solidFill>
                  <a:schemeClr val="accent1"/>
                </a:solidFill>
              </a:rPr>
              <a:t>Komunikacja werbalna – słowna</a:t>
            </a:r>
          </a:p>
          <a:p>
            <a:r>
              <a:rPr lang="pl-PL" sz="2900" b="1" dirty="0">
                <a:solidFill>
                  <a:schemeClr val="tx1"/>
                </a:solidFill>
              </a:rPr>
              <a:t>Styl komunikowania- sposób mówienia, intonacja głosu, tembr głosu</a:t>
            </a:r>
          </a:p>
          <a:p>
            <a:endParaRPr lang="pl-PL" sz="2900" b="1" dirty="0"/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F0FDCA8-10C8-8D15-4DB2-B40DE39CF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sz="2400" b="1" dirty="0"/>
              <a:t>Mowa ciała- komunikacja niewerbalna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0AB994-B7A6-B148-F64D-5BC08649B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74788" y="3243262"/>
            <a:ext cx="5673730" cy="2632605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pl-PL" sz="1400" dirty="0"/>
              <a:t>komunikacja niewerbalna: sposób bycia, gesty, mimika, zapach</a:t>
            </a:r>
          </a:p>
          <a:p>
            <a:pPr>
              <a:spcAft>
                <a:spcPts val="0"/>
              </a:spcAft>
            </a:pPr>
            <a:r>
              <a:rPr lang="pl-PL" sz="1400" dirty="0"/>
              <a:t>zachowanie:  zwłaszcza jeśli chodzi o uścisk dłoni; opanowanie emocji, uprzejmość</a:t>
            </a:r>
          </a:p>
          <a:p>
            <a:pPr>
              <a:spcAft>
                <a:spcPts val="0"/>
              </a:spcAft>
            </a:pPr>
            <a:r>
              <a:rPr lang="pl-PL" sz="1400" dirty="0"/>
              <a:t>kontakt wzrokowy z drugą osobą;</a:t>
            </a:r>
          </a:p>
          <a:p>
            <a:pPr>
              <a:spcAft>
                <a:spcPts val="0"/>
              </a:spcAft>
            </a:pPr>
            <a:r>
              <a:rPr lang="pl-PL" sz="1400" dirty="0"/>
              <a:t>przechylenie się w stronę drugiego człowieka;</a:t>
            </a:r>
          </a:p>
          <a:p>
            <a:pPr>
              <a:spcAft>
                <a:spcPts val="0"/>
              </a:spcAft>
            </a:pPr>
            <a:r>
              <a:rPr lang="pl-PL" sz="1400" dirty="0"/>
              <a:t>upodobnienie się pozycją do drugiej osoby (na przykład założenie nogi na nogę);</a:t>
            </a:r>
          </a:p>
          <a:p>
            <a:pPr>
              <a:spcAft>
                <a:spcPts val="0"/>
              </a:spcAft>
            </a:pPr>
            <a:r>
              <a:rPr lang="pl-PL" sz="1400" dirty="0"/>
              <a:t>dystans do samego siebie.</a:t>
            </a:r>
          </a:p>
          <a:p>
            <a:pPr>
              <a:spcAft>
                <a:spcPts val="0"/>
              </a:spcAft>
            </a:pPr>
            <a:r>
              <a:rPr lang="pl-PL" sz="1400" dirty="0"/>
              <a:t>Postawa ( charyzma, pewność siebie, szacunek do siebie) [2].   </a:t>
            </a:r>
          </a:p>
          <a:p>
            <a:pPr marL="0" indent="0">
              <a:buNone/>
            </a:pPr>
            <a:r>
              <a:rPr lang="pl-PL" sz="1400" dirty="0"/>
              <a:t>      2. </a:t>
            </a:r>
            <a:r>
              <a:rPr lang="pl-PL" sz="1400" dirty="0" err="1"/>
              <a:t>Kunecka</a:t>
            </a:r>
            <a:r>
              <a:rPr lang="pl-PL" sz="1400" dirty="0"/>
              <a:t> D. Jak cię widzą, tak cię piszą. Mag. Piel. </a:t>
            </a:r>
            <a:r>
              <a:rPr lang="pl-PL" sz="1400" dirty="0" err="1"/>
              <a:t>Położn</a:t>
            </a:r>
            <a:r>
              <a:rPr lang="pl-PL" sz="1400" dirty="0"/>
              <a:t>. 2011; (9): 4-5.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F927F7D-B6D8-51D8-F3A4-4ABEF0717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314" y="1605501"/>
            <a:ext cx="1586204" cy="104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4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2E8D2C-1DEF-DE7E-F45F-B8BC152F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Hospitalizacja a Hospitality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D8BBF9-A6EE-FCE2-BE8C-6959B1E2F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Znaczenie pojęcia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25A1D3C-8B48-E20B-B7B3-1A641A18AB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Hospitality znaczy inaczej gościnność, zatem rolą pielęgniarki, która najczęściej ma pierwszy kontakt z pacjentem jest wprowadzenie go w oddział, wytłumaczenie zasad funkcjonowania </a:t>
            </a:r>
            <a:br>
              <a:rPr lang="pl-PL" dirty="0"/>
            </a:br>
            <a:r>
              <a:rPr lang="pl-PL" dirty="0"/>
              <a:t>i otoczenie troskliwą opieką. </a:t>
            </a:r>
          </a:p>
          <a:p>
            <a:r>
              <a:rPr lang="pl-PL" dirty="0"/>
              <a:t>Pacjent musi wiedzieć, że może czuć się bezpiecznie i liczyć na wsparcie pielęgniarki.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C737902-65FA-B3B8-2DE5-4F2B2B7E0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sz="2400" b="1" dirty="0"/>
              <a:t>Ważne pierwsze wrażenie oraz  utrzymanie dobrych relacji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88" y="3365500"/>
            <a:ext cx="5197478" cy="2598739"/>
          </a:xfrm>
        </p:spPr>
      </p:pic>
    </p:spTree>
    <p:extLst>
      <p:ext uri="{BB962C8B-B14F-4D97-AF65-F5344CB8AC3E}">
        <p14:creationId xmlns:p14="http://schemas.microsoft.com/office/powerpoint/2010/main" val="32566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920707-0AC8-EF97-9EF7-9DA782F8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Gościnność = Życzliwość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4DB4FB-C0DF-B50A-F63E-836C6F922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Staropolska gościnność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9DD99A-6D4A-2D8F-4237-20A0EB14DE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„.. polega nie tylko na byciu w gotowości do przyjęcia niespodziewanego gościa , ale również na otwartości serca, które się gościom przybyłym okazywało w postaci służenia radą i pomocą…</a:t>
            </a:r>
          </a:p>
          <a:p>
            <a:pPr marL="0" indent="0">
              <a:buNone/>
            </a:pPr>
            <a:r>
              <a:rPr lang="pl-PL" sz="1400" dirty="0"/>
              <a:t>3. Barański J. O Doskonałościach moralnych w pielęgnowaniu chorych. </a:t>
            </a:r>
            <a:r>
              <a:rPr lang="pl-PL" sz="1400" dirty="0" err="1"/>
              <a:t>DOPIiP</a:t>
            </a:r>
            <a:r>
              <a:rPr lang="pl-PL" sz="1400" dirty="0"/>
              <a:t>. Wrocław 2018.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985F999-1180-E4C6-7FBD-A254482AA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dirty="0"/>
              <a:t>Gościnność wobec pacjenta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37423E7-2110-1E44-61ED-1C88512B11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….W tym znaczeniu życzliwość kierowana do pacjenta jest po prostu jego ugoszczeniem w przychodni, szpitalu, w gabinecie. To przyjęcie chorego w gotowości do służenia mu opieką, z przychylnością oczekiwania go wraz z jego troskami, obawami i cierpieniem. Ta gościnność jest bowiem deklaracją etyczną: </a:t>
            </a:r>
            <a:r>
              <a:rPr lang="pl-PL" b="1" dirty="0"/>
              <a:t>oczekuję Ciebie i gotowa jestem Ci pomóc, bo moim życzeniem jest Twoje dobro” </a:t>
            </a:r>
            <a:r>
              <a:rPr lang="pl-PL" dirty="0"/>
              <a:t>[3].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191181C-F084-B03C-8C68-FDF73DC1C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90" y="919602"/>
            <a:ext cx="1732032" cy="142892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2F302D0-70D1-2059-2839-C77C0A6FD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77" y="695033"/>
            <a:ext cx="1732032" cy="17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1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BB7626-A67E-3F5E-6207-FA98E419A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983" y="840094"/>
            <a:ext cx="9601196" cy="1599290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70C0"/>
                </a:solidFill>
              </a:rPr>
              <a:t>Anioł Dobroci-</a:t>
            </a:r>
            <a:br>
              <a:rPr lang="pl-PL" sz="2000" b="1" dirty="0">
                <a:solidFill>
                  <a:srgbClr val="0070C0"/>
                </a:solidFill>
              </a:rPr>
            </a:br>
            <a:r>
              <a:rPr lang="pl-PL" sz="2000" b="1" dirty="0">
                <a:solidFill>
                  <a:srgbClr val="0070C0"/>
                </a:solidFill>
              </a:rPr>
              <a:t> pielęgniarka uśmiechnięta, cierpliwa i umiejąca dodać otuchy</a:t>
            </a:r>
            <a:r>
              <a:rPr lang="pl-PL" sz="1200" dirty="0"/>
              <a:t> [4].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296558-0711-FDC2-B473-F05A30B51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Oczekiwania pacjenta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C4EBF82-BD28-612A-A5B0-92080A3676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5600" b="1" dirty="0">
                <a:effectLst/>
              </a:rPr>
              <a:t>Determinantami mającymi największy wpływ na</a:t>
            </a:r>
          </a:p>
          <a:p>
            <a:pPr marL="0" indent="0">
              <a:buNone/>
            </a:pPr>
            <a:r>
              <a:rPr lang="pl-PL" sz="5600" b="1" dirty="0">
                <a:effectLst/>
              </a:rPr>
              <a:t>wizerunek pielęgniarki są:</a:t>
            </a:r>
          </a:p>
          <a:p>
            <a:r>
              <a:rPr lang="pl-PL" sz="5600" b="1" dirty="0">
                <a:effectLst/>
              </a:rPr>
              <a:t> </a:t>
            </a:r>
            <a:r>
              <a:rPr lang="pl-PL" sz="5600" b="1" u="sng" dirty="0">
                <a:solidFill>
                  <a:srgbClr val="0070C0"/>
                </a:solidFill>
                <a:effectLst/>
              </a:rPr>
              <a:t>kultura osobista </a:t>
            </a:r>
            <a:r>
              <a:rPr lang="pl-PL" sz="5600" b="1" dirty="0">
                <a:effectLst/>
              </a:rPr>
              <a:t>pielęgniarek </a:t>
            </a:r>
          </a:p>
          <a:p>
            <a:r>
              <a:rPr lang="pl-PL" sz="5600" b="1" dirty="0">
                <a:effectLst/>
              </a:rPr>
              <a:t> </a:t>
            </a:r>
            <a:r>
              <a:rPr lang="pl-PL" sz="5600" b="1" u="sng" dirty="0">
                <a:solidFill>
                  <a:srgbClr val="0070C0"/>
                </a:solidFill>
                <a:effectLst/>
              </a:rPr>
              <a:t>dobre sprawowanie opieki nad pacjentem </a:t>
            </a:r>
            <a:r>
              <a:rPr lang="pl-PL" sz="5600" u="sng" dirty="0">
                <a:effectLst/>
              </a:rPr>
              <a:t>[4].</a:t>
            </a:r>
            <a:endParaRPr lang="pl-PL" sz="5600" dirty="0"/>
          </a:p>
          <a:p>
            <a:pPr marL="0" indent="0">
              <a:buNone/>
            </a:pPr>
            <a:r>
              <a:rPr lang="pl-PL" sz="5600" dirty="0">
                <a:effectLst/>
              </a:rPr>
              <a:t>( wniosek na podstawie przeglądu piśmiennictwa dotyczącego wizerunku pielęgniarki)</a:t>
            </a:r>
          </a:p>
          <a:p>
            <a:pPr marL="0" indent="0">
              <a:buNone/>
            </a:pPr>
            <a:r>
              <a:rPr lang="pl-PL" sz="5600" b="1" dirty="0">
                <a:solidFill>
                  <a:srgbClr val="FF0000"/>
                </a:solidFill>
              </a:rPr>
              <a:t>Najmniej oczekiwany model „ prakseologa”- organizatora dobrej pracy, pielęgniarki sprawnej, małomównej [5].</a:t>
            </a:r>
            <a:endParaRPr lang="pl-PL" sz="3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3100" dirty="0">
                <a:solidFill>
                  <a:schemeClr val="tx1"/>
                </a:solidFill>
              </a:rPr>
              <a:t>4. </a:t>
            </a:r>
            <a:r>
              <a:rPr lang="pl-PL" sz="3100" dirty="0" err="1">
                <a:solidFill>
                  <a:schemeClr val="tx1"/>
                </a:solidFill>
              </a:rPr>
              <a:t>Grochans</a:t>
            </a:r>
            <a:r>
              <a:rPr lang="pl-PL" sz="3100" dirty="0">
                <a:solidFill>
                  <a:schemeClr val="tx1"/>
                </a:solidFill>
              </a:rPr>
              <a:t> </a:t>
            </a:r>
            <a:r>
              <a:rPr lang="pl-PL" sz="3100" dirty="0"/>
              <a:t>E i wsp. Wizerunek pielęgniarki w opinii hospitalizowanych. </a:t>
            </a:r>
            <a:r>
              <a:rPr lang="pl-PL" sz="3100" dirty="0" err="1"/>
              <a:t>Fam.Med.Prim.Care</a:t>
            </a:r>
            <a:r>
              <a:rPr lang="pl-PL" sz="3100" dirty="0"/>
              <a:t> </a:t>
            </a:r>
            <a:r>
              <a:rPr lang="pl-PL" sz="3100" dirty="0" err="1"/>
              <a:t>Rev</a:t>
            </a:r>
            <a:r>
              <a:rPr lang="pl-PL" sz="3100" dirty="0"/>
              <a:t>. 2010; 13(3): 659-661.</a:t>
            </a:r>
          </a:p>
          <a:p>
            <a:pPr marL="0" indent="0">
              <a:buNone/>
            </a:pPr>
            <a:r>
              <a:rPr lang="pl-PL" sz="3100" dirty="0"/>
              <a:t>5. </a:t>
            </a:r>
            <a:r>
              <a:rPr lang="pl-PL" sz="3100" dirty="0" err="1"/>
              <a:t>Kojder</a:t>
            </a:r>
            <a:r>
              <a:rPr lang="pl-PL" sz="3100" dirty="0"/>
              <a:t> E, Zarzycka D. Wizerunek zawodowy pielęgniarki i jego determinanty. Pielęgniarstwo XXI wieku. 2014; 2(47): 47:52.</a:t>
            </a:r>
            <a:br>
              <a:rPr lang="pl-PL" sz="3100" b="1" dirty="0">
                <a:solidFill>
                  <a:srgbClr val="FF0000"/>
                </a:solidFill>
              </a:rPr>
            </a:br>
            <a:endParaRPr lang="pl-PL" sz="310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E0E5A75-CC35-F8A8-1BE7-40C1BABD0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dirty="0"/>
              <a:t>Cele  pielęgniarki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9EC1963-389F-221E-76B3-62944C3D2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69" y="3243262"/>
            <a:ext cx="5129755" cy="2632605"/>
          </a:xfrm>
        </p:spPr>
        <p:txBody>
          <a:bodyPr>
            <a:normAutofit fontScale="25000" lnSpcReduction="20000"/>
          </a:bodyPr>
          <a:lstStyle/>
          <a:p>
            <a:r>
              <a:rPr lang="pl-PL" sz="5600" b="1" dirty="0"/>
              <a:t>Zdobycie zaufanie pacjenta</a:t>
            </a:r>
          </a:p>
          <a:p>
            <a:r>
              <a:rPr lang="pl-PL" sz="5600" b="1" dirty="0"/>
              <a:t>Uzyskanie  dobrej komunikacji z  pacjentem</a:t>
            </a:r>
          </a:p>
          <a:p>
            <a:r>
              <a:rPr lang="pl-PL" sz="5600" b="1" dirty="0"/>
              <a:t>Włączenie pacjenta do zespołu interdyscyplinarnego </a:t>
            </a:r>
          </a:p>
          <a:p>
            <a:r>
              <a:rPr lang="pl-PL" sz="5600" b="1" dirty="0"/>
              <a:t>Zapewnienie dobrej współpracy z pacjentem i jego bliskimi</a:t>
            </a:r>
          </a:p>
          <a:p>
            <a:r>
              <a:rPr lang="pl-PL" sz="5600" b="1" dirty="0"/>
              <a:t>Pozyskanie pacjenta do aktywnego uczestnictwa w walce z własną chorobą oraz troski o własne zdrowie – przygotowanie pacjenta do  </a:t>
            </a:r>
            <a:r>
              <a:rPr lang="pl-PL" sz="5600" b="1" dirty="0" err="1"/>
              <a:t>samopielęgnacji</a:t>
            </a:r>
            <a:endParaRPr lang="pl-PL" sz="5600" b="1" dirty="0"/>
          </a:p>
          <a:p>
            <a:r>
              <a:rPr lang="pl-PL" sz="5600" b="1" dirty="0"/>
              <a:t>Zapewnienie pacjentowi bezpieczeństwa fizycznego, emocjonalnego oraz  ochrona przed zakażeniami szpitalnymi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B086026-A4AF-D9AF-B566-A06CBAD01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276" y="657680"/>
            <a:ext cx="1515482" cy="157654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24AFDA9-7942-E940-F370-5DEAD92CF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82" y="666630"/>
            <a:ext cx="1095528" cy="169674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A198AD0-C616-BA3A-8C8C-E0282E5C5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96" y="4877505"/>
            <a:ext cx="406621" cy="42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9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D60549-4F64-2403-4FB3-E34BE7B1E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26" y="982133"/>
            <a:ext cx="9601196" cy="1303867"/>
          </a:xfrm>
        </p:spPr>
        <p:txBody>
          <a:bodyPr>
            <a:normAutofit/>
          </a:bodyPr>
          <a:lstStyle/>
          <a:p>
            <a:r>
              <a:rPr lang="pl-PL" sz="3200" b="1" dirty="0"/>
              <a:t>Wizerunek pielęgniarek w oczach pacjentów oraz współpracowników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775008D-A010-23ED-0829-12CF4D517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3026" y="2658533"/>
            <a:ext cx="4718304" cy="576262"/>
          </a:xfrm>
        </p:spPr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AF5F8E0-A271-21E4-D967-6F29FC760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8720" y="3243262"/>
            <a:ext cx="4907280" cy="26326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5600" dirty="0"/>
              <a:t>			     </a:t>
            </a:r>
            <a:r>
              <a:rPr lang="pl-PL" sz="7200" b="1" dirty="0">
                <a:solidFill>
                  <a:schemeClr val="accent1"/>
                </a:solidFill>
              </a:rPr>
              <a:t>Wygląd jako składowa 					wizerunku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sz="5600" b="1" dirty="0"/>
              <a:t>Wizerunek zawodowy jest nieodłączną cechą każdej profesji, zwłaszcza w przypadku zawodów, których praca jest oparta na ciągłym kontakcie z drugim człowiekiem[6]. </a:t>
            </a:r>
          </a:p>
          <a:p>
            <a:pPr marL="0" indent="0">
              <a:buNone/>
            </a:pPr>
            <a:r>
              <a:rPr lang="pl-PL" sz="4000" dirty="0"/>
              <a:t>6. Kapała A, Kapała W. Wizerunek pielęgniarki, czyli jak widza i oceniają ciebie inni?.</a:t>
            </a:r>
            <a:br>
              <a:rPr lang="pl-PL" sz="4000" dirty="0"/>
            </a:br>
            <a:r>
              <a:rPr lang="pl-PL" sz="4000" dirty="0"/>
              <a:t>Biuletyn Informacyjny-  W Cieniu Czepka. </a:t>
            </a:r>
            <a:r>
              <a:rPr lang="pl-PL" sz="4000" dirty="0" err="1"/>
              <a:t>DOIPiP</a:t>
            </a:r>
            <a:r>
              <a:rPr lang="pl-PL" sz="4000" dirty="0"/>
              <a:t>. Wrocław. 2018; (2): 16-19.</a:t>
            </a:r>
            <a:r>
              <a:rPr lang="pl-PL" sz="4000" b="0" i="0" u="none" strike="noStrike" baseline="0" dirty="0">
                <a:solidFill>
                  <a:srgbClr val="FFFFFF"/>
                </a:solidFill>
              </a:rPr>
              <a:t>222222U2/316MENUMER 2/316/LUTY 2018R 2/316/LUTY 2018</a:t>
            </a:r>
            <a:endParaRPr lang="pl-PL" sz="40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816FC62-32A6-6209-FA00-9E7F75430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5414" y="2395124"/>
            <a:ext cx="4718304" cy="576262"/>
          </a:xfrm>
        </p:spPr>
        <p:txBody>
          <a:bodyPr/>
          <a:lstStyle/>
          <a:p>
            <a:r>
              <a:rPr lang="pl-PL" b="1" dirty="0"/>
              <a:t>Dress </a:t>
            </a:r>
            <a:r>
              <a:rPr lang="pl-PL" b="1" dirty="0" err="1"/>
              <a:t>code</a:t>
            </a:r>
            <a:endParaRPr lang="pl-PL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93555C6-4CBE-066E-ED81-4BD73A5E2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6872" y="2971386"/>
            <a:ext cx="5207127" cy="2970889"/>
          </a:xfrm>
        </p:spPr>
        <p:txBody>
          <a:bodyPr>
            <a:normAutofit fontScale="25000" lnSpcReduction="20000"/>
          </a:bodyPr>
          <a:lstStyle/>
          <a:p>
            <a:r>
              <a:rPr lang="pl-PL" sz="5600" b="1" dirty="0"/>
              <a:t>Istotne znaczenie w środowisku pracy, ponieważ:</a:t>
            </a:r>
          </a:p>
          <a:p>
            <a:r>
              <a:rPr lang="pl-PL" sz="5600" b="1" dirty="0"/>
              <a:t>wygląd przyczynia się do budowania wizerunku pracownika jako godnego zaufania profesjonalisty zarówno wobec pacjentów jak i współpracowników </a:t>
            </a:r>
            <a:r>
              <a:rPr lang="pl-PL" sz="5600" dirty="0"/>
              <a:t>[7].</a:t>
            </a:r>
          </a:p>
          <a:p>
            <a:pPr marL="0" indent="0">
              <a:buNone/>
            </a:pPr>
            <a:r>
              <a:rPr lang="pl-PL" sz="5600" b="1" dirty="0"/>
              <a:t>W badaniach Mroczek i wsp. okazało się, że ogromna część badanych (93%) przywiązuje ogromne znaczenie do estetyki wyglądu pielęgniarki. Najważniejsze elementy tego wyglądu to: </a:t>
            </a:r>
          </a:p>
          <a:p>
            <a:pPr marL="0" indent="0">
              <a:buNone/>
            </a:pPr>
            <a:r>
              <a:rPr lang="pl-PL" sz="5600" b="1" dirty="0"/>
              <a:t>– schludny strój służbowy, </a:t>
            </a:r>
          </a:p>
          <a:p>
            <a:pPr marL="0" indent="0">
              <a:buNone/>
            </a:pPr>
            <a:r>
              <a:rPr lang="pl-PL" sz="5600" b="1" dirty="0"/>
              <a:t>– nie wyzywające ubrania typu spódnica „mini”, </a:t>
            </a:r>
          </a:p>
          <a:p>
            <a:pPr marL="0" indent="0">
              <a:buNone/>
            </a:pPr>
            <a:r>
              <a:rPr lang="pl-PL" sz="5600" b="1" dirty="0"/>
              <a:t>– nienoszenie dużej ilości biżuterii w pracy</a:t>
            </a:r>
            <a:r>
              <a:rPr lang="pl-PL" sz="5600" dirty="0"/>
              <a:t>[8]. </a:t>
            </a:r>
          </a:p>
          <a:p>
            <a:pPr marL="0" indent="0">
              <a:buNone/>
            </a:pPr>
            <a:r>
              <a:rPr lang="pl-PL" sz="4000" dirty="0"/>
              <a:t>7. Dobrowolska B. Czy potrzebny jest nam </a:t>
            </a:r>
            <a:r>
              <a:rPr lang="pl-PL" sz="4000" dirty="0" err="1"/>
              <a:t>dress</a:t>
            </a:r>
            <a:r>
              <a:rPr lang="pl-PL" sz="4000" dirty="0"/>
              <a:t> </a:t>
            </a:r>
            <a:r>
              <a:rPr lang="pl-PL" sz="4000" dirty="0" err="1"/>
              <a:t>code</a:t>
            </a:r>
            <a:r>
              <a:rPr lang="pl-PL" sz="4000" dirty="0"/>
              <a:t> ?. Magazyn Pielęgniarki i Położnej. 2018; (1-2): 4-8.</a:t>
            </a:r>
          </a:p>
          <a:p>
            <a:pPr marL="0" indent="0">
              <a:buNone/>
            </a:pPr>
            <a:r>
              <a:rPr lang="pl-PL" sz="4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pl-PL" sz="4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Mroczek B., </a:t>
            </a:r>
            <a:r>
              <a:rPr lang="pl-PL" sz="40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Parakiewicz</a:t>
            </a:r>
            <a:r>
              <a:rPr lang="pl-PL" sz="4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pl-PL" sz="40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Grochans</a:t>
            </a:r>
            <a:r>
              <a:rPr lang="pl-PL" sz="4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E. i wsp.: Wizerunek społeczny zawodu pielęgniarki. Family </a:t>
            </a:r>
            <a:r>
              <a:rPr lang="pl-PL" sz="4000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Medicine&amp;PrimaryCaryReview</a:t>
            </a:r>
            <a:r>
              <a:rPr lang="pl-PL" sz="4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4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2012; 14 (1): 43-47. </a:t>
            </a:r>
            <a:endParaRPr lang="pl-PL" sz="4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endParaRPr lang="pl-PL" sz="11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12B2D2F-9821-1E39-7BF4-B94F21014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950" y="1709224"/>
            <a:ext cx="1380356" cy="115355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5C7E2CE-3002-3660-98B1-90109B88B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1" y="1578769"/>
            <a:ext cx="19335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7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828A3E-6700-901F-A94D-9C89C6CA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Jak Cię widzą tak Cię piszą- </a:t>
            </a:r>
            <a:br>
              <a:rPr lang="pl-PL" sz="2800" b="1" dirty="0"/>
            </a:br>
            <a:r>
              <a:rPr lang="pl-PL" sz="2800" b="1" dirty="0"/>
              <a:t>Na co należy zwrócić uwagę w kontakcie    </a:t>
            </a:r>
            <a:r>
              <a:rPr lang="pl-PL" sz="4000" b="1" dirty="0"/>
              <a:t>👩‍💻</a:t>
            </a:r>
            <a:br>
              <a:rPr lang="pl-PL" sz="2800" b="1" dirty="0"/>
            </a:br>
            <a:r>
              <a:rPr lang="pl-PL" sz="2800" b="1" dirty="0"/>
              <a:t> z pacjentem, o co zadbać w profesjonalnym wyglądzie ?.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C64128-223B-44E0-2C14-D7FFC853E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1. Identyfikacja</a:t>
            </a:r>
          </a:p>
          <a:p>
            <a:r>
              <a:rPr lang="pl-PL" dirty="0"/>
              <a:t>2. Wygląd: makijaż, fryzura, biżuteria itp.</a:t>
            </a:r>
          </a:p>
          <a:p>
            <a:r>
              <a:rPr lang="pl-PL" dirty="0"/>
              <a:t>3. Wygląd w zakresie ubioru: odzież robocza, odzież ochronna, strój galowy</a:t>
            </a:r>
          </a:p>
          <a:p>
            <a:r>
              <a:rPr lang="pl-PL" dirty="0"/>
              <a:t>4. Mowa ciała: zachowanie, gesty, mimika twarzy, uśmiech </a:t>
            </a:r>
          </a:p>
          <a:p>
            <a:r>
              <a:rPr lang="pl-PL" dirty="0"/>
              <a:t>5. Komunikacja werbalna: intonacja, tembr głosu, sposób mówienia</a:t>
            </a:r>
          </a:p>
          <a:p>
            <a:r>
              <a:rPr lang="pl-PL" dirty="0"/>
              <a:t>6. Przyjęta organizacja pracy, wykonywanie procedur, przestrzeganie zasad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6446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1154</TotalTime>
  <Words>3541</Words>
  <Application>Microsoft Office PowerPoint</Application>
  <PresentationFormat>Panoramiczny</PresentationFormat>
  <Paragraphs>294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9" baseType="lpstr">
      <vt:lpstr>Arial</vt:lpstr>
      <vt:lpstr>EuniceEFN</vt:lpstr>
      <vt:lpstr>Garamond</vt:lpstr>
      <vt:lpstr>Times New Roman</vt:lpstr>
      <vt:lpstr>Organiczny</vt:lpstr>
      <vt:lpstr>Jak cię widzą tak cię piszą – profesjonalny wygląd  w zawodzie pielęgniarki sposobem komunikowania się  z pacjentem</vt:lpstr>
      <vt:lpstr>Efekt pierwszego wrażenia: efekt aureoli/efekt halo</vt:lpstr>
      <vt:lpstr>Efekt pierwszego wrażenia</vt:lpstr>
      <vt:lpstr>Profesjonalny wygląd  w zawodzie pielęgniarki sposobem komunikowania się  z pacjentem</vt:lpstr>
      <vt:lpstr>Hospitalizacja a Hospitality</vt:lpstr>
      <vt:lpstr>Gościnność = Życzliwość</vt:lpstr>
      <vt:lpstr>Anioł Dobroci-  pielęgniarka uśmiechnięta, cierpliwa i umiejąca dodać otuchy [4]. </vt:lpstr>
      <vt:lpstr>Wizerunek pielęgniarek w oczach pacjentów oraz współpracowników</vt:lpstr>
      <vt:lpstr>Jak Cię widzą tak Cię piszą-  Na co należy zwrócić uwagę w kontakcie    👩‍💻  z pacjentem, o co zadbać w profesjonalnym wyglądzie ?.</vt:lpstr>
      <vt:lpstr>Identyfikacja pielęgniarki</vt:lpstr>
      <vt:lpstr>Identyfikacja pielęgniarki </vt:lpstr>
      <vt:lpstr>Identyfikacja pielęgniarki </vt:lpstr>
      <vt:lpstr>Wymogi dotyczące wyglądu</vt:lpstr>
      <vt:lpstr>Ubiór pielęgniarki- strój roboczy</vt:lpstr>
      <vt:lpstr>Kolorystyka umundurowania pielęgniarskiego – wpływ na opinię pacjenta</vt:lpstr>
      <vt:lpstr>Kolor mundurków</vt:lpstr>
      <vt:lpstr>Ubiór pielęgniarki- obuwie</vt:lpstr>
      <vt:lpstr>Wymagania dotyczące wyglądu z perspektywy czasu</vt:lpstr>
      <vt:lpstr>Ubiór pielęgniarki-odzież ochronna</vt:lpstr>
      <vt:lpstr>Mundurki-Krzyżaki</vt:lpstr>
      <vt:lpstr>Ochrona włosów</vt:lpstr>
      <vt:lpstr>Ochrona włosów -dzisiaj</vt:lpstr>
      <vt:lpstr>Ubiór pielęgniarki- strój galowy</vt:lpstr>
      <vt:lpstr>Ubiór pielęgniarki- strój galowy</vt:lpstr>
      <vt:lpstr>Wymogi dotyczące mowy ciała</vt:lpstr>
      <vt:lpstr>Uśmiech- deklaracja życzliwości Uśmiech- magia w przełamywaniu dystansu i rozpoczęciu rozmowy</vt:lpstr>
      <vt:lpstr>Soft skills</vt:lpstr>
      <vt:lpstr>Organizacja stanowiska pracy</vt:lpstr>
      <vt:lpstr>Spożywanie posiłków przez pielęgniarki</vt:lpstr>
      <vt:lpstr>Profesjonalny wygląd  w zawodzie pielęgniarki sposobem komunikowania się  z pacjentem oraz składową wizerunku zawodowego </vt:lpstr>
      <vt:lpstr>Podsumowanie </vt:lpstr>
      <vt:lpstr>Dziękuję za uwagę</vt:lpstr>
      <vt:lpstr>Bibliografia: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Milecka</dc:creator>
  <cp:lastModifiedBy>Dorota Milecka</cp:lastModifiedBy>
  <cp:revision>72</cp:revision>
  <dcterms:created xsi:type="dcterms:W3CDTF">2023-05-12T08:35:01Z</dcterms:created>
  <dcterms:modified xsi:type="dcterms:W3CDTF">2023-05-16T20:39:19Z</dcterms:modified>
</cp:coreProperties>
</file>