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93" r:id="rId4"/>
    <p:sldId id="296" r:id="rId5"/>
    <p:sldId id="297" r:id="rId6"/>
    <p:sldId id="264" r:id="rId7"/>
    <p:sldId id="265" r:id="rId8"/>
    <p:sldId id="262" r:id="rId9"/>
    <p:sldId id="257" r:id="rId10"/>
    <p:sldId id="263" r:id="rId11"/>
    <p:sldId id="271" r:id="rId12"/>
    <p:sldId id="272" r:id="rId13"/>
    <p:sldId id="266" r:id="rId14"/>
    <p:sldId id="267" r:id="rId15"/>
    <p:sldId id="268" r:id="rId16"/>
    <p:sldId id="269" r:id="rId17"/>
    <p:sldId id="270" r:id="rId18"/>
    <p:sldId id="260" r:id="rId19"/>
    <p:sldId id="258" r:id="rId20"/>
    <p:sldId id="275" r:id="rId21"/>
    <p:sldId id="278" r:id="rId22"/>
    <p:sldId id="279" r:id="rId23"/>
    <p:sldId id="280" r:id="rId24"/>
    <p:sldId id="281" r:id="rId25"/>
    <p:sldId id="282" r:id="rId26"/>
    <p:sldId id="283" r:id="rId27"/>
    <p:sldId id="284" r:id="rId28"/>
    <p:sldId id="276" r:id="rId29"/>
    <p:sldId id="277" r:id="rId30"/>
    <p:sldId id="259" r:id="rId31"/>
    <p:sldId id="289" r:id="rId32"/>
    <p:sldId id="273" r:id="rId33"/>
    <p:sldId id="274" r:id="rId34"/>
    <p:sldId id="290" r:id="rId35"/>
    <p:sldId id="298" r:id="rId36"/>
    <p:sldId id="299" r:id="rId37"/>
    <p:sldId id="286" r:id="rId38"/>
    <p:sldId id="287" r:id="rId39"/>
    <p:sldId id="300" r:id="rId4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zbieta Garwacka-Czachor" userId="7c4afd9c9fc6802c" providerId="LiveId" clId="{3DCA47B7-FF13-4CD5-9EF6-480702E6E70D}"/>
    <pc:docChg chg="undo custSel modSld">
      <pc:chgData name="Elzbieta Garwacka-Czachor" userId="7c4afd9c9fc6802c" providerId="LiveId" clId="{3DCA47B7-FF13-4CD5-9EF6-480702E6E70D}" dt="2023-04-05T15:27:12.840" v="46" actId="26606"/>
      <pc:docMkLst>
        <pc:docMk/>
      </pc:docMkLst>
      <pc:sldChg chg="modSp mod">
        <pc:chgData name="Elzbieta Garwacka-Czachor" userId="7c4afd9c9fc6802c" providerId="LiveId" clId="{3DCA47B7-FF13-4CD5-9EF6-480702E6E70D}" dt="2023-04-05T15:02:22.660" v="16" actId="27636"/>
        <pc:sldMkLst>
          <pc:docMk/>
          <pc:sldMk cId="0" sldId="256"/>
        </pc:sldMkLst>
        <pc:spChg chg="mod">
          <ac:chgData name="Elzbieta Garwacka-Czachor" userId="7c4afd9c9fc6802c" providerId="LiveId" clId="{3DCA47B7-FF13-4CD5-9EF6-480702E6E70D}" dt="2023-04-05T15:02:22.660" v="16" actId="27636"/>
          <ac:spMkLst>
            <pc:docMk/>
            <pc:sldMk cId="0" sldId="256"/>
            <ac:spMk id="3" creationId="{00000000-0000-0000-0000-000000000000}"/>
          </ac:spMkLst>
        </pc:spChg>
      </pc:sldChg>
      <pc:sldChg chg="delSp modSp mod modClrScheme chgLayout">
        <pc:chgData name="Elzbieta Garwacka-Czachor" userId="7c4afd9c9fc6802c" providerId="LiveId" clId="{3DCA47B7-FF13-4CD5-9EF6-480702E6E70D}" dt="2023-04-05T15:09:46.674" v="17" actId="700"/>
        <pc:sldMkLst>
          <pc:docMk/>
          <pc:sldMk cId="0" sldId="271"/>
        </pc:sldMkLst>
        <pc:spChg chg="del">
          <ac:chgData name="Elzbieta Garwacka-Czachor" userId="7c4afd9c9fc6802c" providerId="LiveId" clId="{3DCA47B7-FF13-4CD5-9EF6-480702E6E70D}" dt="2023-04-05T15:09:46.674" v="17" actId="700"/>
          <ac:spMkLst>
            <pc:docMk/>
            <pc:sldMk cId="0" sldId="271"/>
            <ac:spMk id="2" creationId="{00000000-0000-0000-0000-000000000000}"/>
          </ac:spMkLst>
        </pc:spChg>
        <pc:spChg chg="mod ord">
          <ac:chgData name="Elzbieta Garwacka-Czachor" userId="7c4afd9c9fc6802c" providerId="LiveId" clId="{3DCA47B7-FF13-4CD5-9EF6-480702E6E70D}" dt="2023-04-05T15:09:46.674" v="17" actId="700"/>
          <ac:spMkLst>
            <pc:docMk/>
            <pc:sldMk cId="0" sldId="271"/>
            <ac:spMk id="20482" creationId="{00000000-0000-0000-0000-000000000000}"/>
          </ac:spMkLst>
        </pc:spChg>
      </pc:sldChg>
      <pc:sldChg chg="delSp modSp mod modClrScheme chgLayout">
        <pc:chgData name="Elzbieta Garwacka-Czachor" userId="7c4afd9c9fc6802c" providerId="LiveId" clId="{3DCA47B7-FF13-4CD5-9EF6-480702E6E70D}" dt="2023-04-05T15:10:40.334" v="18" actId="700"/>
        <pc:sldMkLst>
          <pc:docMk/>
          <pc:sldMk cId="0" sldId="272"/>
        </pc:sldMkLst>
        <pc:spChg chg="del">
          <ac:chgData name="Elzbieta Garwacka-Czachor" userId="7c4afd9c9fc6802c" providerId="LiveId" clId="{3DCA47B7-FF13-4CD5-9EF6-480702E6E70D}" dt="2023-04-05T15:10:40.334" v="18" actId="700"/>
          <ac:spMkLst>
            <pc:docMk/>
            <pc:sldMk cId="0" sldId="272"/>
            <ac:spMk id="2" creationId="{00000000-0000-0000-0000-000000000000}"/>
          </ac:spMkLst>
        </pc:spChg>
        <pc:spChg chg="mod ord">
          <ac:chgData name="Elzbieta Garwacka-Czachor" userId="7c4afd9c9fc6802c" providerId="LiveId" clId="{3DCA47B7-FF13-4CD5-9EF6-480702E6E70D}" dt="2023-04-05T15:10:40.334" v="18" actId="700"/>
          <ac:spMkLst>
            <pc:docMk/>
            <pc:sldMk cId="0" sldId="272"/>
            <ac:spMk id="3" creationId="{00000000-0000-0000-0000-000000000000}"/>
          </ac:spMkLst>
        </pc:spChg>
      </pc:sldChg>
      <pc:sldChg chg="delSp modSp mod modClrScheme chgLayout">
        <pc:chgData name="Elzbieta Garwacka-Czachor" userId="7c4afd9c9fc6802c" providerId="LiveId" clId="{3DCA47B7-FF13-4CD5-9EF6-480702E6E70D}" dt="2023-04-05T15:23:59.818" v="36" actId="1036"/>
        <pc:sldMkLst>
          <pc:docMk/>
          <pc:sldMk cId="0" sldId="273"/>
        </pc:sldMkLst>
        <pc:spChg chg="del">
          <ac:chgData name="Elzbieta Garwacka-Czachor" userId="7c4afd9c9fc6802c" providerId="LiveId" clId="{3DCA47B7-FF13-4CD5-9EF6-480702E6E70D}" dt="2023-04-05T15:22:44.471" v="31" actId="700"/>
          <ac:spMkLst>
            <pc:docMk/>
            <pc:sldMk cId="0" sldId="273"/>
            <ac:spMk id="2" creationId="{00000000-0000-0000-0000-000000000000}"/>
          </ac:spMkLst>
        </pc:spChg>
        <pc:spChg chg="mod ord">
          <ac:chgData name="Elzbieta Garwacka-Czachor" userId="7c4afd9c9fc6802c" providerId="LiveId" clId="{3DCA47B7-FF13-4CD5-9EF6-480702E6E70D}" dt="2023-04-05T15:23:59.818" v="36" actId="1036"/>
          <ac:spMkLst>
            <pc:docMk/>
            <pc:sldMk cId="0" sldId="273"/>
            <ac:spMk id="3" creationId="{00000000-0000-0000-0000-000000000000}"/>
          </ac:spMkLst>
        </pc:spChg>
      </pc:sldChg>
      <pc:sldChg chg="delSp modSp mod chgLayout">
        <pc:chgData name="Elzbieta Garwacka-Czachor" userId="7c4afd9c9fc6802c" providerId="LiveId" clId="{3DCA47B7-FF13-4CD5-9EF6-480702E6E70D}" dt="2023-04-05T15:24:11.489" v="37" actId="700"/>
        <pc:sldMkLst>
          <pc:docMk/>
          <pc:sldMk cId="0" sldId="274"/>
        </pc:sldMkLst>
        <pc:spChg chg="mod ord">
          <ac:chgData name="Elzbieta Garwacka-Czachor" userId="7c4afd9c9fc6802c" providerId="LiveId" clId="{3DCA47B7-FF13-4CD5-9EF6-480702E6E70D}" dt="2023-04-05T15:24:11.489" v="37" actId="700"/>
          <ac:spMkLst>
            <pc:docMk/>
            <pc:sldMk cId="0" sldId="274"/>
            <ac:spMk id="2" creationId="{00000000-0000-0000-0000-000000000000}"/>
          </ac:spMkLst>
        </pc:spChg>
        <pc:spChg chg="del">
          <ac:chgData name="Elzbieta Garwacka-Czachor" userId="7c4afd9c9fc6802c" providerId="LiveId" clId="{3DCA47B7-FF13-4CD5-9EF6-480702E6E70D}" dt="2023-04-05T15:24:11.489" v="37" actId="700"/>
          <ac:spMkLst>
            <pc:docMk/>
            <pc:sldMk cId="0" sldId="274"/>
            <ac:spMk id="3" creationId="{00000000-0000-0000-0000-000000000000}"/>
          </ac:spMkLst>
        </pc:spChg>
      </pc:sldChg>
      <pc:sldChg chg="addSp delSp modSp mod setBg modClrScheme chgLayout">
        <pc:chgData name="Elzbieta Garwacka-Czachor" userId="7c4afd9c9fc6802c" providerId="LiveId" clId="{3DCA47B7-FF13-4CD5-9EF6-480702E6E70D}" dt="2023-04-05T15:17:38.650" v="22" actId="14100"/>
        <pc:sldMkLst>
          <pc:docMk/>
          <pc:sldMk cId="0" sldId="281"/>
        </pc:sldMkLst>
        <pc:spChg chg="del">
          <ac:chgData name="Elzbieta Garwacka-Czachor" userId="7c4afd9c9fc6802c" providerId="LiveId" clId="{3DCA47B7-FF13-4CD5-9EF6-480702E6E70D}" dt="2023-04-05T15:17:00.233" v="19" actId="700"/>
          <ac:spMkLst>
            <pc:docMk/>
            <pc:sldMk cId="0" sldId="281"/>
            <ac:spMk id="2" creationId="{00000000-0000-0000-0000-000000000000}"/>
          </ac:spMkLst>
        </pc:spChg>
        <pc:spChg chg="mod ord">
          <ac:chgData name="Elzbieta Garwacka-Czachor" userId="7c4afd9c9fc6802c" providerId="LiveId" clId="{3DCA47B7-FF13-4CD5-9EF6-480702E6E70D}" dt="2023-04-05T15:17:38.650" v="22" actId="14100"/>
          <ac:spMkLst>
            <pc:docMk/>
            <pc:sldMk cId="0" sldId="281"/>
            <ac:spMk id="3" creationId="{00000000-0000-0000-0000-000000000000}"/>
          </ac:spMkLst>
        </pc:spChg>
        <pc:spChg chg="add del">
          <ac:chgData name="Elzbieta Garwacka-Czachor" userId="7c4afd9c9fc6802c" providerId="LiveId" clId="{3DCA47B7-FF13-4CD5-9EF6-480702E6E70D}" dt="2023-04-05T15:17:22.370" v="21" actId="26606"/>
          <ac:spMkLst>
            <pc:docMk/>
            <pc:sldMk cId="0" sldId="281"/>
            <ac:spMk id="8" creationId="{1DF61F47-37EC-408A-BDC8-E491FB5E59B8}"/>
          </ac:spMkLst>
        </pc:spChg>
        <pc:spChg chg="add del">
          <ac:chgData name="Elzbieta Garwacka-Czachor" userId="7c4afd9c9fc6802c" providerId="LiveId" clId="{3DCA47B7-FF13-4CD5-9EF6-480702E6E70D}" dt="2023-04-05T15:17:22.370" v="21" actId="26606"/>
          <ac:spMkLst>
            <pc:docMk/>
            <pc:sldMk cId="0" sldId="281"/>
            <ac:spMk id="10" creationId="{68157995-9098-42A2-8E36-8BA9015D759A}"/>
          </ac:spMkLst>
        </pc:spChg>
        <pc:spChg chg="add del">
          <ac:chgData name="Elzbieta Garwacka-Czachor" userId="7c4afd9c9fc6802c" providerId="LiveId" clId="{3DCA47B7-FF13-4CD5-9EF6-480702E6E70D}" dt="2023-04-05T15:17:22.370" v="21" actId="26606"/>
          <ac:spMkLst>
            <pc:docMk/>
            <pc:sldMk cId="0" sldId="281"/>
            <ac:spMk id="12" creationId="{40851669-7281-49C2-8BF0-67BA70EC1AC7}"/>
          </ac:spMkLst>
        </pc:spChg>
        <pc:spChg chg="add del">
          <ac:chgData name="Elzbieta Garwacka-Czachor" userId="7c4afd9c9fc6802c" providerId="LiveId" clId="{3DCA47B7-FF13-4CD5-9EF6-480702E6E70D}" dt="2023-04-05T15:17:22.370" v="21" actId="26606"/>
          <ac:spMkLst>
            <pc:docMk/>
            <pc:sldMk cId="0" sldId="281"/>
            <ac:spMk id="14" creationId="{16992B13-74C4-4370-93C5-F5403D944D8E}"/>
          </ac:spMkLst>
        </pc:spChg>
        <pc:spChg chg="add del">
          <ac:chgData name="Elzbieta Garwacka-Czachor" userId="7c4afd9c9fc6802c" providerId="LiveId" clId="{3DCA47B7-FF13-4CD5-9EF6-480702E6E70D}" dt="2023-04-05T15:17:22.370" v="21" actId="26606"/>
          <ac:spMkLst>
            <pc:docMk/>
            <pc:sldMk cId="0" sldId="281"/>
            <ac:spMk id="16" creationId="{A3AE1F77-1EC8-47BA-A381-B6618A2FCD65}"/>
          </ac:spMkLst>
        </pc:spChg>
      </pc:sldChg>
      <pc:sldChg chg="delSp modSp mod modClrScheme chgLayout">
        <pc:chgData name="Elzbieta Garwacka-Czachor" userId="7c4afd9c9fc6802c" providerId="LiveId" clId="{3DCA47B7-FF13-4CD5-9EF6-480702E6E70D}" dt="2023-04-05T15:19:21.815" v="26" actId="14100"/>
        <pc:sldMkLst>
          <pc:docMk/>
          <pc:sldMk cId="0" sldId="283"/>
        </pc:sldMkLst>
        <pc:spChg chg="del">
          <ac:chgData name="Elzbieta Garwacka-Czachor" userId="7c4afd9c9fc6802c" providerId="LiveId" clId="{3DCA47B7-FF13-4CD5-9EF6-480702E6E70D}" dt="2023-04-05T15:19:13.958" v="23" actId="700"/>
          <ac:spMkLst>
            <pc:docMk/>
            <pc:sldMk cId="0" sldId="283"/>
            <ac:spMk id="2" creationId="{00000000-0000-0000-0000-000000000000}"/>
          </ac:spMkLst>
        </pc:spChg>
        <pc:spChg chg="mod ord">
          <ac:chgData name="Elzbieta Garwacka-Czachor" userId="7c4afd9c9fc6802c" providerId="LiveId" clId="{3DCA47B7-FF13-4CD5-9EF6-480702E6E70D}" dt="2023-04-05T15:19:21.815" v="26" actId="14100"/>
          <ac:spMkLst>
            <pc:docMk/>
            <pc:sldMk cId="0" sldId="283"/>
            <ac:spMk id="3" creationId="{00000000-0000-0000-0000-000000000000}"/>
          </ac:spMkLst>
        </pc:spChg>
      </pc:sldChg>
      <pc:sldChg chg="delSp modSp mod modClrScheme chgLayout">
        <pc:chgData name="Elzbieta Garwacka-Czachor" userId="7c4afd9c9fc6802c" providerId="LiveId" clId="{3DCA47B7-FF13-4CD5-9EF6-480702E6E70D}" dt="2023-04-05T15:20:20.849" v="30" actId="14100"/>
        <pc:sldMkLst>
          <pc:docMk/>
          <pc:sldMk cId="0" sldId="284"/>
        </pc:sldMkLst>
        <pc:spChg chg="del">
          <ac:chgData name="Elzbieta Garwacka-Czachor" userId="7c4afd9c9fc6802c" providerId="LiveId" clId="{3DCA47B7-FF13-4CD5-9EF6-480702E6E70D}" dt="2023-04-05T15:20:14.355" v="27" actId="700"/>
          <ac:spMkLst>
            <pc:docMk/>
            <pc:sldMk cId="0" sldId="284"/>
            <ac:spMk id="2" creationId="{00000000-0000-0000-0000-000000000000}"/>
          </ac:spMkLst>
        </pc:spChg>
        <pc:spChg chg="mod ord">
          <ac:chgData name="Elzbieta Garwacka-Czachor" userId="7c4afd9c9fc6802c" providerId="LiveId" clId="{3DCA47B7-FF13-4CD5-9EF6-480702E6E70D}" dt="2023-04-05T15:20:20.849" v="30" actId="14100"/>
          <ac:spMkLst>
            <pc:docMk/>
            <pc:sldMk cId="0" sldId="284"/>
            <ac:spMk id="3" creationId="{00000000-0000-0000-0000-000000000000}"/>
          </ac:spMkLst>
        </pc:spChg>
      </pc:sldChg>
      <pc:sldChg chg="modSp mod">
        <pc:chgData name="Elzbieta Garwacka-Czachor" userId="7c4afd9c9fc6802c" providerId="LiveId" clId="{3DCA47B7-FF13-4CD5-9EF6-480702E6E70D}" dt="2023-04-05T15:26:49.845" v="44" actId="20577"/>
        <pc:sldMkLst>
          <pc:docMk/>
          <pc:sldMk cId="0" sldId="287"/>
        </pc:sldMkLst>
        <pc:spChg chg="mod">
          <ac:chgData name="Elzbieta Garwacka-Czachor" userId="7c4afd9c9fc6802c" providerId="LiveId" clId="{3DCA47B7-FF13-4CD5-9EF6-480702E6E70D}" dt="2023-04-05T15:26:49.845" v="44" actId="20577"/>
          <ac:spMkLst>
            <pc:docMk/>
            <pc:sldMk cId="0" sldId="287"/>
            <ac:spMk id="2" creationId="{00000000-0000-0000-0000-000000000000}"/>
          </ac:spMkLst>
        </pc:spChg>
      </pc:sldChg>
      <pc:sldChg chg="addSp delSp modSp mod modClrScheme chgLayout">
        <pc:chgData name="Elzbieta Garwacka-Czachor" userId="7c4afd9c9fc6802c" providerId="LiveId" clId="{3DCA47B7-FF13-4CD5-9EF6-480702E6E70D}" dt="2023-04-05T15:24:31.323" v="39" actId="700"/>
        <pc:sldMkLst>
          <pc:docMk/>
          <pc:sldMk cId="0" sldId="290"/>
        </pc:sldMkLst>
        <pc:spChg chg="add del">
          <ac:chgData name="Elzbieta Garwacka-Czachor" userId="7c4afd9c9fc6802c" providerId="LiveId" clId="{3DCA47B7-FF13-4CD5-9EF6-480702E6E70D}" dt="2023-04-05T15:24:31.323" v="39" actId="700"/>
          <ac:spMkLst>
            <pc:docMk/>
            <pc:sldMk cId="0" sldId="290"/>
            <ac:spMk id="52226" creationId="{00000000-0000-0000-0000-000000000000}"/>
          </ac:spMkLst>
        </pc:spChg>
        <pc:spChg chg="mod ord">
          <ac:chgData name="Elzbieta Garwacka-Czachor" userId="7c4afd9c9fc6802c" providerId="LiveId" clId="{3DCA47B7-FF13-4CD5-9EF6-480702E6E70D}" dt="2023-04-05T15:24:31.323" v="39" actId="700"/>
          <ac:spMkLst>
            <pc:docMk/>
            <pc:sldMk cId="0" sldId="290"/>
            <ac:spMk id="52227" creationId="{00000000-0000-0000-0000-000000000000}"/>
          </ac:spMkLst>
        </pc:spChg>
      </pc:sldChg>
      <pc:sldChg chg="modSp mod">
        <pc:chgData name="Elzbieta Garwacka-Czachor" userId="7c4afd9c9fc6802c" providerId="LiveId" clId="{3DCA47B7-FF13-4CD5-9EF6-480702E6E70D}" dt="2023-04-05T15:25:46.254" v="42" actId="14100"/>
        <pc:sldMkLst>
          <pc:docMk/>
          <pc:sldMk cId="0" sldId="298"/>
        </pc:sldMkLst>
        <pc:spChg chg="mod">
          <ac:chgData name="Elzbieta Garwacka-Czachor" userId="7c4afd9c9fc6802c" providerId="LiveId" clId="{3DCA47B7-FF13-4CD5-9EF6-480702E6E70D}" dt="2023-04-05T15:25:46.254" v="42" actId="14100"/>
          <ac:spMkLst>
            <pc:docMk/>
            <pc:sldMk cId="0" sldId="298"/>
            <ac:spMk id="69635" creationId="{00000000-0000-0000-0000-000000000000}"/>
          </ac:spMkLst>
        </pc:spChg>
      </pc:sldChg>
      <pc:sldChg chg="modSp mod">
        <pc:chgData name="Elzbieta Garwacka-Czachor" userId="7c4afd9c9fc6802c" providerId="LiveId" clId="{3DCA47B7-FF13-4CD5-9EF6-480702E6E70D}" dt="2023-04-05T15:26:21.059" v="43" actId="14100"/>
        <pc:sldMkLst>
          <pc:docMk/>
          <pc:sldMk cId="0" sldId="299"/>
        </pc:sldMkLst>
        <pc:spChg chg="mod">
          <ac:chgData name="Elzbieta Garwacka-Czachor" userId="7c4afd9c9fc6802c" providerId="LiveId" clId="{3DCA47B7-FF13-4CD5-9EF6-480702E6E70D}" dt="2023-04-05T15:26:21.059" v="43" actId="14100"/>
          <ac:spMkLst>
            <pc:docMk/>
            <pc:sldMk cId="0" sldId="299"/>
            <ac:spMk id="70659" creationId="{00000000-0000-0000-0000-000000000000}"/>
          </ac:spMkLst>
        </pc:spChg>
      </pc:sldChg>
      <pc:sldChg chg="addSp delSp modSp mod setBg modClrScheme chgLayout">
        <pc:chgData name="Elzbieta Garwacka-Czachor" userId="7c4afd9c9fc6802c" providerId="LiveId" clId="{3DCA47B7-FF13-4CD5-9EF6-480702E6E70D}" dt="2023-04-05T15:27:12.840" v="46" actId="26606"/>
        <pc:sldMkLst>
          <pc:docMk/>
          <pc:sldMk cId="0" sldId="300"/>
        </pc:sldMkLst>
        <pc:spChg chg="mod ord">
          <ac:chgData name="Elzbieta Garwacka-Czachor" userId="7c4afd9c9fc6802c" providerId="LiveId" clId="{3DCA47B7-FF13-4CD5-9EF6-480702E6E70D}" dt="2023-04-05T15:27:12.840" v="46" actId="26606"/>
          <ac:spMkLst>
            <pc:docMk/>
            <pc:sldMk cId="0" sldId="300"/>
            <ac:spMk id="73730" creationId="{00000000-0000-0000-0000-000000000000}"/>
          </ac:spMkLst>
        </pc:spChg>
        <pc:spChg chg="del">
          <ac:chgData name="Elzbieta Garwacka-Czachor" userId="7c4afd9c9fc6802c" providerId="LiveId" clId="{3DCA47B7-FF13-4CD5-9EF6-480702E6E70D}" dt="2023-04-05T15:27:08.988" v="45" actId="700"/>
          <ac:spMkLst>
            <pc:docMk/>
            <pc:sldMk cId="0" sldId="300"/>
            <ac:spMk id="73731" creationId="{00000000-0000-0000-0000-000000000000}"/>
          </ac:spMkLst>
        </pc:spChg>
        <pc:spChg chg="add">
          <ac:chgData name="Elzbieta Garwacka-Czachor" userId="7c4afd9c9fc6802c" providerId="LiveId" clId="{3DCA47B7-FF13-4CD5-9EF6-480702E6E70D}" dt="2023-04-05T15:27:12.840" v="46" actId="26606"/>
          <ac:spMkLst>
            <pc:docMk/>
            <pc:sldMk cId="0" sldId="300"/>
            <ac:spMk id="73737" creationId="{B217C2AD-51B4-40CE-A71F-F5D3F846D97B}"/>
          </ac:spMkLst>
        </pc:spChg>
        <pc:spChg chg="add">
          <ac:chgData name="Elzbieta Garwacka-Czachor" userId="7c4afd9c9fc6802c" providerId="LiveId" clId="{3DCA47B7-FF13-4CD5-9EF6-480702E6E70D}" dt="2023-04-05T15:27:12.840" v="46" actId="26606"/>
          <ac:spMkLst>
            <pc:docMk/>
            <pc:sldMk cId="0" sldId="300"/>
            <ac:spMk id="73739" creationId="{6F1BF92E-23CF-4BFE-9E1F-C359BACFA3C5}"/>
          </ac:spMkLst>
        </pc:spChg>
        <pc:spChg chg="add">
          <ac:chgData name="Elzbieta Garwacka-Czachor" userId="7c4afd9c9fc6802c" providerId="LiveId" clId="{3DCA47B7-FF13-4CD5-9EF6-480702E6E70D}" dt="2023-04-05T15:27:12.840" v="46" actId="26606"/>
          <ac:spMkLst>
            <pc:docMk/>
            <pc:sldMk cId="0" sldId="300"/>
            <ac:spMk id="73741" creationId="{D2932E9C-BCE7-4564-84F6-CBA75E8B0749}"/>
          </ac:spMkLst>
        </pc:spChg>
        <pc:spChg chg="add">
          <ac:chgData name="Elzbieta Garwacka-Czachor" userId="7c4afd9c9fc6802c" providerId="LiveId" clId="{3DCA47B7-FF13-4CD5-9EF6-480702E6E70D}" dt="2023-04-05T15:27:12.840" v="46" actId="26606"/>
          <ac:spMkLst>
            <pc:docMk/>
            <pc:sldMk cId="0" sldId="300"/>
            <ac:spMk id="73743" creationId="{AFC7A8FD-E375-431A-898D-F728F09489C5}"/>
          </ac:spMkLst>
        </pc:spChg>
        <pc:spChg chg="add">
          <ac:chgData name="Elzbieta Garwacka-Czachor" userId="7c4afd9c9fc6802c" providerId="LiveId" clId="{3DCA47B7-FF13-4CD5-9EF6-480702E6E70D}" dt="2023-04-05T15:27:12.840" v="46" actId="26606"/>
          <ac:spMkLst>
            <pc:docMk/>
            <pc:sldMk cId="0" sldId="300"/>
            <ac:spMk id="73745" creationId="{98C621E2-C9A1-42DB-B77B-FDEC40996E7A}"/>
          </ac:spMkLst>
        </pc:spChg>
        <pc:spChg chg="add">
          <ac:chgData name="Elzbieta Garwacka-Czachor" userId="7c4afd9c9fc6802c" providerId="LiveId" clId="{3DCA47B7-FF13-4CD5-9EF6-480702E6E70D}" dt="2023-04-05T15:27:12.840" v="46" actId="26606"/>
          <ac:spMkLst>
            <pc:docMk/>
            <pc:sldMk cId="0" sldId="300"/>
            <ac:spMk id="73747" creationId="{B85FBED9-5297-4759-B2C0-B6C973023B14}"/>
          </ac:spMkLst>
        </pc:spChg>
        <pc:picChg chg="add">
          <ac:chgData name="Elzbieta Garwacka-Czachor" userId="7c4afd9c9fc6802c" providerId="LiveId" clId="{3DCA47B7-FF13-4CD5-9EF6-480702E6E70D}" dt="2023-04-05T15:27:12.840" v="46" actId="26606"/>
          <ac:picMkLst>
            <pc:docMk/>
            <pc:sldMk cId="0" sldId="300"/>
            <ac:picMk id="73734" creationId="{560155F1-387A-049F-B088-D643EF513DD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4" name="Freeform 6"/>
          <p:cNvSpPr>
            <a:spLocks/>
          </p:cNvSpPr>
          <p:nvPr/>
        </p:nvSpPr>
        <p:spPr bwMode="auto">
          <a:xfrm>
            <a:off x="3557588" y="630238"/>
            <a:ext cx="5235575" cy="5229225"/>
          </a:xfrm>
          <a:custGeom>
            <a:avLst/>
            <a:gdLst>
              <a:gd name="T0" fmla="*/ 0 w 3298"/>
              <a:gd name="T1" fmla="*/ 0 h 3294"/>
              <a:gd name="T2" fmla="*/ 3298 w 3298"/>
              <a:gd name="T3" fmla="*/ 3294 h 3294"/>
            </a:gdLst>
            <a:ahLst/>
            <a:cxnLst>
              <a:cxn ang="0">
                <a:pos x="1802" y="55"/>
              </a:cxn>
              <a:cxn ang="0">
                <a:pos x="1984" y="129"/>
              </a:cxn>
              <a:cxn ang="0">
                <a:pos x="2187" y="111"/>
              </a:cxn>
              <a:cxn ang="0">
                <a:pos x="2350" y="175"/>
              </a:cxn>
              <a:cxn ang="0">
                <a:pos x="2467" y="319"/>
              </a:cxn>
              <a:cxn ang="0">
                <a:pos x="2623" y="402"/>
              </a:cxn>
              <a:cxn ang="0">
                <a:pos x="2793" y="464"/>
              </a:cxn>
              <a:cxn ang="0">
                <a:pos x="2879" y="613"/>
              </a:cxn>
              <a:cxn ang="0">
                <a:pos x="2940" y="785"/>
              </a:cxn>
              <a:cxn ang="0">
                <a:pos x="3076" y="907"/>
              </a:cxn>
              <a:cxn ang="0">
                <a:pos x="3182" y="1047"/>
              </a:cxn>
              <a:cxn ang="0">
                <a:pos x="3171" y="1246"/>
              </a:cxn>
              <a:cxn ang="0">
                <a:pos x="3209" y="1434"/>
              </a:cxn>
              <a:cxn ang="0">
                <a:pos x="3295" y="1615"/>
              </a:cxn>
              <a:cxn ang="0">
                <a:pos x="3243" y="1800"/>
              </a:cxn>
              <a:cxn ang="0">
                <a:pos x="3169" y="1981"/>
              </a:cxn>
              <a:cxn ang="0">
                <a:pos x="3187" y="2184"/>
              </a:cxn>
              <a:cxn ang="0">
                <a:pos x="3123" y="2347"/>
              </a:cxn>
              <a:cxn ang="0">
                <a:pos x="2978" y="2464"/>
              </a:cxn>
              <a:cxn ang="0">
                <a:pos x="2895" y="2620"/>
              </a:cxn>
              <a:cxn ang="0">
                <a:pos x="2833" y="2790"/>
              </a:cxn>
              <a:cxn ang="0">
                <a:pos x="2684" y="2876"/>
              </a:cxn>
              <a:cxn ang="0">
                <a:pos x="2512" y="2937"/>
              </a:cxn>
              <a:cxn ang="0">
                <a:pos x="2390" y="3072"/>
              </a:cxn>
              <a:cxn ang="0">
                <a:pos x="2250" y="3178"/>
              </a:cxn>
              <a:cxn ang="0">
                <a:pos x="2051" y="3167"/>
              </a:cxn>
              <a:cxn ang="0">
                <a:pos x="1862" y="3205"/>
              </a:cxn>
              <a:cxn ang="0">
                <a:pos x="1681" y="3291"/>
              </a:cxn>
              <a:cxn ang="0">
                <a:pos x="1496" y="3239"/>
              </a:cxn>
              <a:cxn ang="0">
                <a:pos x="1314" y="3165"/>
              </a:cxn>
              <a:cxn ang="0">
                <a:pos x="1111" y="3183"/>
              </a:cxn>
              <a:cxn ang="0">
                <a:pos x="948" y="3119"/>
              </a:cxn>
              <a:cxn ang="0">
                <a:pos x="831" y="2975"/>
              </a:cxn>
              <a:cxn ang="0">
                <a:pos x="675" y="2892"/>
              </a:cxn>
              <a:cxn ang="0">
                <a:pos x="505" y="2830"/>
              </a:cxn>
              <a:cxn ang="0">
                <a:pos x="419" y="2681"/>
              </a:cxn>
              <a:cxn ang="0">
                <a:pos x="358" y="2509"/>
              </a:cxn>
              <a:cxn ang="0">
                <a:pos x="222" y="2387"/>
              </a:cxn>
              <a:cxn ang="0">
                <a:pos x="116" y="2247"/>
              </a:cxn>
              <a:cxn ang="0">
                <a:pos x="127" y="2048"/>
              </a:cxn>
              <a:cxn ang="0">
                <a:pos x="90" y="1860"/>
              </a:cxn>
              <a:cxn ang="0">
                <a:pos x="3" y="1679"/>
              </a:cxn>
              <a:cxn ang="0">
                <a:pos x="55" y="1494"/>
              </a:cxn>
              <a:cxn ang="0">
                <a:pos x="129" y="1313"/>
              </a:cxn>
              <a:cxn ang="0">
                <a:pos x="111" y="1110"/>
              </a:cxn>
              <a:cxn ang="0">
                <a:pos x="175" y="947"/>
              </a:cxn>
              <a:cxn ang="0">
                <a:pos x="320" y="830"/>
              </a:cxn>
              <a:cxn ang="0">
                <a:pos x="403" y="674"/>
              </a:cxn>
              <a:cxn ang="0">
                <a:pos x="465" y="504"/>
              </a:cxn>
              <a:cxn ang="0">
                <a:pos x="614" y="418"/>
              </a:cxn>
              <a:cxn ang="0">
                <a:pos x="786" y="357"/>
              </a:cxn>
              <a:cxn ang="0">
                <a:pos x="908" y="222"/>
              </a:cxn>
              <a:cxn ang="0">
                <a:pos x="1048" y="116"/>
              </a:cxn>
              <a:cxn ang="0">
                <a:pos x="1247" y="127"/>
              </a:cxn>
              <a:cxn ang="0">
                <a:pos x="1436" y="89"/>
              </a:cxn>
              <a:cxn ang="0">
                <a:pos x="1617" y="3"/>
              </a:cxn>
            </a:cxnLst>
            <a:rect l="T0" t="T1" r="T2" b="T3"/>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pl-PL"/>
          </a:p>
        </p:txBody>
      </p:sp>
      <p:sp>
        <p:nvSpPr>
          <p:cNvPr id="5" name="Rectangle 12"/>
          <p:cNvSpPr/>
          <p:nvPr/>
        </p:nvSpPr>
        <p:spPr>
          <a:xfrm>
            <a:off x="0" y="0"/>
            <a:ext cx="28416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l-PL"/>
              <a:t>Kliknij, aby edytować styl</a:t>
            </a:r>
            <a:endParaRPr lang="en-US" dirty="0"/>
          </a:p>
        </p:txBody>
      </p:sp>
      <p:sp>
        <p:nvSpPr>
          <p:cNvPr id="3" name="Subtitle 2"/>
          <p:cNvSpPr>
            <a:spLocks noGrp="1"/>
          </p:cNvSpPr>
          <p:nvPr>
            <p:ph type="subTitle" idx="1"/>
          </p:nvPr>
        </p:nvSpPr>
        <p:spPr>
          <a:xfrm>
            <a:off x="2215045" y="5979196"/>
            <a:ext cx="8045373" cy="742279"/>
          </a:xfrm>
        </p:spPr>
        <p:txBody>
          <a:bodyPr>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6" name="Date Placeholder 3"/>
          <p:cNvSpPr>
            <a:spLocks noGrp="1"/>
          </p:cNvSpPr>
          <p:nvPr>
            <p:ph type="dt" sz="half" idx="10"/>
          </p:nvPr>
        </p:nvSpPr>
        <p:spPr>
          <a:xfrm>
            <a:off x="1077913" y="6375400"/>
            <a:ext cx="2330450" cy="349250"/>
          </a:xfrm>
        </p:spPr>
        <p:txBody>
          <a:bodyPr/>
          <a:lstStyle>
            <a:lvl1pPr>
              <a:defRPr baseline="0" smtClean="0">
                <a:solidFill>
                  <a:schemeClr val="accent1">
                    <a:lumMod val="50000"/>
                  </a:schemeClr>
                </a:solidFill>
              </a:defRPr>
            </a:lvl1pPr>
          </a:lstStyle>
          <a:p>
            <a:pPr>
              <a:defRPr/>
            </a:pPr>
            <a:fld id="{24DBF0B7-5FFA-469F-9806-72088729C789}" type="datetimeFigureOut">
              <a:rPr lang="pl-PL"/>
              <a:pPr>
                <a:defRPr/>
              </a:pPr>
              <a:t>05.04.2023</a:t>
            </a:fld>
            <a:endParaRPr lang="pl-PL"/>
          </a:p>
        </p:txBody>
      </p:sp>
      <p:sp>
        <p:nvSpPr>
          <p:cNvPr id="7" name="Footer Placeholder 4"/>
          <p:cNvSpPr>
            <a:spLocks noGrp="1"/>
          </p:cNvSpPr>
          <p:nvPr>
            <p:ph type="ftr" sz="quarter" idx="11"/>
          </p:nvPr>
        </p:nvSpPr>
        <p:spPr>
          <a:xfrm>
            <a:off x="4179888" y="6375400"/>
            <a:ext cx="4114800" cy="346075"/>
          </a:xfrm>
        </p:spPr>
        <p:txBody>
          <a:bodyPr/>
          <a:lstStyle>
            <a:lvl1pPr>
              <a:defRPr baseline="0">
                <a:solidFill>
                  <a:schemeClr val="accent1">
                    <a:lumMod val="50000"/>
                  </a:schemeClr>
                </a:solidFill>
              </a:defRPr>
            </a:lvl1pPr>
          </a:lstStyle>
          <a:p>
            <a:pPr>
              <a:defRPr/>
            </a:pPr>
            <a:endParaRPr lang="pl-PL"/>
          </a:p>
        </p:txBody>
      </p:sp>
      <p:sp>
        <p:nvSpPr>
          <p:cNvPr id="8" name="Slide Number Placeholder 5"/>
          <p:cNvSpPr>
            <a:spLocks noGrp="1"/>
          </p:cNvSpPr>
          <p:nvPr>
            <p:ph type="sldNum" sz="quarter" idx="12"/>
          </p:nvPr>
        </p:nvSpPr>
        <p:spPr>
          <a:xfrm>
            <a:off x="9067800" y="6375400"/>
            <a:ext cx="2328863" cy="346075"/>
          </a:xfrm>
        </p:spPr>
        <p:txBody>
          <a:bodyPr/>
          <a:lstStyle>
            <a:lvl1pPr>
              <a:defRPr baseline="0" smtClean="0">
                <a:solidFill>
                  <a:schemeClr val="accent1">
                    <a:lumMod val="50000"/>
                  </a:schemeClr>
                </a:solidFill>
              </a:defRPr>
            </a:lvl1pPr>
          </a:lstStyle>
          <a:p>
            <a:pPr>
              <a:defRPr/>
            </a:pPr>
            <a:fld id="{6E3D7021-AC02-45A5-BD69-32B08B3018E7}"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2C6192D8-0E52-403A-AC6C-EB9EC667A3D0}" type="datetimeFigureOut">
              <a:rPr lang="pl-PL"/>
              <a:pPr>
                <a:defRPr/>
              </a:pPr>
              <a:t>05.04.2023</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FB48EA8E-AB27-4D6D-907A-7493253E11D6}"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80336DB8-E873-4808-9BE5-2842253BFAC1}" type="datetimeFigureOut">
              <a:rPr lang="pl-PL"/>
              <a:pPr>
                <a:defRPr/>
              </a:pPr>
              <a:t>05.04.2023</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A2A03D22-7BF0-4AAC-8853-31C89F687BB7}"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CC954813-17D7-4B67-A6C6-5BE7B780DC17}" type="datetimeFigureOut">
              <a:rPr lang="pl-PL"/>
              <a:pPr>
                <a:defRPr/>
              </a:pPr>
              <a:t>05.04.2023</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EBEA72E2-45D3-475C-AFDC-22619A5BB39A}"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2814638" cy="6858000"/>
            <a:chOff x="0" y="0"/>
            <a:chExt cx="2814638" cy="6858000"/>
          </a:xfrm>
        </p:grpSpPr>
        <p:sp>
          <p:nvSpPr>
            <p:cNvPr id="5" name="Freeform 6"/>
            <p:cNvSpPr>
              <a:spLocks/>
            </p:cNvSpPr>
            <p:nvPr/>
          </p:nvSpPr>
          <p:spPr bwMode="auto">
            <a:xfrm>
              <a:off x="0" y="0"/>
              <a:ext cx="2814638" cy="6858000"/>
            </a:xfrm>
            <a:custGeom>
              <a:avLst/>
              <a:gdLst>
                <a:gd name="T0" fmla="*/ 0 w 1773"/>
                <a:gd name="T1" fmla="*/ 0 h 4320"/>
                <a:gd name="T2" fmla="*/ 1773 w 1773"/>
                <a:gd name="T3" fmla="*/ 4320 h 4320"/>
              </a:gdLst>
              <a:ahLst/>
              <a:cxnLst>
                <a:cxn ang="0">
                  <a:pos x="891" y="0"/>
                </a:cxn>
                <a:cxn ang="0">
                  <a:pos x="921" y="111"/>
                </a:cxn>
                <a:cxn ang="0">
                  <a:pos x="957" y="217"/>
                </a:cxn>
                <a:cxn ang="0">
                  <a:pos x="1007" y="312"/>
                </a:cxn>
                <a:cxn ang="0">
                  <a:pos x="1069" y="387"/>
                </a:cxn>
                <a:cxn ang="0">
                  <a:pos x="1145" y="456"/>
                </a:cxn>
                <a:cxn ang="0">
                  <a:pos x="1227" y="520"/>
                </a:cxn>
                <a:cxn ang="0">
                  <a:pos x="1311" y="584"/>
                </a:cxn>
                <a:cxn ang="0">
                  <a:pos x="1390" y="651"/>
                </a:cxn>
                <a:cxn ang="0">
                  <a:pos x="1456" y="725"/>
                </a:cxn>
                <a:cxn ang="0">
                  <a:pos x="1505" y="808"/>
                </a:cxn>
                <a:cxn ang="0">
                  <a:pos x="1530" y="907"/>
                </a:cxn>
                <a:cxn ang="0">
                  <a:pos x="1534" y="1013"/>
                </a:cxn>
                <a:cxn ang="0">
                  <a:pos x="1523" y="1125"/>
                </a:cxn>
                <a:cxn ang="0">
                  <a:pos x="1508" y="1237"/>
                </a:cxn>
                <a:cxn ang="0">
                  <a:pos x="1496" y="1350"/>
                </a:cxn>
                <a:cxn ang="0">
                  <a:pos x="1497" y="1458"/>
                </a:cxn>
                <a:cxn ang="0">
                  <a:pos x="1517" y="1560"/>
                </a:cxn>
                <a:cxn ang="0">
                  <a:pos x="1557" y="1659"/>
                </a:cxn>
                <a:cxn ang="0">
                  <a:pos x="1611" y="1757"/>
                </a:cxn>
                <a:cxn ang="0">
                  <a:pos x="1669" y="1855"/>
                </a:cxn>
                <a:cxn ang="0">
                  <a:pos x="1721" y="1954"/>
                </a:cxn>
                <a:cxn ang="0">
                  <a:pos x="1759" y="2057"/>
                </a:cxn>
                <a:cxn ang="0">
                  <a:pos x="1773" y="2160"/>
                </a:cxn>
                <a:cxn ang="0">
                  <a:pos x="1759" y="2263"/>
                </a:cxn>
                <a:cxn ang="0">
                  <a:pos x="1721" y="2366"/>
                </a:cxn>
                <a:cxn ang="0">
                  <a:pos x="1669" y="2465"/>
                </a:cxn>
                <a:cxn ang="0">
                  <a:pos x="1611" y="2563"/>
                </a:cxn>
                <a:cxn ang="0">
                  <a:pos x="1557" y="2661"/>
                </a:cxn>
                <a:cxn ang="0">
                  <a:pos x="1517" y="2760"/>
                </a:cxn>
                <a:cxn ang="0">
                  <a:pos x="1497" y="2862"/>
                </a:cxn>
                <a:cxn ang="0">
                  <a:pos x="1496" y="2970"/>
                </a:cxn>
                <a:cxn ang="0">
                  <a:pos x="1508" y="3083"/>
                </a:cxn>
                <a:cxn ang="0">
                  <a:pos x="1523" y="3195"/>
                </a:cxn>
                <a:cxn ang="0">
                  <a:pos x="1534" y="3307"/>
                </a:cxn>
                <a:cxn ang="0">
                  <a:pos x="1530" y="3413"/>
                </a:cxn>
                <a:cxn ang="0">
                  <a:pos x="1505" y="3512"/>
                </a:cxn>
                <a:cxn ang="0">
                  <a:pos x="1456" y="3595"/>
                </a:cxn>
                <a:cxn ang="0">
                  <a:pos x="1390" y="3669"/>
                </a:cxn>
                <a:cxn ang="0">
                  <a:pos x="1311" y="3736"/>
                </a:cxn>
                <a:cxn ang="0">
                  <a:pos x="1227" y="3800"/>
                </a:cxn>
                <a:cxn ang="0">
                  <a:pos x="1145" y="3864"/>
                </a:cxn>
                <a:cxn ang="0">
                  <a:pos x="1069" y="3933"/>
                </a:cxn>
                <a:cxn ang="0">
                  <a:pos x="1007" y="4008"/>
                </a:cxn>
                <a:cxn ang="0">
                  <a:pos x="957" y="4103"/>
                </a:cxn>
                <a:cxn ang="0">
                  <a:pos x="921" y="4209"/>
                </a:cxn>
                <a:cxn ang="0">
                  <a:pos x="891" y="4320"/>
                </a:cxn>
                <a:cxn ang="0">
                  <a:pos x="0" y="0"/>
                </a:cxn>
              </a:cxnLst>
              <a:rect l="T0" t="T1" r="T2" b="T3"/>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txBody>
            <a:bodyPr/>
            <a:lstStyle/>
            <a:p>
              <a:endParaRPr lang="pl-PL"/>
            </a:p>
          </p:txBody>
        </p:sp>
        <p:sp>
          <p:nvSpPr>
            <p:cNvPr id="6" name="Freeform 11"/>
            <p:cNvSpPr>
              <a:spLocks/>
            </p:cNvSpPr>
            <p:nvPr/>
          </p:nvSpPr>
          <p:spPr bwMode="auto">
            <a:xfrm>
              <a:off x="874382" y="0"/>
              <a:ext cx="1646238" cy="6858000"/>
            </a:xfrm>
            <a:custGeom>
              <a:avLst/>
              <a:gdLst>
                <a:gd name="T0" fmla="*/ 0 w 1037"/>
                <a:gd name="T1" fmla="*/ 0 h 4320"/>
                <a:gd name="T2" fmla="*/ 1037 w 1037"/>
                <a:gd name="T3" fmla="*/ 4320 h 4320"/>
              </a:gdLst>
              <a:ahLst/>
              <a:cxnLst>
                <a:cxn ang="0">
                  <a:pos x="188" y="55"/>
                </a:cxn>
                <a:cxn ang="0">
                  <a:pos x="234" y="223"/>
                </a:cxn>
                <a:cxn ang="0">
                  <a:pos x="292" y="381"/>
                </a:cxn>
                <a:cxn ang="0">
                  <a:pos x="382" y="503"/>
                </a:cxn>
                <a:cxn ang="0">
                  <a:pos x="502" y="603"/>
                </a:cxn>
                <a:cxn ang="0">
                  <a:pos x="628" y="700"/>
                </a:cxn>
                <a:cxn ang="0">
                  <a:pos x="736" y="808"/>
                </a:cxn>
                <a:cxn ang="0">
                  <a:pos x="800" y="937"/>
                </a:cxn>
                <a:cxn ang="0">
                  <a:pos x="812" y="1085"/>
                </a:cxn>
                <a:cxn ang="0">
                  <a:pos x="796" y="1242"/>
                </a:cxn>
                <a:cxn ang="0">
                  <a:pos x="778" y="1401"/>
                </a:cxn>
                <a:cxn ang="0">
                  <a:pos x="784" y="1551"/>
                </a:cxn>
                <a:cxn ang="0">
                  <a:pos x="841" y="1702"/>
                </a:cxn>
                <a:cxn ang="0">
                  <a:pos x="926" y="1851"/>
                </a:cxn>
                <a:cxn ang="0">
                  <a:pos x="1003" y="2003"/>
                </a:cxn>
                <a:cxn ang="0">
                  <a:pos x="1037" y="2160"/>
                </a:cxn>
                <a:cxn ang="0">
                  <a:pos x="1003" y="2317"/>
                </a:cxn>
                <a:cxn ang="0">
                  <a:pos x="926" y="2469"/>
                </a:cxn>
                <a:cxn ang="0">
                  <a:pos x="841" y="2618"/>
                </a:cxn>
                <a:cxn ang="0">
                  <a:pos x="784" y="2769"/>
                </a:cxn>
                <a:cxn ang="0">
                  <a:pos x="778" y="2919"/>
                </a:cxn>
                <a:cxn ang="0">
                  <a:pos x="796" y="3078"/>
                </a:cxn>
                <a:cxn ang="0">
                  <a:pos x="812" y="3235"/>
                </a:cxn>
                <a:cxn ang="0">
                  <a:pos x="800" y="3383"/>
                </a:cxn>
                <a:cxn ang="0">
                  <a:pos x="736" y="3512"/>
                </a:cxn>
                <a:cxn ang="0">
                  <a:pos x="628" y="3620"/>
                </a:cxn>
                <a:cxn ang="0">
                  <a:pos x="502" y="3717"/>
                </a:cxn>
                <a:cxn ang="0">
                  <a:pos x="382" y="3817"/>
                </a:cxn>
                <a:cxn ang="0">
                  <a:pos x="292" y="3939"/>
                </a:cxn>
                <a:cxn ang="0">
                  <a:pos x="234" y="4097"/>
                </a:cxn>
                <a:cxn ang="0">
                  <a:pos x="188" y="4265"/>
                </a:cxn>
                <a:cxn ang="0">
                  <a:pos x="17" y="4278"/>
                </a:cxn>
                <a:cxn ang="0">
                  <a:pos x="60" y="4131"/>
                </a:cxn>
                <a:cxn ang="0">
                  <a:pos x="109" y="3964"/>
                </a:cxn>
                <a:cxn ang="0">
                  <a:pos x="186" y="3804"/>
                </a:cxn>
                <a:cxn ang="0">
                  <a:pos x="303" y="3672"/>
                </a:cxn>
                <a:cxn ang="0">
                  <a:pos x="438" y="3565"/>
                </a:cxn>
                <a:cxn ang="0">
                  <a:pos x="561" y="3466"/>
                </a:cxn>
                <a:cxn ang="0">
                  <a:pos x="638" y="3367"/>
                </a:cxn>
                <a:cxn ang="0">
                  <a:pos x="654" y="3265"/>
                </a:cxn>
                <a:cxn ang="0">
                  <a:pos x="642" y="3137"/>
                </a:cxn>
                <a:cxn ang="0">
                  <a:pos x="620" y="2952"/>
                </a:cxn>
                <a:cxn ang="0">
                  <a:pos x="628" y="2737"/>
                </a:cxn>
                <a:cxn ang="0">
                  <a:pos x="685" y="2574"/>
                </a:cxn>
                <a:cxn ang="0">
                  <a:pos x="767" y="2423"/>
                </a:cxn>
                <a:cxn ang="0">
                  <a:pos x="834" y="2303"/>
                </a:cxn>
                <a:cxn ang="0">
                  <a:pos x="873" y="2194"/>
                </a:cxn>
                <a:cxn ang="0">
                  <a:pos x="864" y="2092"/>
                </a:cxn>
                <a:cxn ang="0">
                  <a:pos x="813" y="1978"/>
                </a:cxn>
                <a:cxn ang="0">
                  <a:pos x="739" y="1848"/>
                </a:cxn>
                <a:cxn ang="0">
                  <a:pos x="661" y="1694"/>
                </a:cxn>
                <a:cxn ang="0">
                  <a:pos x="618" y="1511"/>
                </a:cxn>
                <a:cxn ang="0">
                  <a:pos x="626" y="1299"/>
                </a:cxn>
                <a:cxn ang="0">
                  <a:pos x="647" y="1139"/>
                </a:cxn>
                <a:cxn ang="0">
                  <a:pos x="652" y="1018"/>
                </a:cxn>
                <a:cxn ang="0">
                  <a:pos x="620" y="920"/>
                </a:cxn>
                <a:cxn ang="0">
                  <a:pos x="523" y="822"/>
                </a:cxn>
                <a:cxn ang="0">
                  <a:pos x="392" y="721"/>
                </a:cxn>
                <a:cxn ang="0">
                  <a:pos x="261" y="607"/>
                </a:cxn>
                <a:cxn ang="0">
                  <a:pos x="156" y="465"/>
                </a:cxn>
                <a:cxn ang="0">
                  <a:pos x="90" y="301"/>
                </a:cxn>
                <a:cxn ang="0">
                  <a:pos x="46" y="137"/>
                </a:cxn>
                <a:cxn ang="0">
                  <a:pos x="0" y="0"/>
                </a:cxn>
              </a:cxnLst>
              <a:rect l="T0" t="T1" r="T2" b="T3"/>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w="0">
              <a:noFill/>
              <a:prstDash val="solid"/>
              <a:round/>
              <a:headEnd/>
              <a:tailEnd/>
            </a:ln>
          </p:spPr>
          <p:txBody>
            <a:bodyPr/>
            <a:lstStyle/>
            <a:p>
              <a:endParaRPr lang="pl-PL"/>
            </a:p>
          </p:txBody>
        </p:sp>
      </p:grpSp>
      <p:sp>
        <p:nvSpPr>
          <p:cNvPr id="2" name="Title 1"/>
          <p:cNvSpPr>
            <a:spLocks noGrp="1"/>
          </p:cNvSpPr>
          <p:nvPr>
            <p:ph type="title"/>
          </p:nvPr>
        </p:nvSpPr>
        <p:spPr>
          <a:xfrm>
            <a:off x="3242929" y="1073888"/>
            <a:ext cx="8187071" cy="4064627"/>
          </a:xfrm>
        </p:spPr>
        <p:txBody>
          <a:bodyPr anchor="b"/>
          <a:lstStyle>
            <a:lvl1pPr>
              <a:defRPr sz="8400" spc="800"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3"/>
          <p:cNvSpPr>
            <a:spLocks noGrp="1"/>
          </p:cNvSpPr>
          <p:nvPr>
            <p:ph type="dt" sz="half" idx="10"/>
          </p:nvPr>
        </p:nvSpPr>
        <p:spPr>
          <a:xfrm>
            <a:off x="3236913" y="6375400"/>
            <a:ext cx="1493837" cy="349250"/>
          </a:xfrm>
        </p:spPr>
        <p:txBody>
          <a:bodyPr/>
          <a:lstStyle>
            <a:lvl1pPr>
              <a:defRPr baseline="0" smtClean="0">
                <a:solidFill>
                  <a:schemeClr val="tx2"/>
                </a:solidFill>
              </a:defRPr>
            </a:lvl1pPr>
          </a:lstStyle>
          <a:p>
            <a:pPr>
              <a:defRPr/>
            </a:pPr>
            <a:fld id="{BE8D9750-345D-4BF3-99FC-13340E74DA46}" type="datetimeFigureOut">
              <a:rPr lang="pl-PL"/>
              <a:pPr>
                <a:defRPr/>
              </a:pPr>
              <a:t>05.04.2023</a:t>
            </a:fld>
            <a:endParaRPr lang="pl-PL"/>
          </a:p>
        </p:txBody>
      </p:sp>
      <p:sp>
        <p:nvSpPr>
          <p:cNvPr id="8" name="Footer Placeholder 4"/>
          <p:cNvSpPr>
            <a:spLocks noGrp="1"/>
          </p:cNvSpPr>
          <p:nvPr>
            <p:ph type="ftr" sz="quarter" idx="11"/>
          </p:nvPr>
        </p:nvSpPr>
        <p:spPr>
          <a:xfrm>
            <a:off x="5278438" y="6375400"/>
            <a:ext cx="4114800" cy="346075"/>
          </a:xfrm>
        </p:spPr>
        <p:txBody>
          <a:bodyPr/>
          <a:lstStyle>
            <a:lvl1pPr>
              <a:defRPr baseline="0">
                <a:solidFill>
                  <a:schemeClr val="tx2"/>
                </a:solidFill>
              </a:defRPr>
            </a:lvl1pPr>
          </a:lstStyle>
          <a:p>
            <a:pPr>
              <a:defRPr/>
            </a:pPr>
            <a:endParaRPr lang="pl-PL"/>
          </a:p>
        </p:txBody>
      </p:sp>
      <p:sp>
        <p:nvSpPr>
          <p:cNvPr id="9" name="Slide Number Placeholder 5"/>
          <p:cNvSpPr>
            <a:spLocks noGrp="1"/>
          </p:cNvSpPr>
          <p:nvPr>
            <p:ph type="sldNum" sz="quarter" idx="12"/>
          </p:nvPr>
        </p:nvSpPr>
        <p:spPr>
          <a:xfrm>
            <a:off x="9942513" y="6375400"/>
            <a:ext cx="1487487" cy="346075"/>
          </a:xfrm>
        </p:spPr>
        <p:txBody>
          <a:bodyPr/>
          <a:lstStyle>
            <a:lvl1pPr>
              <a:defRPr baseline="0" smtClean="0">
                <a:solidFill>
                  <a:schemeClr val="tx2"/>
                </a:solidFill>
              </a:defRPr>
            </a:lvl1pPr>
          </a:lstStyle>
          <a:p>
            <a:pPr>
              <a:defRPr/>
            </a:pPr>
            <a:fld id="{56311BE6-F411-4796-946E-08FAF62EEDC4}"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F821115B-AE49-4187-8314-DAE427E9B708}" type="datetimeFigureOut">
              <a:rPr lang="pl-PL"/>
              <a:pPr>
                <a:defRPr/>
              </a:pPr>
              <a:t>05.04.2023</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280E8CDA-BF1C-44F4-A195-E2702B287909}"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l-PL"/>
              <a:t>Kliknij, aby edytować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57300" y="2909102"/>
            <a:ext cx="480060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633864" y="2909102"/>
            <a:ext cx="480060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lvl1pPr>
              <a:defRPr/>
            </a:lvl1pPr>
          </a:lstStyle>
          <a:p>
            <a:pPr>
              <a:defRPr/>
            </a:pPr>
            <a:fld id="{2340AA2D-AD76-431C-8AB3-C944F9A2525A}" type="datetimeFigureOut">
              <a:rPr lang="pl-PL"/>
              <a:pPr>
                <a:defRPr/>
              </a:pPr>
              <a:t>05.04.2023</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pPr>
              <a:defRPr/>
            </a:pPr>
            <a:fld id="{373E7F9C-54EE-4BE5-BE61-24708344D59A}"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79A1F521-C2E2-4867-8EBA-D6CB1BEF60CB}" type="datetimeFigureOut">
              <a:rPr lang="pl-PL"/>
              <a:pPr>
                <a:defRPr/>
              </a:pPr>
              <a:t>05.04.2023</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pPr>
              <a:defRPr/>
            </a:pPr>
            <a:fld id="{D2C00008-9986-4538-AB58-39EB8AF3E5C5}"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D1F61E-E585-4CB4-882F-A129DA92289F}" type="datetimeFigureOut">
              <a:rPr lang="pl-PL"/>
              <a:pPr>
                <a:defRPr/>
              </a:pPr>
              <a:t>05.04.2023</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DC163C11-C9B8-4B3E-BFE5-0322F4A3FB32}"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5" name="Freeform 11"/>
          <p:cNvSpPr>
            <a:spLocks/>
          </p:cNvSpPr>
          <p:nvPr/>
        </p:nvSpPr>
        <p:spPr bwMode="auto">
          <a:xfrm>
            <a:off x="7389813" y="0"/>
            <a:ext cx="4802187" cy="6858000"/>
          </a:xfrm>
          <a:custGeom>
            <a:avLst/>
            <a:gdLst>
              <a:gd name="T0" fmla="*/ 0 w 3025"/>
              <a:gd name="T1" fmla="*/ 0 h 4320"/>
              <a:gd name="T2" fmla="*/ 3025 w 3025"/>
              <a:gd name="T3" fmla="*/ 4320 h 4320"/>
            </a:gdLst>
            <a:ahLst/>
            <a:cxnLst>
              <a:cxn ang="0">
                <a:pos x="3025" y="4320"/>
              </a:cxn>
              <a:cxn ang="0">
                <a:pos x="8" y="4243"/>
              </a:cxn>
              <a:cxn ang="0">
                <a:pos x="34" y="4156"/>
              </a:cxn>
              <a:cxn ang="0">
                <a:pos x="69" y="4087"/>
              </a:cxn>
              <a:cxn ang="0">
                <a:pos x="99" y="4007"/>
              </a:cxn>
              <a:cxn ang="0">
                <a:pos x="113" y="3895"/>
              </a:cxn>
              <a:cxn ang="0">
                <a:pos x="99" y="3782"/>
              </a:cxn>
              <a:cxn ang="0">
                <a:pos x="68" y="3702"/>
              </a:cxn>
              <a:cxn ang="0">
                <a:pos x="33" y="3630"/>
              </a:cxn>
              <a:cxn ang="0">
                <a:pos x="7" y="3542"/>
              </a:cxn>
              <a:cxn ang="0">
                <a:pos x="1" y="3418"/>
              </a:cxn>
              <a:cxn ang="0">
                <a:pos x="22" y="3319"/>
              </a:cxn>
              <a:cxn ang="0">
                <a:pos x="56" y="3244"/>
              </a:cxn>
              <a:cxn ang="0">
                <a:pos x="90" y="3171"/>
              </a:cxn>
              <a:cxn ang="0">
                <a:pos x="111" y="3071"/>
              </a:cxn>
              <a:cxn ang="0">
                <a:pos x="106" y="2947"/>
              </a:cxn>
              <a:cxn ang="0">
                <a:pos x="80" y="2858"/>
              </a:cxn>
              <a:cxn ang="0">
                <a:pos x="33" y="2763"/>
              </a:cxn>
              <a:cxn ang="0">
                <a:pos x="7" y="2674"/>
              </a:cxn>
              <a:cxn ang="0">
                <a:pos x="1" y="2550"/>
              </a:cxn>
              <a:cxn ang="0">
                <a:pos x="22" y="2451"/>
              </a:cxn>
              <a:cxn ang="0">
                <a:pos x="68" y="2354"/>
              </a:cxn>
              <a:cxn ang="0">
                <a:pos x="99" y="2274"/>
              </a:cxn>
              <a:cxn ang="0">
                <a:pos x="113" y="2159"/>
              </a:cxn>
              <a:cxn ang="0">
                <a:pos x="99" y="2046"/>
              </a:cxn>
              <a:cxn ang="0">
                <a:pos x="68" y="1966"/>
              </a:cxn>
              <a:cxn ang="0">
                <a:pos x="33" y="1896"/>
              </a:cxn>
              <a:cxn ang="0">
                <a:pos x="7" y="1807"/>
              </a:cxn>
              <a:cxn ang="0">
                <a:pos x="1" y="1683"/>
              </a:cxn>
              <a:cxn ang="0">
                <a:pos x="22" y="1583"/>
              </a:cxn>
              <a:cxn ang="0">
                <a:pos x="56" y="1509"/>
              </a:cxn>
              <a:cxn ang="0">
                <a:pos x="90" y="1435"/>
              </a:cxn>
              <a:cxn ang="0">
                <a:pos x="111" y="1335"/>
              </a:cxn>
              <a:cxn ang="0">
                <a:pos x="106" y="1211"/>
              </a:cxn>
              <a:cxn ang="0">
                <a:pos x="80" y="1123"/>
              </a:cxn>
              <a:cxn ang="0">
                <a:pos x="44" y="1053"/>
              </a:cxn>
              <a:cxn ang="0">
                <a:pos x="13" y="973"/>
              </a:cxn>
              <a:cxn ang="0">
                <a:pos x="0" y="859"/>
              </a:cxn>
              <a:cxn ang="0">
                <a:pos x="13" y="745"/>
              </a:cxn>
              <a:cxn ang="0">
                <a:pos x="44" y="665"/>
              </a:cxn>
              <a:cxn ang="0">
                <a:pos x="80" y="594"/>
              </a:cxn>
              <a:cxn ang="0">
                <a:pos x="106" y="505"/>
              </a:cxn>
              <a:cxn ang="0">
                <a:pos x="111" y="382"/>
              </a:cxn>
              <a:cxn ang="0">
                <a:pos x="90" y="284"/>
              </a:cxn>
              <a:cxn ang="0">
                <a:pos x="58" y="211"/>
              </a:cxn>
              <a:cxn ang="0">
                <a:pos x="24" y="137"/>
              </a:cxn>
              <a:cxn ang="0">
                <a:pos x="3" y="42"/>
              </a:cxn>
            </a:cxnLst>
            <a:rect l="T0" t="T1" r="T2" b="T3"/>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pl-PL"/>
          </a:p>
        </p:txBody>
      </p:sp>
      <p:sp>
        <p:nvSpPr>
          <p:cNvPr id="6" name="Rectangle 7"/>
          <p:cNvSpPr/>
          <p:nvPr/>
        </p:nvSpPr>
        <p:spPr>
          <a:xfrm>
            <a:off x="0" y="0"/>
            <a:ext cx="2841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199"/>
            <a:ext cx="3092115" cy="1196671"/>
          </a:xfrm>
        </p:spPr>
        <p:txBody>
          <a:bodyPr anchor="b"/>
          <a:lstStyle>
            <a:lvl1pPr>
              <a:lnSpc>
                <a:spcPct val="100000"/>
              </a:lnSpc>
              <a:defRPr sz="1900" b="1" i="0" cap="all" spc="300" baseline="0">
                <a:solidFill>
                  <a:schemeClr val="accent1"/>
                </a:solidFill>
                <a:latin typeface="+mn-lt"/>
              </a:defRPr>
            </a:lvl1pPr>
          </a:lstStyle>
          <a:p>
            <a:r>
              <a:rPr lang="pl-PL"/>
              <a:t>Kliknij, aby edytować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7" name="Date Placeholder 4"/>
          <p:cNvSpPr>
            <a:spLocks noGrp="1"/>
          </p:cNvSpPr>
          <p:nvPr>
            <p:ph type="dt" sz="half" idx="10"/>
          </p:nvPr>
        </p:nvSpPr>
        <p:spPr>
          <a:xfrm>
            <a:off x="765175" y="6375400"/>
            <a:ext cx="1233488" cy="349250"/>
          </a:xfrm>
        </p:spPr>
        <p:txBody>
          <a:bodyPr/>
          <a:lstStyle>
            <a:lvl1pPr>
              <a:defRPr/>
            </a:lvl1pPr>
          </a:lstStyle>
          <a:p>
            <a:pPr>
              <a:defRPr/>
            </a:pPr>
            <a:fld id="{BA60B7DC-E1F0-4B8E-B4BA-2EEFE06E806D}" type="datetimeFigureOut">
              <a:rPr lang="pl-PL"/>
              <a:pPr>
                <a:defRPr/>
              </a:pPr>
              <a:t>05.04.2023</a:t>
            </a:fld>
            <a:endParaRPr lang="pl-PL"/>
          </a:p>
        </p:txBody>
      </p:sp>
      <p:sp>
        <p:nvSpPr>
          <p:cNvPr id="8" name="Footer Placeholder 5"/>
          <p:cNvSpPr>
            <a:spLocks noGrp="1"/>
          </p:cNvSpPr>
          <p:nvPr>
            <p:ph type="ftr" sz="quarter" idx="11"/>
          </p:nvPr>
        </p:nvSpPr>
        <p:spPr>
          <a:xfrm>
            <a:off x="2103438" y="6375400"/>
            <a:ext cx="3482975" cy="346075"/>
          </a:xfrm>
        </p:spPr>
        <p:txBody>
          <a:bodyPr/>
          <a:lstStyle>
            <a:lvl1pPr>
              <a:defRPr/>
            </a:lvl1pPr>
          </a:lstStyle>
          <a:p>
            <a:pPr>
              <a:defRPr/>
            </a:pPr>
            <a:endParaRPr lang="pl-PL"/>
          </a:p>
        </p:txBody>
      </p:sp>
      <p:sp>
        <p:nvSpPr>
          <p:cNvPr id="9" name="Slide Number Placeholder 6"/>
          <p:cNvSpPr>
            <a:spLocks noGrp="1"/>
          </p:cNvSpPr>
          <p:nvPr>
            <p:ph type="sldNum" sz="quarter" idx="12"/>
          </p:nvPr>
        </p:nvSpPr>
        <p:spPr>
          <a:xfrm>
            <a:off x="5691188" y="6375400"/>
            <a:ext cx="1231900" cy="346075"/>
          </a:xfrm>
        </p:spPr>
        <p:txBody>
          <a:bodyPr/>
          <a:lstStyle>
            <a:lvl1pPr>
              <a:defRPr/>
            </a:lvl1pPr>
          </a:lstStyle>
          <a:p>
            <a:pPr>
              <a:defRPr/>
            </a:pPr>
            <a:fld id="{EFBD3D48-C15D-4454-BD96-03154200421E}"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Freeform 11"/>
          <p:cNvSpPr>
            <a:spLocks/>
          </p:cNvSpPr>
          <p:nvPr/>
        </p:nvSpPr>
        <p:spPr bwMode="auto">
          <a:xfrm>
            <a:off x="7389813" y="0"/>
            <a:ext cx="4802187" cy="6858000"/>
          </a:xfrm>
          <a:custGeom>
            <a:avLst/>
            <a:gdLst>
              <a:gd name="T0" fmla="*/ 0 w 3025"/>
              <a:gd name="T1" fmla="*/ 0 h 4320"/>
              <a:gd name="T2" fmla="*/ 3025 w 3025"/>
              <a:gd name="T3" fmla="*/ 4320 h 4320"/>
            </a:gdLst>
            <a:ahLst/>
            <a:cxnLst>
              <a:cxn ang="0">
                <a:pos x="3025" y="4320"/>
              </a:cxn>
              <a:cxn ang="0">
                <a:pos x="8" y="4243"/>
              </a:cxn>
              <a:cxn ang="0">
                <a:pos x="34" y="4156"/>
              </a:cxn>
              <a:cxn ang="0">
                <a:pos x="69" y="4087"/>
              </a:cxn>
              <a:cxn ang="0">
                <a:pos x="99" y="4007"/>
              </a:cxn>
              <a:cxn ang="0">
                <a:pos x="113" y="3895"/>
              </a:cxn>
              <a:cxn ang="0">
                <a:pos x="99" y="3782"/>
              </a:cxn>
              <a:cxn ang="0">
                <a:pos x="68" y="3702"/>
              </a:cxn>
              <a:cxn ang="0">
                <a:pos x="33" y="3630"/>
              </a:cxn>
              <a:cxn ang="0">
                <a:pos x="7" y="3542"/>
              </a:cxn>
              <a:cxn ang="0">
                <a:pos x="1" y="3418"/>
              </a:cxn>
              <a:cxn ang="0">
                <a:pos x="22" y="3319"/>
              </a:cxn>
              <a:cxn ang="0">
                <a:pos x="56" y="3244"/>
              </a:cxn>
              <a:cxn ang="0">
                <a:pos x="90" y="3171"/>
              </a:cxn>
              <a:cxn ang="0">
                <a:pos x="111" y="3071"/>
              </a:cxn>
              <a:cxn ang="0">
                <a:pos x="106" y="2947"/>
              </a:cxn>
              <a:cxn ang="0">
                <a:pos x="80" y="2858"/>
              </a:cxn>
              <a:cxn ang="0">
                <a:pos x="33" y="2763"/>
              </a:cxn>
              <a:cxn ang="0">
                <a:pos x="7" y="2674"/>
              </a:cxn>
              <a:cxn ang="0">
                <a:pos x="1" y="2550"/>
              </a:cxn>
              <a:cxn ang="0">
                <a:pos x="22" y="2451"/>
              </a:cxn>
              <a:cxn ang="0">
                <a:pos x="68" y="2354"/>
              </a:cxn>
              <a:cxn ang="0">
                <a:pos x="99" y="2274"/>
              </a:cxn>
              <a:cxn ang="0">
                <a:pos x="113" y="2159"/>
              </a:cxn>
              <a:cxn ang="0">
                <a:pos x="99" y="2046"/>
              </a:cxn>
              <a:cxn ang="0">
                <a:pos x="68" y="1966"/>
              </a:cxn>
              <a:cxn ang="0">
                <a:pos x="33" y="1896"/>
              </a:cxn>
              <a:cxn ang="0">
                <a:pos x="7" y="1807"/>
              </a:cxn>
              <a:cxn ang="0">
                <a:pos x="1" y="1683"/>
              </a:cxn>
              <a:cxn ang="0">
                <a:pos x="22" y="1583"/>
              </a:cxn>
              <a:cxn ang="0">
                <a:pos x="56" y="1509"/>
              </a:cxn>
              <a:cxn ang="0">
                <a:pos x="90" y="1435"/>
              </a:cxn>
              <a:cxn ang="0">
                <a:pos x="111" y="1335"/>
              </a:cxn>
              <a:cxn ang="0">
                <a:pos x="106" y="1211"/>
              </a:cxn>
              <a:cxn ang="0">
                <a:pos x="80" y="1123"/>
              </a:cxn>
              <a:cxn ang="0">
                <a:pos x="44" y="1053"/>
              </a:cxn>
              <a:cxn ang="0">
                <a:pos x="13" y="973"/>
              </a:cxn>
              <a:cxn ang="0">
                <a:pos x="0" y="859"/>
              </a:cxn>
              <a:cxn ang="0">
                <a:pos x="13" y="745"/>
              </a:cxn>
              <a:cxn ang="0">
                <a:pos x="44" y="665"/>
              </a:cxn>
              <a:cxn ang="0">
                <a:pos x="80" y="594"/>
              </a:cxn>
              <a:cxn ang="0">
                <a:pos x="106" y="505"/>
              </a:cxn>
              <a:cxn ang="0">
                <a:pos x="111" y="382"/>
              </a:cxn>
              <a:cxn ang="0">
                <a:pos x="90" y="284"/>
              </a:cxn>
              <a:cxn ang="0">
                <a:pos x="58" y="211"/>
              </a:cxn>
              <a:cxn ang="0">
                <a:pos x="24" y="137"/>
              </a:cxn>
              <a:cxn ang="0">
                <a:pos x="3" y="42"/>
              </a:cxn>
            </a:cxnLst>
            <a:rect l="T0" t="T1" r="T2" b="T3"/>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pl-PL"/>
          </a:p>
        </p:txBody>
      </p:sp>
      <p:sp>
        <p:nvSpPr>
          <p:cNvPr id="6" name="Rectangle 11"/>
          <p:cNvSpPr/>
          <p:nvPr/>
        </p:nvSpPr>
        <p:spPr>
          <a:xfrm>
            <a:off x="0" y="0"/>
            <a:ext cx="2841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83464" y="0"/>
            <a:ext cx="7355585" cy="685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2" name="Title 1"/>
          <p:cNvSpPr>
            <a:spLocks noGrp="1"/>
          </p:cNvSpPr>
          <p:nvPr>
            <p:ph type="title"/>
          </p:nvPr>
        </p:nvSpPr>
        <p:spPr>
          <a:xfrm>
            <a:off x="8337883" y="457200"/>
            <a:ext cx="3092117" cy="1196670"/>
          </a:xfrm>
        </p:spPr>
        <p:txBody>
          <a:bodyPr anchor="b"/>
          <a:lstStyle>
            <a:lvl1pPr>
              <a:lnSpc>
                <a:spcPct val="100000"/>
              </a:lnSpc>
              <a:defRPr sz="1900" b="1" i="0" spc="300" baseline="0">
                <a:solidFill>
                  <a:schemeClr val="accent1"/>
                </a:solidFill>
                <a:latin typeface="+mn-lt"/>
              </a:defRPr>
            </a:lvl1pPr>
          </a:lstStyle>
          <a:p>
            <a:r>
              <a:rPr lang="pl-PL"/>
              <a:t>Kliknij, aby edytować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7" name="Date Placeholder 4"/>
          <p:cNvSpPr>
            <a:spLocks noGrp="1"/>
          </p:cNvSpPr>
          <p:nvPr>
            <p:ph type="dt" sz="half" idx="10"/>
          </p:nvPr>
        </p:nvSpPr>
        <p:spPr>
          <a:xfrm>
            <a:off x="765175" y="6375400"/>
            <a:ext cx="1233488" cy="349250"/>
          </a:xfrm>
        </p:spPr>
        <p:txBody>
          <a:bodyPr/>
          <a:lstStyle>
            <a:lvl1pPr>
              <a:defRPr/>
            </a:lvl1pPr>
          </a:lstStyle>
          <a:p>
            <a:pPr>
              <a:defRPr/>
            </a:pPr>
            <a:fld id="{A536B7C6-DEDA-4EAA-9B8F-443CA1629AC1}" type="datetimeFigureOut">
              <a:rPr lang="pl-PL"/>
              <a:pPr>
                <a:defRPr/>
              </a:pPr>
              <a:t>05.04.2023</a:t>
            </a:fld>
            <a:endParaRPr lang="pl-PL"/>
          </a:p>
        </p:txBody>
      </p:sp>
      <p:sp>
        <p:nvSpPr>
          <p:cNvPr id="8" name="Footer Placeholder 5"/>
          <p:cNvSpPr>
            <a:spLocks noGrp="1"/>
          </p:cNvSpPr>
          <p:nvPr>
            <p:ph type="ftr" sz="quarter" idx="11"/>
          </p:nvPr>
        </p:nvSpPr>
        <p:spPr>
          <a:xfrm>
            <a:off x="2103438" y="6375400"/>
            <a:ext cx="3482975" cy="346075"/>
          </a:xfrm>
        </p:spPr>
        <p:txBody>
          <a:bodyPr/>
          <a:lstStyle>
            <a:lvl1pPr>
              <a:defRPr/>
            </a:lvl1pPr>
          </a:lstStyle>
          <a:p>
            <a:pPr>
              <a:defRPr/>
            </a:pPr>
            <a:endParaRPr lang="pl-PL"/>
          </a:p>
        </p:txBody>
      </p:sp>
      <p:sp>
        <p:nvSpPr>
          <p:cNvPr id="9" name="Slide Number Placeholder 6"/>
          <p:cNvSpPr>
            <a:spLocks noGrp="1"/>
          </p:cNvSpPr>
          <p:nvPr>
            <p:ph type="sldNum" sz="quarter" idx="12"/>
          </p:nvPr>
        </p:nvSpPr>
        <p:spPr>
          <a:xfrm>
            <a:off x="5688013" y="6375400"/>
            <a:ext cx="1233487" cy="346075"/>
          </a:xfrm>
        </p:spPr>
        <p:txBody>
          <a:bodyPr/>
          <a:lstStyle>
            <a:lvl1pPr>
              <a:defRPr/>
            </a:lvl1pPr>
          </a:lstStyle>
          <a:p>
            <a:pPr>
              <a:defRPr/>
            </a:pPr>
            <a:fld id="{B89017A2-5742-4E23-8333-8BB998C1038D}"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0950" y="382588"/>
            <a:ext cx="10179050" cy="149225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1027" name="Text Placeholder 2"/>
          <p:cNvSpPr>
            <a:spLocks noGrp="1"/>
          </p:cNvSpPr>
          <p:nvPr>
            <p:ph type="body" idx="1"/>
          </p:nvPr>
        </p:nvSpPr>
        <p:spPr bwMode="auto">
          <a:xfrm>
            <a:off x="1250950" y="2286000"/>
            <a:ext cx="10179050" cy="359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1250950" y="6375400"/>
            <a:ext cx="2330450" cy="34925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lumMod val="65000"/>
                    <a:lumOff val="35000"/>
                  </a:schemeClr>
                </a:solidFill>
                <a:latin typeface="+mn-lt"/>
                <a:cs typeface="+mn-cs"/>
              </a:defRPr>
            </a:lvl1pPr>
          </a:lstStyle>
          <a:p>
            <a:pPr>
              <a:defRPr/>
            </a:pPr>
            <a:fld id="{701B92A7-26BC-4668-A7E9-E15985CEDB44}" type="datetimeFigureOut">
              <a:rPr lang="pl-PL"/>
              <a:pPr>
                <a:defRPr/>
              </a:pPr>
              <a:t>05.04.2023</a:t>
            </a:fld>
            <a:endParaRPr lang="pl-PL"/>
          </a:p>
        </p:txBody>
      </p:sp>
      <p:sp>
        <p:nvSpPr>
          <p:cNvPr id="5" name="Footer Placeholder 4"/>
          <p:cNvSpPr>
            <a:spLocks noGrp="1"/>
          </p:cNvSpPr>
          <p:nvPr>
            <p:ph type="ftr" sz="quarter" idx="3"/>
          </p:nvPr>
        </p:nvSpPr>
        <p:spPr>
          <a:xfrm>
            <a:off x="4038600" y="6375400"/>
            <a:ext cx="4114800" cy="34607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mn-lt"/>
                <a:cs typeface="+mn-cs"/>
              </a:defRPr>
            </a:lvl1pPr>
          </a:lstStyle>
          <a:p>
            <a:pPr>
              <a:defRPr/>
            </a:pPr>
            <a:endParaRPr lang="pl-PL"/>
          </a:p>
        </p:txBody>
      </p:sp>
      <p:sp>
        <p:nvSpPr>
          <p:cNvPr id="6" name="Slide Number Placeholder 5"/>
          <p:cNvSpPr>
            <a:spLocks noGrp="1"/>
          </p:cNvSpPr>
          <p:nvPr>
            <p:ph type="sldNum" sz="quarter" idx="4"/>
          </p:nvPr>
        </p:nvSpPr>
        <p:spPr>
          <a:xfrm>
            <a:off x="8610600" y="6375400"/>
            <a:ext cx="2819400" cy="3460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lumMod val="65000"/>
                    <a:lumOff val="35000"/>
                  </a:schemeClr>
                </a:solidFill>
                <a:latin typeface="+mn-lt"/>
                <a:cs typeface="+mn-cs"/>
              </a:defRPr>
            </a:lvl1pPr>
          </a:lstStyle>
          <a:p>
            <a:pPr>
              <a:defRPr/>
            </a:pPr>
            <a:fld id="{D17A7467-7E19-4724-B73D-2492508C0EA8}" type="slidenum">
              <a:rPr lang="pl-PL"/>
              <a:pPr>
                <a:defRPr/>
              </a:pPr>
              <a:t>‹#›</a:t>
            </a:fld>
            <a:endParaRPr lang="pl-PL"/>
          </a:p>
        </p:txBody>
      </p:sp>
      <p:sp>
        <p:nvSpPr>
          <p:cNvPr id="1031" name="Freeform 6"/>
          <p:cNvSpPr>
            <a:spLocks/>
          </p:cNvSpPr>
          <p:nvPr/>
        </p:nvSpPr>
        <p:spPr bwMode="auto">
          <a:xfrm>
            <a:off x="0" y="0"/>
            <a:ext cx="885825" cy="6858000"/>
          </a:xfrm>
          <a:custGeom>
            <a:avLst/>
            <a:gdLst>
              <a:gd name="T0" fmla="*/ 0 w 558"/>
              <a:gd name="T1" fmla="*/ 0 h 4320"/>
              <a:gd name="T2" fmla="*/ 558 w 558"/>
              <a:gd name="T3" fmla="*/ 4320 h 4320"/>
            </a:gdLst>
            <a:ahLst/>
            <a:cxnLst>
              <a:cxn ang="0">
                <a:pos x="448" y="43"/>
              </a:cxn>
              <a:cxn ang="0">
                <a:pos x="469" y="143"/>
              </a:cxn>
              <a:cxn ang="0">
                <a:pos x="503" y="216"/>
              </a:cxn>
              <a:cxn ang="0">
                <a:pos x="535" y="289"/>
              </a:cxn>
              <a:cxn ang="0">
                <a:pos x="556" y="389"/>
              </a:cxn>
              <a:cxn ang="0">
                <a:pos x="552" y="513"/>
              </a:cxn>
              <a:cxn ang="0">
                <a:pos x="525" y="601"/>
              </a:cxn>
              <a:cxn ang="0">
                <a:pos x="491" y="672"/>
              </a:cxn>
              <a:cxn ang="0">
                <a:pos x="460" y="750"/>
              </a:cxn>
              <a:cxn ang="0">
                <a:pos x="447" y="864"/>
              </a:cxn>
              <a:cxn ang="0">
                <a:pos x="460" y="978"/>
              </a:cxn>
              <a:cxn ang="0">
                <a:pos x="491" y="1056"/>
              </a:cxn>
              <a:cxn ang="0">
                <a:pos x="525" y="1127"/>
              </a:cxn>
              <a:cxn ang="0">
                <a:pos x="552" y="1215"/>
              </a:cxn>
              <a:cxn ang="0">
                <a:pos x="556" y="1339"/>
              </a:cxn>
              <a:cxn ang="0">
                <a:pos x="535" y="1439"/>
              </a:cxn>
              <a:cxn ang="0">
                <a:pos x="503" y="1512"/>
              </a:cxn>
              <a:cxn ang="0">
                <a:pos x="469" y="1585"/>
              </a:cxn>
              <a:cxn ang="0">
                <a:pos x="448" y="1685"/>
              </a:cxn>
              <a:cxn ang="0">
                <a:pos x="453" y="1809"/>
              </a:cxn>
              <a:cxn ang="0">
                <a:pos x="479" y="1897"/>
              </a:cxn>
              <a:cxn ang="0">
                <a:pos x="515" y="1968"/>
              </a:cxn>
              <a:cxn ang="0">
                <a:pos x="545" y="2046"/>
              </a:cxn>
              <a:cxn ang="0">
                <a:pos x="558" y="2159"/>
              </a:cxn>
              <a:cxn ang="0">
                <a:pos x="545" y="2274"/>
              </a:cxn>
              <a:cxn ang="0">
                <a:pos x="515" y="2352"/>
              </a:cxn>
              <a:cxn ang="0">
                <a:pos x="479" y="2423"/>
              </a:cxn>
              <a:cxn ang="0">
                <a:pos x="453" y="2511"/>
              </a:cxn>
              <a:cxn ang="0">
                <a:pos x="448" y="2635"/>
              </a:cxn>
              <a:cxn ang="0">
                <a:pos x="469" y="2735"/>
              </a:cxn>
              <a:cxn ang="0">
                <a:pos x="515" y="2832"/>
              </a:cxn>
              <a:cxn ang="0">
                <a:pos x="545" y="2910"/>
              </a:cxn>
              <a:cxn ang="0">
                <a:pos x="558" y="3024"/>
              </a:cxn>
              <a:cxn ang="0">
                <a:pos x="545" y="3138"/>
              </a:cxn>
              <a:cxn ang="0">
                <a:pos x="515" y="3216"/>
              </a:cxn>
              <a:cxn ang="0">
                <a:pos x="479" y="3287"/>
              </a:cxn>
              <a:cxn ang="0">
                <a:pos x="453" y="3375"/>
              </a:cxn>
              <a:cxn ang="0">
                <a:pos x="448" y="3499"/>
              </a:cxn>
              <a:cxn ang="0">
                <a:pos x="469" y="3599"/>
              </a:cxn>
              <a:cxn ang="0">
                <a:pos x="503" y="3672"/>
              </a:cxn>
              <a:cxn ang="0">
                <a:pos x="535" y="3745"/>
              </a:cxn>
              <a:cxn ang="0">
                <a:pos x="556" y="3845"/>
              </a:cxn>
              <a:cxn ang="0">
                <a:pos x="552" y="3969"/>
              </a:cxn>
              <a:cxn ang="0">
                <a:pos x="525" y="4057"/>
              </a:cxn>
              <a:cxn ang="0">
                <a:pos x="491" y="4128"/>
              </a:cxn>
              <a:cxn ang="0">
                <a:pos x="460" y="4206"/>
              </a:cxn>
              <a:cxn ang="0">
                <a:pos x="447" y="4320"/>
              </a:cxn>
            </a:cxnLst>
            <a:rect l="T0" t="T1" r="T2" b="T3"/>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pl-PL"/>
          </a:p>
        </p:txBody>
      </p:sp>
      <p:sp>
        <p:nvSpPr>
          <p:cNvPr id="12" name="Rectangle 11"/>
          <p:cNvSpPr/>
          <p:nvPr/>
        </p:nvSpPr>
        <p:spPr>
          <a:xfrm>
            <a:off x="11907838" y="0"/>
            <a:ext cx="28416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xStyles>
    <p:titleStyle>
      <a:lvl1pPr algn="l" rtl="0" fontAlgn="base">
        <a:lnSpc>
          <a:spcPct val="90000"/>
        </a:lnSpc>
        <a:spcBef>
          <a:spcPct val="0"/>
        </a:spcBef>
        <a:spcAft>
          <a:spcPct val="0"/>
        </a:spcAft>
        <a:defRPr sz="5100" kern="1200" cap="all" spc="200">
          <a:solidFill>
            <a:schemeClr val="tx2"/>
          </a:solidFill>
          <a:latin typeface="+mj-lt"/>
          <a:ea typeface="+mj-ea"/>
          <a:cs typeface="+mj-cs"/>
        </a:defRPr>
      </a:lvl1pPr>
      <a:lvl2pPr algn="l" rtl="0" fontAlgn="base">
        <a:lnSpc>
          <a:spcPct val="90000"/>
        </a:lnSpc>
        <a:spcBef>
          <a:spcPct val="0"/>
        </a:spcBef>
        <a:spcAft>
          <a:spcPct val="0"/>
        </a:spcAft>
        <a:defRPr sz="5100">
          <a:solidFill>
            <a:schemeClr val="tx2"/>
          </a:solidFill>
          <a:latin typeface="Impact" pitchFamily="34" charset="0"/>
        </a:defRPr>
      </a:lvl2pPr>
      <a:lvl3pPr algn="l" rtl="0" fontAlgn="base">
        <a:lnSpc>
          <a:spcPct val="90000"/>
        </a:lnSpc>
        <a:spcBef>
          <a:spcPct val="0"/>
        </a:spcBef>
        <a:spcAft>
          <a:spcPct val="0"/>
        </a:spcAft>
        <a:defRPr sz="5100">
          <a:solidFill>
            <a:schemeClr val="tx2"/>
          </a:solidFill>
          <a:latin typeface="Impact" pitchFamily="34" charset="0"/>
        </a:defRPr>
      </a:lvl3pPr>
      <a:lvl4pPr algn="l" rtl="0" fontAlgn="base">
        <a:lnSpc>
          <a:spcPct val="90000"/>
        </a:lnSpc>
        <a:spcBef>
          <a:spcPct val="0"/>
        </a:spcBef>
        <a:spcAft>
          <a:spcPct val="0"/>
        </a:spcAft>
        <a:defRPr sz="5100">
          <a:solidFill>
            <a:schemeClr val="tx2"/>
          </a:solidFill>
          <a:latin typeface="Impact" pitchFamily="34" charset="0"/>
        </a:defRPr>
      </a:lvl4pPr>
      <a:lvl5pPr algn="l" rtl="0" fontAlgn="base">
        <a:lnSpc>
          <a:spcPct val="90000"/>
        </a:lnSpc>
        <a:spcBef>
          <a:spcPct val="0"/>
        </a:spcBef>
        <a:spcAft>
          <a:spcPct val="0"/>
        </a:spcAft>
        <a:defRPr sz="5100">
          <a:solidFill>
            <a:schemeClr val="tx2"/>
          </a:solidFill>
          <a:latin typeface="Impact" pitchFamily="34" charset="0"/>
        </a:defRPr>
      </a:lvl5pPr>
      <a:lvl6pPr marL="457200" algn="l" rtl="0" fontAlgn="base">
        <a:lnSpc>
          <a:spcPct val="90000"/>
        </a:lnSpc>
        <a:spcBef>
          <a:spcPct val="0"/>
        </a:spcBef>
        <a:spcAft>
          <a:spcPct val="0"/>
        </a:spcAft>
        <a:defRPr sz="5100">
          <a:solidFill>
            <a:schemeClr val="tx2"/>
          </a:solidFill>
          <a:latin typeface="Impact" pitchFamily="34" charset="0"/>
        </a:defRPr>
      </a:lvl6pPr>
      <a:lvl7pPr marL="914400" algn="l" rtl="0" fontAlgn="base">
        <a:lnSpc>
          <a:spcPct val="90000"/>
        </a:lnSpc>
        <a:spcBef>
          <a:spcPct val="0"/>
        </a:spcBef>
        <a:spcAft>
          <a:spcPct val="0"/>
        </a:spcAft>
        <a:defRPr sz="5100">
          <a:solidFill>
            <a:schemeClr val="tx2"/>
          </a:solidFill>
          <a:latin typeface="Impact" pitchFamily="34" charset="0"/>
        </a:defRPr>
      </a:lvl7pPr>
      <a:lvl8pPr marL="1371600" algn="l" rtl="0" fontAlgn="base">
        <a:lnSpc>
          <a:spcPct val="90000"/>
        </a:lnSpc>
        <a:spcBef>
          <a:spcPct val="0"/>
        </a:spcBef>
        <a:spcAft>
          <a:spcPct val="0"/>
        </a:spcAft>
        <a:defRPr sz="5100">
          <a:solidFill>
            <a:schemeClr val="tx2"/>
          </a:solidFill>
          <a:latin typeface="Impact" pitchFamily="34" charset="0"/>
        </a:defRPr>
      </a:lvl8pPr>
      <a:lvl9pPr marL="1828800" algn="l" rtl="0" fontAlgn="base">
        <a:lnSpc>
          <a:spcPct val="90000"/>
        </a:lnSpc>
        <a:spcBef>
          <a:spcPct val="0"/>
        </a:spcBef>
        <a:spcAft>
          <a:spcPct val="0"/>
        </a:spcAft>
        <a:defRPr sz="5100">
          <a:solidFill>
            <a:schemeClr val="tx2"/>
          </a:solidFill>
          <a:latin typeface="Impact" pitchFamily="34" charset="0"/>
        </a:defRPr>
      </a:lvl9pPr>
    </p:titleStyle>
    <p:bodyStyle>
      <a:lvl1pPr marL="228600" indent="-228600" algn="l" rtl="0" fontAlgn="base">
        <a:lnSpc>
          <a:spcPct val="110000"/>
        </a:lnSpc>
        <a:spcBef>
          <a:spcPts val="700"/>
        </a:spcBef>
        <a:spcAft>
          <a:spcPct val="0"/>
        </a:spcAft>
        <a:buClr>
          <a:schemeClr val="tx2"/>
        </a:buClr>
        <a:buFont typeface="Arial" charset="0"/>
        <a:buChar char="•"/>
        <a:defRPr sz="2000" kern="1200">
          <a:solidFill>
            <a:srgbClr val="595959"/>
          </a:solidFill>
          <a:latin typeface="+mn-lt"/>
          <a:ea typeface="+mn-ea"/>
          <a:cs typeface="+mn-cs"/>
        </a:defRPr>
      </a:lvl1pPr>
      <a:lvl2pPr marL="685800" indent="-228600" algn="l" rtl="0" fontAlgn="base">
        <a:lnSpc>
          <a:spcPct val="110000"/>
        </a:lnSpc>
        <a:spcBef>
          <a:spcPts val="700"/>
        </a:spcBef>
        <a:spcAft>
          <a:spcPct val="0"/>
        </a:spcAft>
        <a:buClr>
          <a:schemeClr val="tx2"/>
        </a:buClr>
        <a:buFont typeface="Gill Sans MT"/>
        <a:buChar char="–"/>
        <a:defRPr kern="1200">
          <a:solidFill>
            <a:srgbClr val="595959"/>
          </a:solidFill>
          <a:latin typeface="+mn-lt"/>
          <a:ea typeface="+mn-ea"/>
          <a:cs typeface="+mn-cs"/>
        </a:defRPr>
      </a:lvl2pPr>
      <a:lvl3pPr marL="1143000" indent="-228600" algn="l" rtl="0" fontAlgn="base">
        <a:lnSpc>
          <a:spcPct val="110000"/>
        </a:lnSpc>
        <a:spcBef>
          <a:spcPts val="700"/>
        </a:spcBef>
        <a:spcAft>
          <a:spcPct val="0"/>
        </a:spcAft>
        <a:buClr>
          <a:schemeClr val="tx2"/>
        </a:buClr>
        <a:buFont typeface="Arial" charset="0"/>
        <a:buChar char="•"/>
        <a:defRPr sz="1600" kern="1200">
          <a:solidFill>
            <a:srgbClr val="595959"/>
          </a:solidFill>
          <a:latin typeface="+mn-lt"/>
          <a:ea typeface="+mn-ea"/>
          <a:cs typeface="+mn-cs"/>
        </a:defRPr>
      </a:lvl3pPr>
      <a:lvl4pPr marL="1600200" indent="-228600" algn="l" rtl="0" fontAlgn="base">
        <a:lnSpc>
          <a:spcPct val="110000"/>
        </a:lnSpc>
        <a:spcBef>
          <a:spcPts val="700"/>
        </a:spcBef>
        <a:spcAft>
          <a:spcPct val="0"/>
        </a:spcAft>
        <a:buClr>
          <a:schemeClr val="tx2"/>
        </a:buClr>
        <a:buFont typeface="Gill Sans MT"/>
        <a:buChar char="–"/>
        <a:defRPr sz="1400" kern="1200">
          <a:solidFill>
            <a:srgbClr val="595959"/>
          </a:solidFill>
          <a:latin typeface="+mn-lt"/>
          <a:ea typeface="+mn-ea"/>
          <a:cs typeface="+mn-cs"/>
        </a:defRPr>
      </a:lvl4pPr>
      <a:lvl5pPr marL="2057400" indent="-228600" algn="l" rtl="0" fontAlgn="base">
        <a:lnSpc>
          <a:spcPct val="110000"/>
        </a:lnSpc>
        <a:spcBef>
          <a:spcPts val="700"/>
        </a:spcBef>
        <a:spcAft>
          <a:spcPct val="0"/>
        </a:spcAft>
        <a:buClr>
          <a:schemeClr val="tx2"/>
        </a:buClr>
        <a:buFont typeface="Arial" charset="0"/>
        <a:buChar char="•"/>
        <a:defRPr sz="1400" kern="1200">
          <a:solidFill>
            <a:srgbClr val="595959"/>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bin"/><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77913" y="1098550"/>
            <a:ext cx="10318750" cy="4394200"/>
          </a:xfrm>
        </p:spPr>
        <p:txBody>
          <a:bodyPr/>
          <a:lstStyle/>
          <a:p>
            <a:pPr fontAlgn="auto">
              <a:spcAft>
                <a:spcPts val="0"/>
              </a:spcAft>
              <a:defRPr/>
            </a:pPr>
            <a:r>
              <a:rPr lang="pl-PL" sz="4800" dirty="0"/>
              <a:t>„Szkoła zdrowia”</a:t>
            </a:r>
            <a:br>
              <a:rPr lang="pl-PL" sz="4800" dirty="0"/>
            </a:br>
            <a:br>
              <a:rPr lang="pl-PL" sz="4800" dirty="0"/>
            </a:br>
            <a:r>
              <a:rPr lang="pl-PL" sz="4800" dirty="0"/>
              <a:t> Zaburzenia</a:t>
            </a:r>
            <a:br>
              <a:rPr lang="pl-PL" sz="4800" dirty="0"/>
            </a:br>
            <a:r>
              <a:rPr lang="pl-PL" sz="4800" dirty="0"/>
              <a:t>odżywiania</a:t>
            </a:r>
          </a:p>
        </p:txBody>
      </p:sp>
      <p:sp>
        <p:nvSpPr>
          <p:cNvPr id="3" name="Podtytuł 2"/>
          <p:cNvSpPr>
            <a:spLocks noGrp="1"/>
          </p:cNvSpPr>
          <p:nvPr>
            <p:ph type="subTitle" idx="1"/>
          </p:nvPr>
        </p:nvSpPr>
        <p:spPr>
          <a:xfrm>
            <a:off x="599440" y="5759450"/>
            <a:ext cx="11316335" cy="962025"/>
          </a:xfrm>
        </p:spPr>
        <p:txBody>
          <a:bodyPr rtlCol="0">
            <a:normAutofit fontScale="70000" lnSpcReduction="20000"/>
          </a:bodyPr>
          <a:lstStyle/>
          <a:p>
            <a:pPr fontAlgn="auto">
              <a:spcAft>
                <a:spcPts val="0"/>
              </a:spcAft>
              <a:buFont typeface="Arial" panose="020B0604020202020204" pitchFamily="34" charset="0"/>
              <a:buNone/>
              <a:defRPr/>
            </a:pPr>
            <a:r>
              <a:rPr lang="pl-PL" sz="2300" dirty="0"/>
              <a:t>Karolina Baszyńska, Adrianna Bochniarz</a:t>
            </a:r>
          </a:p>
          <a:p>
            <a:pPr fontAlgn="auto">
              <a:spcAft>
                <a:spcPts val="0"/>
              </a:spcAft>
              <a:buFont typeface="Arial" panose="020B0604020202020204" pitchFamily="34" charset="0"/>
              <a:buNone/>
              <a:defRPr/>
            </a:pPr>
            <a:r>
              <a:rPr lang="pl-PL" sz="1700" dirty="0"/>
              <a:t>Studenckie Koło Naukowe Polskiego Towarzystwa Pielęgniarskiego przy PWSZ w Głogowie,</a:t>
            </a:r>
          </a:p>
          <a:p>
            <a:pPr fontAlgn="auto">
              <a:spcAft>
                <a:spcPts val="0"/>
              </a:spcAft>
              <a:buFont typeface="Arial" panose="020B0604020202020204" pitchFamily="34" charset="0"/>
              <a:buNone/>
              <a:defRPr/>
            </a:pPr>
            <a:r>
              <a:rPr lang="pl-PL" sz="1700" dirty="0"/>
              <a:t>Opiekun Koła - dr n.med. Elżbieta Garwacka-Czachor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endParaRPr lang="pl-PL"/>
          </a:p>
        </p:txBody>
      </p:sp>
      <p:sp>
        <p:nvSpPr>
          <p:cNvPr id="19458" name="Symbol zastępczy zawartości 2"/>
          <p:cNvSpPr>
            <a:spLocks noGrp="1"/>
          </p:cNvSpPr>
          <p:nvPr>
            <p:ph idx="1"/>
          </p:nvPr>
        </p:nvSpPr>
        <p:spPr>
          <a:xfrm>
            <a:off x="1250950" y="773113"/>
            <a:ext cx="10258425" cy="5792787"/>
          </a:xfrm>
        </p:spPr>
        <p:txBody>
          <a:bodyPr/>
          <a:lstStyle/>
          <a:p>
            <a:r>
              <a:rPr lang="pl-PL" sz="2400" dirty="0">
                <a:solidFill>
                  <a:schemeClr val="tx1"/>
                </a:solidFill>
              </a:rPr>
              <a:t>Zazwyczaj anoreksja rozpoczyna się u młodych dziewcząt w okresie pokwitania lub u młodych kobiet, najczęściej między </a:t>
            </a:r>
            <a:r>
              <a:rPr lang="pl-PL" sz="2400" b="1" dirty="0">
                <a:solidFill>
                  <a:schemeClr val="tx1"/>
                </a:solidFill>
              </a:rPr>
              <a:t>14. a 18. rokiem życia, średnio w 15. roku życia</a:t>
            </a:r>
            <a:r>
              <a:rPr lang="pl-PL" sz="2400" dirty="0">
                <a:solidFill>
                  <a:schemeClr val="tx1"/>
                </a:solidFill>
              </a:rPr>
              <a:t>, z obserwowaną obecnie tendencją do obniżania się wieku życia w chwili zachorowania.</a:t>
            </a:r>
          </a:p>
          <a:p>
            <a:r>
              <a:rPr lang="pl-PL" sz="2400" dirty="0">
                <a:solidFill>
                  <a:schemeClr val="tx1"/>
                </a:solidFill>
              </a:rPr>
              <a:t>Zaburzenie to polega na podejmowaniu licznych celowych działań prowadzących do utraty masy ciała i/lub podtrzymywaniu małej masy ciała przez pacjenta, przy czym masa ciała wynosi co najmniej </a:t>
            </a:r>
            <a:r>
              <a:rPr lang="pl-PL" sz="2400" b="1" dirty="0">
                <a:solidFill>
                  <a:schemeClr val="tx1"/>
                </a:solidFill>
              </a:rPr>
              <a:t>15% poniżej oczekiwanej normy dla wieku i wzrostu</a:t>
            </a:r>
            <a:r>
              <a:rPr lang="pl-PL" sz="2400" dirty="0">
                <a:solidFill>
                  <a:schemeClr val="tx1"/>
                </a:solidFill>
              </a:rPr>
              <a:t>, lub też wskaźnik masy ciała (body mass index – BMI), czyli tzw. wskaźnik </a:t>
            </a:r>
            <a:r>
              <a:rPr lang="pl-PL" sz="2400" dirty="0" err="1">
                <a:solidFill>
                  <a:schemeClr val="tx1"/>
                </a:solidFill>
              </a:rPr>
              <a:t>Queleta</a:t>
            </a:r>
            <a:r>
              <a:rPr lang="pl-PL" sz="2400" dirty="0">
                <a:solidFill>
                  <a:schemeClr val="tx1"/>
                </a:solidFill>
              </a:rPr>
              <a:t> (masa ciała w kilogramach podzielona przez wzrost w metrach podniesiona do kwadratu) jest równy lub spada poniżej 17,5. </a:t>
            </a:r>
          </a:p>
          <a:p>
            <a:r>
              <a:rPr lang="pl-PL" sz="2400" dirty="0">
                <a:solidFill>
                  <a:schemeClr val="tx1"/>
                </a:solidFill>
              </a:rPr>
              <a:t>W przebiegu choroby dołączają się zaburzenia spostrzegania obrazu własnego ciała oraz zaburzenia somatyczne, metaboliczne czy neuroendokrynologiczne.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zawartości 2"/>
          <p:cNvSpPr>
            <a:spLocks noGrp="1"/>
          </p:cNvSpPr>
          <p:nvPr>
            <p:ph idx="4294967295"/>
          </p:nvPr>
        </p:nvSpPr>
        <p:spPr>
          <a:xfrm>
            <a:off x="1827213" y="227013"/>
            <a:ext cx="10364787" cy="6767512"/>
          </a:xfrm>
        </p:spPr>
        <p:txBody>
          <a:bodyPr/>
          <a:lstStyle/>
          <a:p>
            <a:pPr marL="0" indent="0" algn="ctr">
              <a:buFont typeface="Arial" charset="0"/>
              <a:buNone/>
            </a:pPr>
            <a:r>
              <a:rPr lang="pl-PL" sz="2400" dirty="0">
                <a:solidFill>
                  <a:srgbClr val="333333"/>
                </a:solidFill>
              </a:rPr>
              <a:t>Wczesne uchwycenie objawów tego zaburzenia u pacjenta jest czasami trudne. Anoreksja zwykle zaczyna się od chęci „zrzucenia kilku kilogramów” – z różnych powodów i różnych motywacji pacjenta.</a:t>
            </a:r>
          </a:p>
          <a:p>
            <a:pPr marL="0" indent="0" algn="ctr">
              <a:buFont typeface="Arial" charset="0"/>
              <a:buNone/>
            </a:pPr>
            <a:r>
              <a:rPr lang="pl-PL" sz="2400" dirty="0">
                <a:solidFill>
                  <a:srgbClr val="333333"/>
                </a:solidFill>
              </a:rPr>
              <a:t>Początkowe sukcesy „w odchudzaniu” dają </a:t>
            </a:r>
            <a:r>
              <a:rPr lang="pl-PL" sz="2400" b="1" dirty="0">
                <a:solidFill>
                  <a:srgbClr val="333333"/>
                </a:solidFill>
              </a:rPr>
              <a:t>poczucie kontroli nad własnym ciałem, własnym życiem, poprawiają nastrój i motywują </a:t>
            </a:r>
            <a:r>
              <a:rPr lang="pl-PL" sz="2400" dirty="0">
                <a:solidFill>
                  <a:srgbClr val="333333"/>
                </a:solidFill>
              </a:rPr>
              <a:t>do dalszego ograniczania spożywanego pokarmu.</a:t>
            </a:r>
          </a:p>
          <a:p>
            <a:pPr marL="0" indent="0" algn="ctr">
              <a:buFont typeface="Arial" charset="0"/>
              <a:buNone/>
            </a:pPr>
            <a:r>
              <a:rPr lang="pl-PL" sz="2400" dirty="0">
                <a:solidFill>
                  <a:srgbClr val="333333"/>
                </a:solidFill>
              </a:rPr>
              <a:t>Pacjent najczęściej nie dostrzega okresu, kiedy – utrzymując „za wszelka cenę” kontrolę nad sposobami ograniczania odżywiania się – zaczyna równocześnie tracić całościową kontrolę nad własnym życiem, </a:t>
            </a:r>
            <a:r>
              <a:rPr lang="pl-PL" sz="2400" b="1" dirty="0">
                <a:solidFill>
                  <a:srgbClr val="333333"/>
                </a:solidFill>
              </a:rPr>
              <a:t>zaczynają się kształtować u niego mechanizmy uzależnienia i pacjent całe swoje życie zaczyna organizować wokół odżywiania się</a:t>
            </a:r>
            <a:r>
              <a:rPr lang="pl-PL" sz="2400" dirty="0">
                <a:solidFill>
                  <a:srgbClr val="333333"/>
                </a:solidFill>
              </a:rPr>
              <a:t>.</a:t>
            </a:r>
          </a:p>
          <a:p>
            <a:pPr marL="0" indent="0" algn="ctr">
              <a:buFont typeface="Arial" charset="0"/>
              <a:buNone/>
            </a:pPr>
            <a:r>
              <a:rPr lang="pl-PL" sz="2400" dirty="0">
                <a:solidFill>
                  <a:srgbClr val="333333"/>
                </a:solidFill>
              </a:rPr>
              <a:t>Przyswaja wiele informacji, czyta poradniki, książki na ten temat, ogląda programy telewizyjne na temat „zdrowego odżywiania się”, czasami chętnie gotuje dla innych, ale sam nie spożywa tych posiłków. Ma poczucie, że postępuje „właściwie”, „rozsądnie”, czasami nawet, że „robi to dla swojego zdrowia”.</a:t>
            </a:r>
            <a:endParaRPr lang="pl-PL"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2012950" y="382588"/>
            <a:ext cx="10179050" cy="6329362"/>
          </a:xfrm>
        </p:spPr>
        <p:txBody>
          <a:bodyPr rtlCol="0">
            <a:normAutofit fontScale="92500" lnSpcReduction="10000"/>
          </a:bodyPr>
          <a:lstStyle/>
          <a:p>
            <a:pPr marL="0" indent="0" algn="ctr" fontAlgn="auto">
              <a:spcAft>
                <a:spcPts val="0"/>
              </a:spcAft>
              <a:buFont typeface="Arial" panose="020B0604020202020204" pitchFamily="34" charset="0"/>
              <a:buNone/>
              <a:defRPr/>
            </a:pPr>
            <a:r>
              <a:rPr lang="pl-PL" sz="2400" dirty="0">
                <a:solidFill>
                  <a:schemeClr val="tx1"/>
                </a:solidFill>
              </a:rPr>
              <a:t>Pacjent zaczyna „ukrywać”, że ogranicza jedzenie. Może twierdzić, że „spożywa posiłki” samotnie, a w rzeczywistości wyrzuca jedzenie. Ograniczenia w jedzeniu stają się coraz poważniejsze, jednocześnie osoba chora zaniża coraz bardziej „limit wagi”, który stara się osiągnąć.  W skrajnie nasilonych okresach anoreksji takie postępowanie może doprowadzić do spożywania kilku łyżek odtłuszczonego jogurtu, czy liścia sałaty dziennie. </a:t>
            </a:r>
          </a:p>
          <a:p>
            <a:pPr marL="0" indent="0" algn="ctr" fontAlgn="auto">
              <a:spcAft>
                <a:spcPts val="0"/>
              </a:spcAft>
              <a:buFont typeface="Arial" panose="020B0604020202020204" pitchFamily="34" charset="0"/>
              <a:buNone/>
              <a:defRPr/>
            </a:pPr>
            <a:r>
              <a:rPr lang="pl-PL" sz="2400" dirty="0">
                <a:solidFill>
                  <a:schemeClr val="tx1"/>
                </a:solidFill>
              </a:rPr>
              <a:t>Osoba cierpiąca na anoreksję często sprawdza, ile aktualnie waży, z niepokojem przyjmując nawet minimalny wzrost w tym zakresie i z satysfakcją dalszą redukcję masy ciała (lub okresowo – utrzymywanie małej masy ciała na określonym poziomie). Czasami też w celu utraty „spożytych kalorii” stosuje długotrwałe, wyczerpujące, forsowne ćwiczenia fizyczne, np. nawet kilkugodzinny codzienny marsz szybkim krokiem.</a:t>
            </a:r>
          </a:p>
          <a:p>
            <a:pPr marL="0" indent="0" algn="ctr" fontAlgn="auto">
              <a:spcAft>
                <a:spcPts val="0"/>
              </a:spcAft>
              <a:buFont typeface="Arial" panose="020B0604020202020204" pitchFamily="34" charset="0"/>
              <a:buNone/>
              <a:defRPr/>
            </a:pPr>
            <a:r>
              <a:rPr lang="pl-PL" sz="2400" dirty="0">
                <a:solidFill>
                  <a:schemeClr val="tx1"/>
                </a:solidFill>
              </a:rPr>
              <a:t>Pacjent przyglądając się swojemu ciału, stale ma wrażenie, że są w nim miejsca, w których „jest za grube”, w których „zbiera się tłuszcz z jedzenia”, np. jedzenia, które zjadł wczoraj, czy nawet przed chwilą. Przekłada spożyte kalorie na odkładającą się „nadmiernie” tkankę tłuszczową, pomimo obiektywnego już znacznego wychudzenia czy nawet wyniszczenia organizmu. Towarzyszy temu stały „lęk przed przytyciem”, czasami nawet po zjedzeniu minimalnych porcji jedzenia.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Autofit/>
          </a:bodyPr>
          <a:lstStyle/>
          <a:p>
            <a:pPr fontAlgn="auto">
              <a:spcAft>
                <a:spcPts val="0"/>
              </a:spcAft>
              <a:defRPr/>
            </a:pPr>
            <a:r>
              <a:rPr lang="pl-PL" sz="2400" dirty="0"/>
              <a:t>Celem pacjenta cierpiącego na anoreksję jest redukcja masy ciała do coraz mniejszych jej wartości oraz w dalszej kolejności utrzymanie osiągniętej zbyt małej masy ciała.</a:t>
            </a:r>
            <a:br>
              <a:rPr lang="pl-PL" sz="3200" dirty="0"/>
            </a:br>
            <a:endParaRPr lang="pl-PL" sz="3200" dirty="0"/>
          </a:p>
        </p:txBody>
      </p:sp>
      <p:sp>
        <p:nvSpPr>
          <p:cNvPr id="22530" name="Symbol zastępczy zawartości 3"/>
          <p:cNvSpPr>
            <a:spLocks noGrp="1"/>
          </p:cNvSpPr>
          <p:nvPr>
            <p:ph idx="1"/>
          </p:nvPr>
        </p:nvSpPr>
        <p:spPr>
          <a:xfrm>
            <a:off x="1250950" y="1781175"/>
            <a:ext cx="10179050" cy="4808538"/>
          </a:xfrm>
        </p:spPr>
        <p:txBody>
          <a:bodyPr/>
          <a:lstStyle/>
          <a:p>
            <a:r>
              <a:rPr lang="pl-PL"/>
              <a:t>pacjent ciągle </a:t>
            </a:r>
            <a:r>
              <a:rPr lang="pl-PL">
                <a:solidFill>
                  <a:srgbClr val="FFC000"/>
                </a:solidFill>
              </a:rPr>
              <a:t>ogranicza ilość i częstość przyjmowanych posiłków</a:t>
            </a:r>
            <a:r>
              <a:rPr lang="pl-PL"/>
              <a:t>, zawęża dietę, unika tzw. tuczących pokarmów o wysokim indeksie kalorycznym</a:t>
            </a:r>
          </a:p>
          <a:p>
            <a:r>
              <a:rPr lang="pl-PL"/>
              <a:t>dodatkowo wykonuje przynajmniej jedną z czynności: </a:t>
            </a:r>
            <a:r>
              <a:rPr lang="pl-PL">
                <a:solidFill>
                  <a:srgbClr val="FFC000"/>
                </a:solidFill>
              </a:rPr>
              <a:t>stosuje wyczerpujące ćwiczenia fizyczne, przyjmuje środki redukujące łaknienie, doprowadza do wymiotów, stosuje środki przeczyszczające lub moczopędne</a:t>
            </a:r>
          </a:p>
          <a:p>
            <a:r>
              <a:rPr lang="pl-PL"/>
              <a:t>wymienionym wyżej działaniom towarzyszy zaburzony obraz własnego ciała, pacjent postrzega je jako </a:t>
            </a:r>
            <a:r>
              <a:rPr lang="pl-PL">
                <a:solidFill>
                  <a:srgbClr val="FFC000"/>
                </a:solidFill>
              </a:rPr>
              <a:t>„nadal zbyt grube”, </a:t>
            </a:r>
            <a:r>
              <a:rPr lang="pl-PL"/>
              <a:t>towarzyszy temu również </a:t>
            </a:r>
            <a:r>
              <a:rPr lang="pl-PL">
                <a:solidFill>
                  <a:srgbClr val="FFC000"/>
                </a:solidFill>
              </a:rPr>
              <a:t>lęk przed przytyciem</a:t>
            </a:r>
          </a:p>
          <a:p>
            <a:r>
              <a:rPr lang="pl-PL"/>
              <a:t>u pacjenta pojawiają się zaburzenia hormonalne z zakresu tzw. osi podwzgórze–przysadka–nadnercza i gonad, co u kobiet prowadzi do braku miesiączki (przed okresem pokwitania) lub zatrzymania miesiączkowania (po okresie osiągnięcia dojrzałości płciowej), a u mężczyzn do zaburzeń potencji i libido. Inne zaburzenia hormonalne, jakie mogą wystąpić, to m.in. nieprawidłowe stężenia hormonów tarczycy, hormonu wzrostu i insuliny.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Autofit/>
          </a:bodyPr>
          <a:lstStyle/>
          <a:p>
            <a:pPr fontAlgn="auto">
              <a:spcAft>
                <a:spcPts val="0"/>
              </a:spcAft>
              <a:defRPr/>
            </a:pPr>
            <a:r>
              <a:rPr lang="pl-PL" sz="2800" dirty="0"/>
              <a:t>Zaburzeniom hormonalnym może towarzyszyć wiele innych zaburzeń somatycznych oraz nieprawidłowości w wynikach badań laboratoryjnych, zaburzeń wodno-elektrolitowych i metabolicznych, między innymi:</a:t>
            </a:r>
            <a:br>
              <a:rPr lang="pl-PL" sz="2400" dirty="0"/>
            </a:br>
            <a:endParaRPr lang="pl-PL" sz="2400" dirty="0"/>
          </a:p>
        </p:txBody>
      </p:sp>
      <p:sp>
        <p:nvSpPr>
          <p:cNvPr id="3" name="Symbol zastępczy zawartości 2"/>
          <p:cNvSpPr>
            <a:spLocks noGrp="1"/>
          </p:cNvSpPr>
          <p:nvPr>
            <p:ph sz="half" idx="1"/>
          </p:nvPr>
        </p:nvSpPr>
        <p:spPr>
          <a:xfrm>
            <a:off x="1103313" y="1697038"/>
            <a:ext cx="4954587" cy="4208462"/>
          </a:xfrm>
        </p:spPr>
        <p:txBody>
          <a:bodyPr>
            <a:noAutofit/>
          </a:bodyPr>
          <a:lstStyle/>
          <a:p>
            <a:pPr marL="0" indent="0">
              <a:buFont typeface="Arial" charset="0"/>
              <a:buNone/>
            </a:pPr>
            <a:endParaRPr lang="pl-PL"/>
          </a:p>
          <a:p>
            <a:pPr marL="0" indent="0"/>
            <a:r>
              <a:rPr lang="pl-PL"/>
              <a:t> objawy wyniszczenia organizmu</a:t>
            </a:r>
          </a:p>
          <a:p>
            <a:pPr marL="0" indent="0"/>
            <a:r>
              <a:rPr lang="pl-PL"/>
              <a:t> zaniki mięśniowe</a:t>
            </a:r>
          </a:p>
          <a:p>
            <a:pPr marL="0" indent="0"/>
            <a:r>
              <a:rPr lang="pl-PL"/>
              <a:t> obrzęki</a:t>
            </a:r>
          </a:p>
          <a:p>
            <a:pPr marL="0" indent="0"/>
            <a:r>
              <a:rPr lang="pl-PL"/>
              <a:t> bladość</a:t>
            </a:r>
          </a:p>
          <a:p>
            <a:pPr marL="0" indent="0"/>
            <a:r>
              <a:rPr lang="pl-PL"/>
              <a:t> suchość i łuszczenie się skóry</a:t>
            </a:r>
          </a:p>
          <a:p>
            <a:pPr marL="0" indent="0"/>
            <a:r>
              <a:rPr lang="pl-PL"/>
              <a:t> obniżenie temperatury ciała</a:t>
            </a:r>
          </a:p>
          <a:p>
            <a:pPr marL="0" indent="0"/>
            <a:r>
              <a:rPr lang="pl-PL"/>
              <a:t> wypadnie włosów</a:t>
            </a:r>
          </a:p>
          <a:p>
            <a:pPr marL="0" indent="0"/>
            <a:r>
              <a:rPr lang="pl-PL"/>
              <a:t> pojawienie się na ciele charakterystycznego owłosienia w postaci meszku (lanugo)</a:t>
            </a:r>
          </a:p>
          <a:p>
            <a:pPr marL="0" indent="0"/>
            <a:r>
              <a:rPr lang="pl-PL"/>
              <a:t> obniżenie ciśnienia krwi</a:t>
            </a:r>
          </a:p>
          <a:p>
            <a:pPr marL="0" indent="0"/>
            <a:endParaRPr lang="pl-PL"/>
          </a:p>
        </p:txBody>
      </p:sp>
      <p:sp>
        <p:nvSpPr>
          <p:cNvPr id="23555" name="Symbol zastępczy zawartości 4"/>
          <p:cNvSpPr>
            <a:spLocks noGrp="1"/>
          </p:cNvSpPr>
          <p:nvPr>
            <p:ph sz="half" idx="2"/>
          </p:nvPr>
        </p:nvSpPr>
        <p:spPr>
          <a:xfrm>
            <a:off x="6343650" y="2100263"/>
            <a:ext cx="5270500" cy="4300537"/>
          </a:xfrm>
        </p:spPr>
        <p:txBody>
          <a:bodyPr/>
          <a:lstStyle/>
          <a:p>
            <a:r>
              <a:rPr lang="pl-PL"/>
              <a:t>zmniejszenie częstotliwości rytmu serca</a:t>
            </a:r>
          </a:p>
          <a:p>
            <a:r>
              <a:rPr lang="pl-PL"/>
              <a:t>zaburzenia rytmu serca</a:t>
            </a:r>
          </a:p>
          <a:p>
            <a:r>
              <a:rPr lang="pl-PL"/>
              <a:t>omdlenia</a:t>
            </a:r>
          </a:p>
          <a:p>
            <a:r>
              <a:rPr lang="pl-PL"/>
              <a:t>bóle i zawroty głowy</a:t>
            </a:r>
          </a:p>
          <a:p>
            <a:r>
              <a:rPr lang="pl-PL"/>
              <a:t>zaparcia</a:t>
            </a:r>
          </a:p>
          <a:p>
            <a:r>
              <a:rPr lang="pl-PL"/>
              <a:t>wzdęcia</a:t>
            </a:r>
          </a:p>
          <a:p>
            <a:r>
              <a:rPr lang="pl-PL"/>
              <a:t>stany zapalne błony śluzowej żołądka</a:t>
            </a:r>
          </a:p>
          <a:p>
            <a:r>
              <a:rPr lang="pl-PL"/>
              <a:t>niedokrwistość</a:t>
            </a:r>
          </a:p>
          <a:p>
            <a:r>
              <a:rPr lang="pl-PL"/>
              <a:t>obrzęk ślinianek oraz próchnica zębów (będące wynikiem nasilonych wymiotów).</a:t>
            </a:r>
          </a:p>
          <a:p>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wrap="square" numCol="1" anchorCtr="0" compatLnSpc="1">
            <a:prstTxWarp prst="textNoShape">
              <a:avLst/>
            </a:prstTxWarp>
            <a:noAutofit/>
          </a:bodyPr>
          <a:lstStyle/>
          <a:p>
            <a:r>
              <a:rPr lang="pl-PL" sz="3600" b="1" cap="none" dirty="0">
                <a:solidFill>
                  <a:srgbClr val="333333"/>
                </a:solidFill>
              </a:rPr>
              <a:t>ANOREKSJI MOGĄ TOWARZYSZYĆ TAKŻE OBJAWY ZABURZEŃ PSYCHICZNYCH</a:t>
            </a:r>
            <a:endParaRPr lang="pl-PL" sz="3600" cap="none" dirty="0"/>
          </a:p>
        </p:txBody>
      </p:sp>
      <p:sp>
        <p:nvSpPr>
          <p:cNvPr id="24578" name="Symbol zastępczy zawartości 2"/>
          <p:cNvSpPr>
            <a:spLocks noGrp="1"/>
          </p:cNvSpPr>
          <p:nvPr>
            <p:ph idx="1"/>
          </p:nvPr>
        </p:nvSpPr>
        <p:spPr>
          <a:xfrm>
            <a:off x="1527175" y="1781175"/>
            <a:ext cx="8258175" cy="4098925"/>
          </a:xfrm>
        </p:spPr>
        <p:txBody>
          <a:bodyPr/>
          <a:lstStyle/>
          <a:p>
            <a:r>
              <a:rPr lang="pl-PL" dirty="0">
                <a:solidFill>
                  <a:srgbClr val="333333"/>
                </a:solidFill>
                <a:latin typeface="Verdana" pitchFamily="34" charset="0"/>
              </a:rPr>
              <a:t>obniżenie nastroju</a:t>
            </a:r>
          </a:p>
          <a:p>
            <a:r>
              <a:rPr lang="pl-PL" dirty="0">
                <a:solidFill>
                  <a:srgbClr val="333333"/>
                </a:solidFill>
                <a:latin typeface="Verdana" pitchFamily="34" charset="0"/>
              </a:rPr>
              <a:t>zmniejszenie radości życia</a:t>
            </a:r>
          </a:p>
          <a:p>
            <a:r>
              <a:rPr lang="pl-PL" dirty="0">
                <a:solidFill>
                  <a:srgbClr val="333333"/>
                </a:solidFill>
                <a:latin typeface="Verdana" pitchFamily="34" charset="0"/>
              </a:rPr>
              <a:t>poczucie braku sensu życia</a:t>
            </a:r>
          </a:p>
          <a:p>
            <a:r>
              <a:rPr lang="pl-PL" dirty="0">
                <a:solidFill>
                  <a:srgbClr val="333333"/>
                </a:solidFill>
                <a:latin typeface="Verdana" pitchFamily="34" charset="0"/>
              </a:rPr>
              <a:t>myśli samobójcze</a:t>
            </a:r>
          </a:p>
          <a:p>
            <a:r>
              <a:rPr lang="pl-PL" dirty="0">
                <a:solidFill>
                  <a:srgbClr val="333333"/>
                </a:solidFill>
                <a:latin typeface="Verdana" pitchFamily="34" charset="0"/>
              </a:rPr>
              <a:t>napięcie</a:t>
            </a:r>
          </a:p>
          <a:p>
            <a:r>
              <a:rPr lang="pl-PL" dirty="0">
                <a:solidFill>
                  <a:srgbClr val="333333"/>
                </a:solidFill>
                <a:latin typeface="Verdana" pitchFamily="34" charset="0"/>
              </a:rPr>
              <a:t>lęk</a:t>
            </a:r>
          </a:p>
          <a:p>
            <a:r>
              <a:rPr lang="pl-PL" dirty="0">
                <a:solidFill>
                  <a:srgbClr val="333333"/>
                </a:solidFill>
                <a:latin typeface="Verdana" pitchFamily="34" charset="0"/>
              </a:rPr>
              <a:t>drażliwość</a:t>
            </a:r>
          </a:p>
          <a:p>
            <a:r>
              <a:rPr lang="pl-PL" dirty="0">
                <a:solidFill>
                  <a:srgbClr val="333333"/>
                </a:solidFill>
                <a:latin typeface="Verdana" pitchFamily="34" charset="0"/>
              </a:rPr>
              <a:t>zaburzenia snu</a:t>
            </a:r>
          </a:p>
          <a:p>
            <a:r>
              <a:rPr lang="pl-PL" dirty="0">
                <a:solidFill>
                  <a:srgbClr val="333333"/>
                </a:solidFill>
                <a:latin typeface="Verdana" pitchFamily="34" charset="0"/>
              </a:rPr>
              <a:t>objawy myślenia obsesyjnego i </a:t>
            </a:r>
            <a:r>
              <a:rPr lang="pl-PL" dirty="0" err="1">
                <a:solidFill>
                  <a:srgbClr val="333333"/>
                </a:solidFill>
                <a:latin typeface="Verdana" pitchFamily="34" charset="0"/>
              </a:rPr>
              <a:t>zachowań</a:t>
            </a:r>
            <a:r>
              <a:rPr lang="pl-PL" dirty="0">
                <a:solidFill>
                  <a:srgbClr val="333333"/>
                </a:solidFill>
                <a:latin typeface="Verdana" pitchFamily="34" charset="0"/>
              </a:rPr>
              <a:t> kompulsywnych</a:t>
            </a:r>
          </a:p>
          <a:p>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2538" y="952500"/>
            <a:ext cx="10172700" cy="508000"/>
          </a:xfrm>
        </p:spPr>
        <p:txBody>
          <a:bodyPr>
            <a:noAutofit/>
          </a:bodyPr>
          <a:lstStyle/>
          <a:p>
            <a:pPr fontAlgn="auto">
              <a:spcAft>
                <a:spcPts val="0"/>
              </a:spcAft>
              <a:defRPr/>
            </a:pPr>
            <a:r>
              <a:rPr lang="pl-PL" sz="3600" b="1" dirty="0">
                <a:solidFill>
                  <a:srgbClr val="333333"/>
                </a:solidFill>
              </a:rPr>
              <a:t>Wyróżniamy 2 główne typy anoreksji: </a:t>
            </a:r>
            <a:br>
              <a:rPr lang="pl-PL" sz="4800" dirty="0">
                <a:solidFill>
                  <a:srgbClr val="333333"/>
                </a:solidFill>
              </a:rPr>
            </a:br>
            <a:endParaRPr lang="pl-PL" sz="4800" dirty="0"/>
          </a:p>
        </p:txBody>
      </p:sp>
      <p:sp>
        <p:nvSpPr>
          <p:cNvPr id="5" name="Symbol zastępczy tekstu 4"/>
          <p:cNvSpPr>
            <a:spLocks noGrp="1"/>
          </p:cNvSpPr>
          <p:nvPr>
            <p:ph type="body" idx="1"/>
          </p:nvPr>
        </p:nvSpPr>
        <p:spPr>
          <a:xfrm>
            <a:off x="1319213" y="1460500"/>
            <a:ext cx="4732337" cy="641350"/>
          </a:xfrm>
        </p:spPr>
        <p:txBody>
          <a:bodyPr rtlCol="0"/>
          <a:lstStyle/>
          <a:p>
            <a:pPr fontAlgn="auto">
              <a:spcAft>
                <a:spcPts val="0"/>
              </a:spcAft>
              <a:buFont typeface="Arial" panose="020B0604020202020204" pitchFamily="34" charset="0"/>
              <a:buNone/>
              <a:defRPr/>
            </a:pPr>
            <a:r>
              <a:rPr lang="pl-PL" sz="2000" dirty="0">
                <a:solidFill>
                  <a:srgbClr val="FFC000"/>
                </a:solidFill>
                <a:latin typeface="Verdana" panose="020B0604030504040204" pitchFamily="34" charset="0"/>
              </a:rPr>
              <a:t>restrykcyjny</a:t>
            </a:r>
            <a:endParaRPr lang="pl-PL" dirty="0">
              <a:solidFill>
                <a:srgbClr val="FFC000"/>
              </a:solidFill>
            </a:endParaRPr>
          </a:p>
        </p:txBody>
      </p:sp>
      <p:sp>
        <p:nvSpPr>
          <p:cNvPr id="3" name="Symbol zastępczy zawartości 2"/>
          <p:cNvSpPr>
            <a:spLocks noGrp="1"/>
          </p:cNvSpPr>
          <p:nvPr>
            <p:ph sz="half" idx="2"/>
          </p:nvPr>
        </p:nvSpPr>
        <p:spPr>
          <a:xfrm>
            <a:off x="1252538" y="2422525"/>
            <a:ext cx="4805362" cy="3482975"/>
          </a:xfrm>
        </p:spPr>
        <p:txBody>
          <a:bodyPr rtlCol="0">
            <a:normAutofit fontScale="85000" lnSpcReduction="10000"/>
          </a:bodyPr>
          <a:lstStyle/>
          <a:p>
            <a:pPr marL="0" indent="0" fontAlgn="auto">
              <a:spcAft>
                <a:spcPts val="0"/>
              </a:spcAft>
              <a:buFont typeface="Arial" panose="020B0604020202020204" pitchFamily="34" charset="0"/>
              <a:buNone/>
              <a:defRPr/>
            </a:pPr>
            <a:r>
              <a:rPr lang="pl-PL" dirty="0">
                <a:solidFill>
                  <a:srgbClr val="333333"/>
                </a:solidFill>
                <a:latin typeface="Verdana" panose="020B0604030504040204" pitchFamily="34" charset="0"/>
              </a:rPr>
              <a:t>O typie </a:t>
            </a:r>
            <a:r>
              <a:rPr lang="pl-PL" b="1" dirty="0">
                <a:solidFill>
                  <a:srgbClr val="333333"/>
                </a:solidFill>
                <a:latin typeface="Verdana" panose="020B0604030504040204" pitchFamily="34" charset="0"/>
              </a:rPr>
              <a:t>restrykcyjnym anoreksji</a:t>
            </a:r>
            <a:r>
              <a:rPr lang="pl-PL" dirty="0">
                <a:solidFill>
                  <a:srgbClr val="333333"/>
                </a:solidFill>
                <a:latin typeface="Verdana" panose="020B0604030504040204" pitchFamily="34" charset="0"/>
              </a:rPr>
              <a:t> mówimy wtedy, kiedy pacjent osiąga utratę masy ciała lub utrzymanie nieprawidłowo małej masy ciała, ograniczając ilość spożywanych pokarmów lub nieregularnie stosując środki przeczyszczające, a także intensywnie i wyczerpująco fizycznie ćwicząc („spalając tkankę tłuszczową”).</a:t>
            </a:r>
          </a:p>
          <a:p>
            <a:pPr fontAlgn="auto">
              <a:spcAft>
                <a:spcPts val="0"/>
              </a:spcAft>
              <a:buFont typeface="Arial" panose="020B0604020202020204" pitchFamily="34" charset="0"/>
              <a:buChar char="•"/>
              <a:defRPr/>
            </a:pPr>
            <a:endParaRPr lang="pl-PL" dirty="0">
              <a:solidFill>
                <a:schemeClr val="tx1">
                  <a:lumMod val="65000"/>
                  <a:lumOff val="35000"/>
                </a:schemeClr>
              </a:solidFill>
            </a:endParaRPr>
          </a:p>
        </p:txBody>
      </p:sp>
      <p:sp>
        <p:nvSpPr>
          <p:cNvPr id="6" name="Symbol zastępczy tekstu 5"/>
          <p:cNvSpPr>
            <a:spLocks noGrp="1"/>
          </p:cNvSpPr>
          <p:nvPr>
            <p:ph type="body" sz="quarter" idx="3"/>
          </p:nvPr>
        </p:nvSpPr>
        <p:spPr>
          <a:xfrm>
            <a:off x="6561138" y="1536700"/>
            <a:ext cx="4873625" cy="641350"/>
          </a:xfrm>
        </p:spPr>
        <p:txBody>
          <a:bodyPr rtlCol="0"/>
          <a:lstStyle/>
          <a:p>
            <a:pPr fontAlgn="auto">
              <a:spcAft>
                <a:spcPts val="0"/>
              </a:spcAft>
              <a:buFont typeface="Arial" panose="020B0604020202020204" pitchFamily="34" charset="0"/>
              <a:buNone/>
              <a:defRPr/>
            </a:pPr>
            <a:r>
              <a:rPr lang="pl-PL" sz="2000" dirty="0">
                <a:solidFill>
                  <a:srgbClr val="FFC000"/>
                </a:solidFill>
                <a:latin typeface="Verdana" panose="020B0604030504040204" pitchFamily="34" charset="0"/>
              </a:rPr>
              <a:t>bulimiczny</a:t>
            </a:r>
            <a:endParaRPr lang="pl-PL" dirty="0">
              <a:solidFill>
                <a:srgbClr val="FFC000"/>
              </a:solidFill>
            </a:endParaRPr>
          </a:p>
        </p:txBody>
      </p:sp>
      <p:sp>
        <p:nvSpPr>
          <p:cNvPr id="7" name="Symbol zastępczy zawartości 6"/>
          <p:cNvSpPr>
            <a:spLocks noGrp="1"/>
          </p:cNvSpPr>
          <p:nvPr>
            <p:ph sz="quarter" idx="4"/>
          </p:nvPr>
        </p:nvSpPr>
        <p:spPr>
          <a:xfrm>
            <a:off x="6629400" y="2422525"/>
            <a:ext cx="4805363" cy="3482975"/>
          </a:xfrm>
        </p:spPr>
        <p:txBody>
          <a:bodyPr rtlCol="0">
            <a:normAutofit fontScale="85000" lnSpcReduction="10000"/>
          </a:bodyPr>
          <a:lstStyle/>
          <a:p>
            <a:pPr marL="0" indent="0" fontAlgn="auto">
              <a:spcAft>
                <a:spcPts val="0"/>
              </a:spcAft>
              <a:buFont typeface="Arial" panose="020B0604020202020204" pitchFamily="34" charset="0"/>
              <a:buNone/>
              <a:defRPr/>
            </a:pPr>
            <a:r>
              <a:rPr lang="pl-PL" dirty="0">
                <a:solidFill>
                  <a:srgbClr val="333333"/>
                </a:solidFill>
                <a:latin typeface="Verdana" panose="020B0604030504040204" pitchFamily="34" charset="0"/>
              </a:rPr>
              <a:t>W typie </a:t>
            </a:r>
            <a:r>
              <a:rPr lang="pl-PL" b="1" dirty="0" err="1">
                <a:solidFill>
                  <a:srgbClr val="333333"/>
                </a:solidFill>
                <a:latin typeface="Verdana" panose="020B0604030504040204" pitchFamily="34" charset="0"/>
              </a:rPr>
              <a:t>bulimicznym</a:t>
            </a:r>
            <a:r>
              <a:rPr lang="pl-PL" b="1" dirty="0">
                <a:solidFill>
                  <a:srgbClr val="333333"/>
                </a:solidFill>
                <a:latin typeface="Verdana" panose="020B0604030504040204" pitchFamily="34" charset="0"/>
              </a:rPr>
              <a:t> anoreksji</a:t>
            </a:r>
            <a:r>
              <a:rPr lang="pl-PL" dirty="0">
                <a:solidFill>
                  <a:srgbClr val="333333"/>
                </a:solidFill>
                <a:latin typeface="Verdana" panose="020B0604030504040204" pitchFamily="34" charset="0"/>
              </a:rPr>
              <a:t> pacjent zazwyczaj ogranicza przyjmowanie posiłków, ale występują też u niego okresy nadmiernego przejadania się, co „reguluje” poprzez szereg wykonywanych regularnie czynności ograniczających wchłanianie, przyswajanie, czy wykorzystanie przez organizm spożywanych pokarmów, m.in.: wymioty, systematyczne stosowanie środków przeczyszczających czy środków moczopędnych, czasami wielokrotnie przekraczając ich zalecaną dawkę.</a:t>
            </a:r>
          </a:p>
          <a:p>
            <a:pPr fontAlgn="auto">
              <a:spcAft>
                <a:spcPts val="0"/>
              </a:spcAft>
              <a:buFont typeface="Arial" panose="020B0604020202020204" pitchFamily="34" charset="0"/>
              <a:buChar char="•"/>
              <a:defRPr/>
            </a:pPr>
            <a:endParaRPr lang="pl-PL" dirty="0">
              <a:solidFill>
                <a:schemeClr val="tx1">
                  <a:lumMod val="65000"/>
                  <a:lumOff val="3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54350" y="933450"/>
            <a:ext cx="8550275" cy="5176838"/>
          </a:xfrm>
        </p:spPr>
        <p:txBody>
          <a:bodyPr/>
          <a:lstStyle/>
          <a:p>
            <a:pPr algn="ctr" fontAlgn="auto">
              <a:spcAft>
                <a:spcPts val="0"/>
              </a:spcAft>
              <a:defRPr/>
            </a:pPr>
            <a:r>
              <a:rPr lang="pl-PL" sz="2400" dirty="0">
                <a:solidFill>
                  <a:srgbClr val="FFC000"/>
                </a:solidFill>
                <a:latin typeface="+mn-lt"/>
              </a:rPr>
              <a:t>Anoreksja wymaga leczenia, ponieważ w miarę jej rozwoju dochodzi do bardzo poważnych zaburzeń somatycznych i psychicznych, a w około </a:t>
            </a:r>
            <a:r>
              <a:rPr lang="pl-PL" sz="2400" b="1" dirty="0">
                <a:solidFill>
                  <a:schemeClr val="tx1">
                    <a:lumMod val="95000"/>
                  </a:schemeClr>
                </a:solidFill>
                <a:latin typeface="+mn-lt"/>
              </a:rPr>
              <a:t>10–20%</a:t>
            </a:r>
            <a:r>
              <a:rPr lang="pl-PL" sz="2400" dirty="0">
                <a:solidFill>
                  <a:srgbClr val="FFC000"/>
                </a:solidFill>
                <a:latin typeface="+mn-lt"/>
              </a:rPr>
              <a:t> przypadków zaburzenie to kończy się </a:t>
            </a:r>
            <a:r>
              <a:rPr lang="pl-PL" sz="2400" b="1" dirty="0">
                <a:solidFill>
                  <a:schemeClr val="tx1">
                    <a:lumMod val="95000"/>
                  </a:schemeClr>
                </a:solidFill>
                <a:latin typeface="+mn-lt"/>
              </a:rPr>
              <a:t>śmiercią</a:t>
            </a:r>
            <a:r>
              <a:rPr lang="pl-PL" sz="2400" dirty="0">
                <a:solidFill>
                  <a:srgbClr val="FFC000"/>
                </a:solidFill>
                <a:latin typeface="+mn-lt"/>
              </a:rPr>
              <a:t>. Ważne jest jak najwcześniejsze zaobserwowanie jej objawów, prawidłowa i profesjonalna diagnoza oraz podjęcie leczenia.</a:t>
            </a:r>
          </a:p>
        </p:txBody>
      </p:sp>
      <p:sp>
        <p:nvSpPr>
          <p:cNvPr id="3" name="Symbol zastępczy tekstu 2"/>
          <p:cNvSpPr>
            <a:spLocks noGrp="1"/>
          </p:cNvSpPr>
          <p:nvPr>
            <p:ph type="body" idx="1"/>
          </p:nvPr>
        </p:nvSpPr>
        <p:spPr>
          <a:xfrm flipH="1" flipV="1">
            <a:off x="10260013" y="6110288"/>
            <a:ext cx="722312" cy="46037"/>
          </a:xfrm>
        </p:spPr>
        <p:txBody>
          <a:bodyPr rtlCol="0">
            <a:normAutofit fontScale="25000" lnSpcReduction="20000"/>
          </a:bodyPr>
          <a:lstStyle/>
          <a:p>
            <a:pPr fontAlgn="auto">
              <a:spcAft>
                <a:spcPts val="0"/>
              </a:spcAft>
              <a:buFont typeface="Arial" panose="020B0604020202020204" pitchFamily="34" charset="0"/>
              <a:buNone/>
              <a:defRPr/>
            </a:pPr>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337550" y="457200"/>
            <a:ext cx="3092450" cy="1196975"/>
          </a:xfrm>
        </p:spPr>
        <p:txBody>
          <a:bodyPr/>
          <a:lstStyle/>
          <a:p>
            <a:pPr fontAlgn="auto">
              <a:spcAft>
                <a:spcPts val="0"/>
              </a:spcAft>
              <a:defRPr/>
            </a:pPr>
            <a:r>
              <a:rPr lang="pl-PL" sz="4400" dirty="0"/>
              <a:t>bulimia</a:t>
            </a:r>
            <a:endParaRPr lang="pl-PL" sz="4400" b="0" dirty="0"/>
          </a:p>
        </p:txBody>
      </p:sp>
      <p:sp>
        <p:nvSpPr>
          <p:cNvPr id="27650" name="Symbol zastępczy tekstu 3"/>
          <p:cNvSpPr>
            <a:spLocks noGrp="1"/>
          </p:cNvSpPr>
          <p:nvPr>
            <p:ph type="body" sz="half" idx="2"/>
          </p:nvPr>
        </p:nvSpPr>
        <p:spPr>
          <a:xfrm>
            <a:off x="8337550" y="1741488"/>
            <a:ext cx="3092450" cy="4164012"/>
          </a:xfrm>
        </p:spPr>
        <p:txBody>
          <a:bodyPr/>
          <a:lstStyle/>
          <a:p>
            <a:pPr algn="ctr"/>
            <a:r>
              <a:rPr lang="pl-PL" sz="2800" i="1">
                <a:solidFill>
                  <a:srgbClr val="FFC000"/>
                </a:solidFill>
              </a:rPr>
              <a:t>bulimia nervosa</a:t>
            </a:r>
          </a:p>
          <a:p>
            <a:pPr algn="ctr"/>
            <a:endParaRPr lang="pl-PL" sz="2800">
              <a:solidFill>
                <a:srgbClr val="FFC000"/>
              </a:solidFill>
            </a:endParaRPr>
          </a:p>
          <a:p>
            <a:pPr algn="ctr"/>
            <a:r>
              <a:rPr lang="pl-PL" sz="2800" b="1">
                <a:solidFill>
                  <a:srgbClr val="FFC000"/>
                </a:solidFill>
              </a:rPr>
              <a:t>żarłoczność psychiczna</a:t>
            </a:r>
          </a:p>
        </p:txBody>
      </p:sp>
      <p:pic>
        <p:nvPicPr>
          <p:cNvPr id="10" name="Symbol zastępczy obrazu 9">
            <a:extLst>
              <a:ext uri="{FF2B5EF4-FFF2-40B4-BE49-F238E27FC236}">
                <a16:creationId xmlns:a16="http://schemas.microsoft.com/office/drawing/2014/main" id="{35A8EC3B-41E9-81E9-131F-585BAC9F0FC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287" r="14287"/>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82925" y="188913"/>
            <a:ext cx="8832850" cy="4552950"/>
          </a:xfrm>
        </p:spPr>
        <p:txBody>
          <a:bodyPr>
            <a:noAutofit/>
          </a:bodyPr>
          <a:lstStyle/>
          <a:p>
            <a:pPr fontAlgn="auto">
              <a:spcAft>
                <a:spcPts val="0"/>
              </a:spcAft>
              <a:defRPr/>
            </a:pPr>
            <a:r>
              <a:rPr lang="pl-PL" sz="2000" dirty="0">
                <a:latin typeface="+mn-lt"/>
              </a:rPr>
              <a:t>Termin </a:t>
            </a:r>
            <a:r>
              <a:rPr lang="pl-PL" sz="2000" dirty="0">
                <a:solidFill>
                  <a:srgbClr val="FFC000"/>
                </a:solidFill>
                <a:latin typeface="+mn-lt"/>
              </a:rPr>
              <a:t>bulimia (</a:t>
            </a:r>
            <a:r>
              <a:rPr lang="pl-PL" sz="2000" i="1" dirty="0">
                <a:solidFill>
                  <a:srgbClr val="FFC000"/>
                </a:solidFill>
                <a:latin typeface="+mn-lt"/>
              </a:rPr>
              <a:t>bulimia</a:t>
            </a:r>
            <a:r>
              <a:rPr lang="pl-PL" sz="2000" dirty="0">
                <a:solidFill>
                  <a:srgbClr val="FFC000"/>
                </a:solidFill>
                <a:latin typeface="+mn-lt"/>
              </a:rPr>
              <a:t>) </a:t>
            </a:r>
            <a:r>
              <a:rPr lang="pl-PL" sz="2000" dirty="0">
                <a:latin typeface="+mn-lt"/>
              </a:rPr>
              <a:t>pochodzi od greckich słów </a:t>
            </a:r>
            <a:r>
              <a:rPr lang="pl-PL" sz="2000" i="1" dirty="0" err="1">
                <a:solidFill>
                  <a:srgbClr val="FFC000"/>
                </a:solidFill>
                <a:latin typeface="+mn-lt"/>
              </a:rPr>
              <a:t>bous</a:t>
            </a:r>
            <a:r>
              <a:rPr lang="pl-PL" sz="2000" dirty="0">
                <a:latin typeface="+mn-lt"/>
              </a:rPr>
              <a:t> i </a:t>
            </a:r>
            <a:r>
              <a:rPr lang="pl-PL" sz="2000" i="1" dirty="0" err="1">
                <a:solidFill>
                  <a:srgbClr val="FFC000"/>
                </a:solidFill>
                <a:latin typeface="+mn-lt"/>
              </a:rPr>
              <a:t>limos</a:t>
            </a:r>
            <a:r>
              <a:rPr lang="pl-PL" sz="2000" dirty="0">
                <a:latin typeface="+mn-lt"/>
              </a:rPr>
              <a:t>, które oznaczają „</a:t>
            </a:r>
            <a:r>
              <a:rPr lang="pl-PL" sz="2000" i="1" dirty="0">
                <a:latin typeface="+mn-lt"/>
              </a:rPr>
              <a:t>byczy głód</a:t>
            </a:r>
            <a:r>
              <a:rPr lang="pl-PL" sz="2000" dirty="0">
                <a:latin typeface="+mn-lt"/>
              </a:rPr>
              <a:t>”.</a:t>
            </a:r>
            <a:br>
              <a:rPr lang="pl-PL" sz="2000" dirty="0">
                <a:latin typeface="+mn-lt"/>
              </a:rPr>
            </a:br>
            <a:br>
              <a:rPr lang="pl-PL" sz="2000" dirty="0">
                <a:latin typeface="+mn-lt"/>
              </a:rPr>
            </a:br>
            <a:r>
              <a:rPr lang="pl-PL" sz="2000" dirty="0">
                <a:latin typeface="+mn-lt"/>
              </a:rPr>
              <a:t>Bulimię stwierdza się przede wszystkim u nastolatek i młodych kobiet. Początek zachorowania występuje zazwyczaj później niż u pacjentów z anoreksją, około 18.–24. roku życia.</a:t>
            </a:r>
            <a:br>
              <a:rPr lang="pl-PL" sz="2000" dirty="0">
                <a:latin typeface="+mn-lt"/>
              </a:rPr>
            </a:br>
            <a:br>
              <a:rPr lang="pl-PL" sz="2000" dirty="0">
                <a:latin typeface="+mn-lt"/>
              </a:rPr>
            </a:br>
            <a:endParaRPr lang="pl-PL" sz="2000" dirty="0">
              <a:latin typeface="+mn-lt"/>
            </a:endParaRPr>
          </a:p>
        </p:txBody>
      </p:sp>
      <p:sp>
        <p:nvSpPr>
          <p:cNvPr id="3" name="Symbol zastępczy tekstu 2"/>
          <p:cNvSpPr>
            <a:spLocks noGrp="1"/>
          </p:cNvSpPr>
          <p:nvPr>
            <p:ph type="body" idx="1"/>
          </p:nvPr>
        </p:nvSpPr>
        <p:spPr>
          <a:xfrm>
            <a:off x="3243263" y="6065838"/>
            <a:ext cx="7016750" cy="44450"/>
          </a:xfrm>
        </p:spPr>
        <p:txBody>
          <a:bodyPr rtlCol="0">
            <a:normAutofit fontScale="25000" lnSpcReduction="20000"/>
          </a:bodyPr>
          <a:lstStyle/>
          <a:p>
            <a:pPr fontAlgn="auto">
              <a:spcAft>
                <a:spcPts val="0"/>
              </a:spcAft>
              <a:buFont typeface="Arial" panose="020B0604020202020204" pitchFamily="34" charset="0"/>
              <a:buNone/>
              <a:defRPr/>
            </a:pP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Symbol zastępczy obrazu 3">
            <a:extLst>
              <a:ext uri="{FF2B5EF4-FFF2-40B4-BE49-F238E27FC236}">
                <a16:creationId xmlns:a16="http://schemas.microsoft.com/office/drawing/2014/main" id="{147EE7A4-CE0C-CFAF-DA13-EAED3F61829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102" r="7102"/>
          <a:stretch>
            <a:fillRect/>
          </a:stretch>
        </p:blipFill>
        <p:spPr>
          <a:xfrm>
            <a:off x="284163" y="0"/>
            <a:ext cx="7354887" cy="6858000"/>
          </a:xfrm>
        </p:spPr>
      </p:pic>
      <p:sp>
        <p:nvSpPr>
          <p:cNvPr id="3" name="Tytuł 2"/>
          <p:cNvSpPr>
            <a:spLocks noGrp="1"/>
          </p:cNvSpPr>
          <p:nvPr>
            <p:ph type="title"/>
          </p:nvPr>
        </p:nvSpPr>
        <p:spPr>
          <a:xfrm>
            <a:off x="8337550" y="457200"/>
            <a:ext cx="3092450" cy="174625"/>
          </a:xfrm>
        </p:spPr>
        <p:txBody>
          <a:bodyPr>
            <a:normAutofit fontScale="90000"/>
          </a:bodyPr>
          <a:lstStyle/>
          <a:p>
            <a:pPr fontAlgn="auto">
              <a:spcAft>
                <a:spcPts val="0"/>
              </a:spcAft>
              <a:defRPr/>
            </a:pPr>
            <a:endParaRPr lang="pl-PL" dirty="0"/>
          </a:p>
        </p:txBody>
      </p:sp>
      <p:sp>
        <p:nvSpPr>
          <p:cNvPr id="14340" name="Symbol zastępczy tekstu 3"/>
          <p:cNvSpPr>
            <a:spLocks noGrp="1"/>
          </p:cNvSpPr>
          <p:nvPr>
            <p:ph type="body" sz="half" idx="2"/>
          </p:nvPr>
        </p:nvSpPr>
        <p:spPr>
          <a:xfrm>
            <a:off x="8021638" y="830263"/>
            <a:ext cx="3762375" cy="5673725"/>
          </a:xfrm>
        </p:spPr>
        <p:txBody>
          <a:bodyPr/>
          <a:lstStyle/>
          <a:p>
            <a:pPr algn="just"/>
            <a:r>
              <a:rPr lang="pl-PL" sz="2000"/>
              <a:t>Anoreksja i bulimia należą do grupy </a:t>
            </a:r>
            <a:r>
              <a:rPr lang="pl-PL" sz="2000">
                <a:solidFill>
                  <a:srgbClr val="FFC000"/>
                </a:solidFill>
              </a:rPr>
              <a:t>zaburzeń psychicznych</a:t>
            </a:r>
            <a:r>
              <a:rPr lang="pl-PL" sz="2000"/>
              <a:t>.</a:t>
            </a:r>
          </a:p>
          <a:p>
            <a:pPr algn="just"/>
            <a:r>
              <a:rPr lang="pl-PL" sz="2000"/>
              <a:t>Charakteryzują się między innymi </a:t>
            </a:r>
            <a:r>
              <a:rPr lang="pl-PL" sz="2000">
                <a:solidFill>
                  <a:srgbClr val="FFC000"/>
                </a:solidFill>
              </a:rPr>
              <a:t>nieprawidłowym postrzeganiem obrazu swojego ciała </a:t>
            </a:r>
            <a:r>
              <a:rPr lang="pl-PL" sz="2000"/>
              <a:t>oraz </a:t>
            </a:r>
            <a:r>
              <a:rPr lang="pl-PL" sz="2000">
                <a:solidFill>
                  <a:srgbClr val="FFC000"/>
                </a:solidFill>
              </a:rPr>
              <a:t>koncentracją życia wokół jedzenia</a:t>
            </a:r>
            <a:r>
              <a:rPr lang="pl-PL" sz="2000"/>
              <a:t>.</a:t>
            </a:r>
          </a:p>
          <a:p>
            <a:pPr algn="just"/>
            <a:r>
              <a:rPr lang="pl-PL" sz="2000"/>
              <a:t>Anoreksję i bulimię można i należy </a:t>
            </a:r>
            <a:r>
              <a:rPr lang="pl-PL" sz="2000">
                <a:solidFill>
                  <a:srgbClr val="FFC000"/>
                </a:solidFill>
              </a:rPr>
              <a:t>leczyć</a:t>
            </a:r>
            <a:r>
              <a:rPr lang="pl-PL" sz="2000"/>
              <a:t>.</a:t>
            </a:r>
          </a:p>
          <a:p>
            <a:pPr algn="just"/>
            <a:r>
              <a:rPr lang="pl-PL" sz="2000"/>
              <a:t>Leczenie jest </a:t>
            </a:r>
            <a:r>
              <a:rPr lang="pl-PL" sz="2000">
                <a:solidFill>
                  <a:srgbClr val="FFC000"/>
                </a:solidFill>
              </a:rPr>
              <a:t>kompleksowe</a:t>
            </a:r>
            <a:r>
              <a:rPr lang="pl-PL" sz="2000"/>
              <a:t>: obejmuje aspekty psychologiczne, psychiatryczne i somatyczne związane z tymi zaburzeniami.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endParaRPr lang="pl-PL"/>
          </a:p>
        </p:txBody>
      </p:sp>
      <p:sp>
        <p:nvSpPr>
          <p:cNvPr id="29698" name="Symbol zastępczy zawartości 2"/>
          <p:cNvSpPr>
            <a:spLocks noGrp="1"/>
          </p:cNvSpPr>
          <p:nvPr>
            <p:ph idx="1"/>
          </p:nvPr>
        </p:nvSpPr>
        <p:spPr>
          <a:xfrm>
            <a:off x="1250950" y="1564849"/>
            <a:ext cx="10179050" cy="4315251"/>
          </a:xfrm>
        </p:spPr>
        <p:txBody>
          <a:bodyPr/>
          <a:lstStyle/>
          <a:p>
            <a:r>
              <a:rPr lang="pl-PL" sz="2800" dirty="0"/>
              <a:t>Zaburzenie to polega na koncentrowaniu życia wokół jedzenia z jednoczesnymi próbami kontrolowania masy ciała, z okresowo występującymi niekontrolowanymi napadami tzw. żarłoczności, kompulsywnego objadania się, po których pacjent podejmuje szereg czynności „przeciwdziałających skutkom” przyjętego w nadmiernych ilościach pokarmu.</a:t>
            </a:r>
          </a:p>
          <a:p>
            <a:r>
              <a:rPr lang="pl-PL" sz="2800" dirty="0"/>
              <a:t>Częstość występowania tego zaburzenia waha się do kilku procent i zdecydowanie częściej dotyczy kobiet. Początek zachorowania występuje zazwyczaj później niż u pacjentów z anoreksją, około 18.–24. roku życia.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bwMode="auto"/>
        <p:txBody>
          <a:bodyPr wrap="square" numCol="1" anchorCtr="0" compatLnSpc="1">
            <a:prstTxWarp prst="textNoShape">
              <a:avLst/>
            </a:prstTxWarp>
          </a:bodyPr>
          <a:lstStyle/>
          <a:p>
            <a:r>
              <a:rPr lang="pl-PL" sz="3700" cap="none"/>
              <a:t>Bulimia może powodować liczne zaburzenia somatyczne</a:t>
            </a:r>
          </a:p>
        </p:txBody>
      </p:sp>
      <p:sp>
        <p:nvSpPr>
          <p:cNvPr id="3" name="Symbol zastępczy zawartości 2"/>
          <p:cNvSpPr>
            <a:spLocks noGrp="1"/>
          </p:cNvSpPr>
          <p:nvPr>
            <p:ph idx="1"/>
          </p:nvPr>
        </p:nvSpPr>
        <p:spPr>
          <a:xfrm>
            <a:off x="1250950" y="1593130"/>
            <a:ext cx="10179050" cy="4286970"/>
          </a:xfrm>
        </p:spPr>
        <p:txBody>
          <a:bodyPr>
            <a:noAutofit/>
          </a:bodyPr>
          <a:lstStyle/>
          <a:p>
            <a:pPr>
              <a:lnSpc>
                <a:spcPct val="90000"/>
              </a:lnSpc>
              <a:buFont typeface="Arial" charset="0"/>
              <a:buNone/>
            </a:pPr>
            <a:endParaRPr lang="pl-PL" sz="2400" dirty="0"/>
          </a:p>
          <a:p>
            <a:pPr>
              <a:lnSpc>
                <a:spcPct val="90000"/>
              </a:lnSpc>
            </a:pPr>
            <a:r>
              <a:rPr lang="pl-PL" sz="2400" dirty="0"/>
              <a:t>zaburzenia wodno-elektrolitowe (zwłaszcza niebezpieczne dla życia zmniejszenie stężenia potasu)</a:t>
            </a:r>
          </a:p>
          <a:p>
            <a:pPr>
              <a:lnSpc>
                <a:spcPct val="90000"/>
              </a:lnSpc>
            </a:pPr>
            <a:r>
              <a:rPr lang="pl-PL" sz="2400" dirty="0"/>
              <a:t>niedobory witaminowe</a:t>
            </a:r>
          </a:p>
          <a:p>
            <a:pPr>
              <a:lnSpc>
                <a:spcPct val="90000"/>
              </a:lnSpc>
            </a:pPr>
            <a:r>
              <a:rPr lang="pl-PL" sz="2400" dirty="0"/>
              <a:t>zaburzenia ze strony układu krążenia</a:t>
            </a:r>
          </a:p>
          <a:p>
            <a:pPr>
              <a:lnSpc>
                <a:spcPct val="90000"/>
              </a:lnSpc>
            </a:pPr>
            <a:r>
              <a:rPr lang="pl-PL" sz="2400" dirty="0"/>
              <a:t>zaburzenia ze strony układu neuroendokrynnego</a:t>
            </a:r>
          </a:p>
          <a:p>
            <a:pPr>
              <a:lnSpc>
                <a:spcPct val="90000"/>
              </a:lnSpc>
            </a:pPr>
            <a:r>
              <a:rPr lang="pl-PL" sz="2400" dirty="0"/>
              <a:t>zaburzenia ze strony układu pokarmowego (głównie ze strony jego górnego odcinka, np. uszkodzenie lub stany zapalne gardła i przełyku oraz jamy ustnej; w rzadszych przypadkach porażenie jelit i niedrożność przewodu pokarmowego)</a:t>
            </a:r>
          </a:p>
          <a:p>
            <a:pPr>
              <a:lnSpc>
                <a:spcPct val="90000"/>
              </a:lnSpc>
            </a:pPr>
            <a:r>
              <a:rPr lang="pl-PL" sz="2400" dirty="0"/>
              <a:t>powikłania stomatologiczne (próchnica zębów, obrzęk ślinianek przyusznych) i</a:t>
            </a:r>
          </a:p>
          <a:p>
            <a:pPr>
              <a:lnSpc>
                <a:spcPct val="90000"/>
              </a:lnSpc>
            </a:pPr>
            <a:r>
              <a:rPr lang="pl-PL" sz="2400" dirty="0"/>
              <a:t>powikłania kosmetyczne (np. znaczne rozstępy skórne w wyniku ciągłych wahań masy ciała)</a:t>
            </a:r>
          </a:p>
          <a:p>
            <a:pPr>
              <a:lnSpc>
                <a:spcPct val="90000"/>
              </a:lnSpc>
            </a:pPr>
            <a:r>
              <a:rPr lang="pl-PL" sz="2400" dirty="0"/>
              <a:t>powikłania neurologiczne (napady drgawek).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endParaRPr lang="pl-PL"/>
          </a:p>
        </p:txBody>
      </p:sp>
      <p:sp>
        <p:nvSpPr>
          <p:cNvPr id="31746" name="Symbol zastępczy zawartości 2"/>
          <p:cNvSpPr>
            <a:spLocks noGrp="1"/>
          </p:cNvSpPr>
          <p:nvPr>
            <p:ph idx="1"/>
          </p:nvPr>
        </p:nvSpPr>
        <p:spPr>
          <a:xfrm>
            <a:off x="1235075" y="1878013"/>
            <a:ext cx="10194925" cy="4002087"/>
          </a:xfrm>
        </p:spPr>
        <p:txBody>
          <a:bodyPr/>
          <a:lstStyle/>
          <a:p>
            <a:pPr>
              <a:buFont typeface="Arial" charset="0"/>
              <a:buNone/>
            </a:pPr>
            <a:r>
              <a:rPr lang="pl-PL" sz="2400"/>
              <a:t>Poza tym pacjentki chorujące na bulimię skarżą się często na:</a:t>
            </a:r>
          </a:p>
          <a:p>
            <a:endParaRPr lang="pl-PL" sz="2400"/>
          </a:p>
          <a:p>
            <a:r>
              <a:rPr lang="pl-PL" sz="2400" b="1"/>
              <a:t>bóle głowy</a:t>
            </a:r>
          </a:p>
          <a:p>
            <a:r>
              <a:rPr lang="pl-PL" sz="2400" b="1"/>
              <a:t>biegunki</a:t>
            </a:r>
          </a:p>
          <a:p>
            <a:r>
              <a:rPr lang="pl-PL" sz="2400" b="1"/>
              <a:t>zaparcia</a:t>
            </a:r>
          </a:p>
          <a:p>
            <a:pPr>
              <a:buFont typeface="Arial" charset="0"/>
              <a:buNone/>
            </a:pPr>
            <a:endParaRPr lang="pl-PL" sz="2400" b="1"/>
          </a:p>
          <a:p>
            <a:pPr>
              <a:buFont typeface="Arial" charset="0"/>
              <a:buNone/>
            </a:pPr>
            <a:r>
              <a:rPr lang="pl-PL" sz="2400"/>
              <a:t>Bulimię należy także różnicować z niektórymi chorobami somatycznymi, przede wszystkim z zaburzeniami ze strony przewodu pokarmowego.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bwMode="auto"/>
        <p:txBody>
          <a:bodyPr wrap="square" numCol="1" anchorCtr="0" compatLnSpc="1">
            <a:prstTxWarp prst="textNoShape">
              <a:avLst/>
            </a:prstTxWarp>
            <a:normAutofit/>
          </a:bodyPr>
          <a:lstStyle/>
          <a:p>
            <a:r>
              <a:rPr lang="pl-PL" sz="3600" cap="none" dirty="0"/>
              <a:t>BULIMII TOWARZYSZYĆ MOGĄ RÓŻNE OBJAWY ZABURZEŃ PSYCHICZNYCH</a:t>
            </a:r>
          </a:p>
        </p:txBody>
      </p:sp>
      <p:sp>
        <p:nvSpPr>
          <p:cNvPr id="3" name="Symbol zastępczy zawartości 2"/>
          <p:cNvSpPr>
            <a:spLocks noGrp="1"/>
          </p:cNvSpPr>
          <p:nvPr>
            <p:ph idx="1"/>
          </p:nvPr>
        </p:nvSpPr>
        <p:spPr>
          <a:xfrm>
            <a:off x="1348032" y="1687398"/>
            <a:ext cx="10081967" cy="4192702"/>
          </a:xfrm>
        </p:spPr>
        <p:txBody>
          <a:bodyPr>
            <a:normAutofit/>
          </a:bodyPr>
          <a:lstStyle/>
          <a:p>
            <a:pPr>
              <a:lnSpc>
                <a:spcPct val="90000"/>
              </a:lnSpc>
              <a:buFont typeface="Arial" charset="0"/>
              <a:buNone/>
            </a:pPr>
            <a:endParaRPr lang="pl-PL" sz="2400" dirty="0"/>
          </a:p>
          <a:p>
            <a:pPr>
              <a:lnSpc>
                <a:spcPct val="90000"/>
              </a:lnSpc>
            </a:pPr>
            <a:r>
              <a:rPr lang="pl-PL" sz="2400" dirty="0"/>
              <a:t>zaburzenia depresyjne</a:t>
            </a:r>
          </a:p>
          <a:p>
            <a:pPr>
              <a:lnSpc>
                <a:spcPct val="90000"/>
              </a:lnSpc>
            </a:pPr>
            <a:r>
              <a:rPr lang="pl-PL" sz="2400" dirty="0"/>
              <a:t>zaburzenia lękowe</a:t>
            </a:r>
          </a:p>
          <a:p>
            <a:pPr>
              <a:lnSpc>
                <a:spcPct val="90000"/>
              </a:lnSpc>
            </a:pPr>
            <a:r>
              <a:rPr lang="pl-PL" sz="2400" dirty="0"/>
              <a:t>zaburzenia snu</a:t>
            </a:r>
          </a:p>
          <a:p>
            <a:pPr>
              <a:lnSpc>
                <a:spcPct val="90000"/>
              </a:lnSpc>
            </a:pPr>
            <a:r>
              <a:rPr lang="pl-PL" sz="2400" dirty="0"/>
              <a:t>zaburzenia osobowości</a:t>
            </a:r>
          </a:p>
          <a:p>
            <a:pPr>
              <a:lnSpc>
                <a:spcPct val="90000"/>
              </a:lnSpc>
            </a:pPr>
            <a:r>
              <a:rPr lang="pl-PL" sz="2400" dirty="0"/>
              <a:t>uzależnienia (między innymi od alkoholu)</a:t>
            </a:r>
          </a:p>
          <a:p>
            <a:pPr>
              <a:lnSpc>
                <a:spcPct val="90000"/>
              </a:lnSpc>
            </a:pPr>
            <a:r>
              <a:rPr lang="pl-PL" sz="2400" dirty="0"/>
              <a:t>różne czynności kompulsywne.</a:t>
            </a:r>
          </a:p>
          <a:p>
            <a:pPr>
              <a:lnSpc>
                <a:spcPct val="90000"/>
              </a:lnSpc>
              <a:buFont typeface="Arial" charset="0"/>
              <a:buNone/>
            </a:pPr>
            <a:endParaRPr lang="pl-PL" sz="2400" dirty="0"/>
          </a:p>
          <a:p>
            <a:pPr>
              <a:lnSpc>
                <a:spcPct val="90000"/>
              </a:lnSpc>
              <a:buFont typeface="Arial" charset="0"/>
              <a:buNone/>
            </a:pPr>
            <a:r>
              <a:rPr lang="pl-PL" sz="2400" dirty="0"/>
              <a:t>Zachowania </a:t>
            </a:r>
            <a:r>
              <a:rPr lang="pl-PL" sz="2400" dirty="0" err="1"/>
              <a:t>bulimiczne</a:t>
            </a:r>
            <a:r>
              <a:rPr lang="pl-PL" sz="2400" dirty="0"/>
              <a:t> należy także różnicować z innymi chorobami psychicznymi, m.in. zaburzeniami depresyjnymi czy psychotycznymi.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819275" y="554038"/>
            <a:ext cx="9925685" cy="5827712"/>
          </a:xfrm>
        </p:spPr>
        <p:txBody>
          <a:bodyPr>
            <a:normAutofit lnSpcReduction="10000"/>
          </a:bodyPr>
          <a:lstStyle/>
          <a:p>
            <a:pPr algn="ctr">
              <a:lnSpc>
                <a:spcPct val="90000"/>
              </a:lnSpc>
              <a:buFont typeface="Arial" charset="0"/>
              <a:buNone/>
            </a:pPr>
            <a:r>
              <a:rPr lang="pl-PL" sz="2400" dirty="0">
                <a:solidFill>
                  <a:srgbClr val="333333"/>
                </a:solidFill>
              </a:rPr>
              <a:t>Pacjenci z bulimią zazwyczaj początkowo starają się </a:t>
            </a:r>
            <a:r>
              <a:rPr lang="pl-PL" sz="2400" b="1" dirty="0">
                <a:solidFill>
                  <a:srgbClr val="333333"/>
                </a:solidFill>
              </a:rPr>
              <a:t>ukrywać przed najbliższymi</a:t>
            </a:r>
            <a:r>
              <a:rPr lang="pl-PL" sz="2400" dirty="0">
                <a:solidFill>
                  <a:srgbClr val="333333"/>
                </a:solidFill>
              </a:rPr>
              <a:t> epizody </a:t>
            </a:r>
            <a:r>
              <a:rPr lang="pl-PL" sz="2400" b="1" dirty="0">
                <a:solidFill>
                  <a:srgbClr val="333333"/>
                </a:solidFill>
              </a:rPr>
              <a:t>przejadania się</a:t>
            </a:r>
            <a:r>
              <a:rPr lang="pl-PL" sz="2400" dirty="0">
                <a:solidFill>
                  <a:srgbClr val="333333"/>
                </a:solidFill>
              </a:rPr>
              <a:t> i następujących po tym kompulsywnych, niekontrolowanych </a:t>
            </a:r>
            <a:r>
              <a:rPr lang="pl-PL" sz="2400" b="1" dirty="0">
                <a:solidFill>
                  <a:srgbClr val="333333"/>
                </a:solidFill>
              </a:rPr>
              <a:t>wymiotów</a:t>
            </a:r>
            <a:r>
              <a:rPr lang="pl-PL" sz="2400" dirty="0">
                <a:solidFill>
                  <a:srgbClr val="333333"/>
                </a:solidFill>
              </a:rPr>
              <a:t>. </a:t>
            </a:r>
          </a:p>
          <a:p>
            <a:pPr algn="ctr">
              <a:lnSpc>
                <a:spcPct val="90000"/>
              </a:lnSpc>
              <a:buFont typeface="Arial" charset="0"/>
              <a:buNone/>
            </a:pPr>
            <a:r>
              <a:rPr lang="pl-PL" sz="2400" dirty="0">
                <a:solidFill>
                  <a:srgbClr val="333333"/>
                </a:solidFill>
              </a:rPr>
              <a:t>Ukrywają także </a:t>
            </a:r>
            <a:r>
              <a:rPr lang="pl-PL" sz="2400" b="1" dirty="0">
                <a:solidFill>
                  <a:srgbClr val="333333"/>
                </a:solidFill>
              </a:rPr>
              <a:t>stosowanie środków przeczyszczających</a:t>
            </a:r>
            <a:r>
              <a:rPr lang="pl-PL" sz="2400" dirty="0">
                <a:solidFill>
                  <a:srgbClr val="333333"/>
                </a:solidFill>
              </a:rPr>
              <a:t> czy </a:t>
            </a:r>
            <a:r>
              <a:rPr lang="pl-PL" sz="2400" b="1" dirty="0">
                <a:solidFill>
                  <a:srgbClr val="333333"/>
                </a:solidFill>
              </a:rPr>
              <a:t>moczopędnych</a:t>
            </a:r>
            <a:r>
              <a:rPr lang="pl-PL" sz="2400" dirty="0">
                <a:solidFill>
                  <a:srgbClr val="333333"/>
                </a:solidFill>
              </a:rPr>
              <a:t>. Mogą kupować bardzo duże ilości jedzenia i spożywać je szybko i w krótkim czasie, na przykład w swoim pokoju. Niekiedy są to </a:t>
            </a:r>
            <a:r>
              <a:rPr lang="pl-PL" sz="2400" b="1" dirty="0">
                <a:solidFill>
                  <a:srgbClr val="333333"/>
                </a:solidFill>
              </a:rPr>
              <a:t>ilości wielokrotnie przekraczające objętościowo i kalorycznie odpowiednie dla tej osoby porcje posiłku</a:t>
            </a:r>
            <a:r>
              <a:rPr lang="pl-PL" sz="2400" dirty="0">
                <a:solidFill>
                  <a:srgbClr val="333333"/>
                </a:solidFill>
              </a:rPr>
              <a:t>. W trakcie takiego objadania się pacjent traci kontrolę nad ilością i jakością spożywanych posiłków. Czasami zjada </a:t>
            </a:r>
            <a:r>
              <a:rPr lang="pl-PL" sz="2400" b="1" dirty="0">
                <a:solidFill>
                  <a:srgbClr val="333333"/>
                </a:solidFill>
              </a:rPr>
              <a:t>„co popadnie”,</a:t>
            </a:r>
            <a:r>
              <a:rPr lang="pl-PL" sz="2400" dirty="0">
                <a:solidFill>
                  <a:srgbClr val="333333"/>
                </a:solidFill>
              </a:rPr>
              <a:t> miesza różne smaki, których – poza epizodami przejadania się – nie zjadłby w takim zestawieniu.</a:t>
            </a:r>
          </a:p>
          <a:p>
            <a:pPr algn="ctr">
              <a:lnSpc>
                <a:spcPct val="90000"/>
              </a:lnSpc>
              <a:buFont typeface="Arial" charset="0"/>
              <a:buNone/>
            </a:pPr>
            <a:r>
              <a:rPr lang="pl-PL" sz="2400" dirty="0">
                <a:solidFill>
                  <a:srgbClr val="333333"/>
                </a:solidFill>
              </a:rPr>
              <a:t>W typowym napadzie objadania się spożywa pokarmy zazwyczaj do chwili, kiedy nie może już więcej zjeść. Wtedy kompulsywnie, „przymusowo” podejmuje czynności kompensacyjne.</a:t>
            </a:r>
          </a:p>
          <a:p>
            <a:pPr algn="ctr">
              <a:lnSpc>
                <a:spcPct val="90000"/>
              </a:lnSpc>
              <a:buFont typeface="Arial" charset="0"/>
              <a:buNone/>
            </a:pPr>
            <a:r>
              <a:rPr lang="pl-PL" sz="2400" dirty="0">
                <a:solidFill>
                  <a:srgbClr val="333333"/>
                </a:solidFill>
              </a:rPr>
              <a:t>Niekiedy po takich napadach obżarstwa chory ma </a:t>
            </a:r>
            <a:r>
              <a:rPr lang="pl-PL" sz="2400" b="1" dirty="0">
                <a:solidFill>
                  <a:srgbClr val="333333"/>
                </a:solidFill>
              </a:rPr>
              <a:t>poczucie braku kontroli nad swoim życiem</a:t>
            </a:r>
            <a:r>
              <a:rPr lang="pl-PL" sz="2400" dirty="0">
                <a:solidFill>
                  <a:srgbClr val="333333"/>
                </a:solidFill>
              </a:rPr>
              <a:t>, </a:t>
            </a:r>
            <a:r>
              <a:rPr lang="pl-PL" sz="2400" b="1" dirty="0">
                <a:solidFill>
                  <a:srgbClr val="333333"/>
                </a:solidFill>
              </a:rPr>
              <a:t>poczucie wstydu i winny</a:t>
            </a:r>
            <a:r>
              <a:rPr lang="pl-PL" sz="2400" dirty="0">
                <a:solidFill>
                  <a:srgbClr val="333333"/>
                </a:solidFill>
              </a:rPr>
              <a:t>, </a:t>
            </a:r>
            <a:r>
              <a:rPr lang="pl-PL" sz="2400" b="1" dirty="0">
                <a:solidFill>
                  <a:srgbClr val="333333"/>
                </a:solidFill>
              </a:rPr>
              <a:t>obniżony nastrój</a:t>
            </a:r>
            <a:r>
              <a:rPr lang="pl-PL" sz="2400" dirty="0">
                <a:solidFill>
                  <a:srgbClr val="333333"/>
                </a:solidFill>
              </a:rPr>
              <a:t>, a epizod ten traktuje jako „kolejną porażkę” w utrzymaniu czy dążeniu do masy ciała, jaką chce osiągnąć.</a:t>
            </a:r>
            <a:endParaRPr lang="pl-PL"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endParaRPr lang="pl-PL"/>
          </a:p>
        </p:txBody>
      </p:sp>
      <p:sp>
        <p:nvSpPr>
          <p:cNvPr id="34818" name="Symbol zastępczy zawartości 2"/>
          <p:cNvSpPr>
            <a:spLocks noGrp="1"/>
          </p:cNvSpPr>
          <p:nvPr>
            <p:ph idx="1"/>
          </p:nvPr>
        </p:nvSpPr>
        <p:spPr>
          <a:xfrm>
            <a:off x="1152525" y="1454150"/>
            <a:ext cx="10277475" cy="4425950"/>
          </a:xfrm>
        </p:spPr>
        <p:txBody>
          <a:bodyPr/>
          <a:lstStyle/>
          <a:p>
            <a:pPr algn="ctr">
              <a:buFont typeface="Arial" charset="0"/>
              <a:buNone/>
            </a:pPr>
            <a:r>
              <a:rPr lang="pl-PL" sz="2400" dirty="0">
                <a:solidFill>
                  <a:schemeClr val="tx1"/>
                </a:solidFill>
              </a:rPr>
              <a:t>Ponieważ lęk przed przytyciem i koncentracja na uzyskaniu określonej masy i wymiarów ciała jest głównym celem życiowych dążeń, dzień, w którym wystąpił taki epizod, zazwyczaj uważa za </a:t>
            </a:r>
            <a:r>
              <a:rPr lang="pl-PL" sz="2400" b="1" dirty="0">
                <a:solidFill>
                  <a:schemeClr val="tx1"/>
                </a:solidFill>
              </a:rPr>
              <a:t>dzień „stracony”.</a:t>
            </a:r>
            <a:r>
              <a:rPr lang="pl-PL" sz="2400" dirty="0">
                <a:solidFill>
                  <a:schemeClr val="tx1"/>
                </a:solidFill>
              </a:rPr>
              <a:t> Wiąże się z tym najczęściej pogorszenie samopoczucia, napięcie, zwiększona drażliwość, chwiejność emocjonalna czy poczucie smutku.</a:t>
            </a:r>
          </a:p>
          <a:p>
            <a:pPr algn="ctr">
              <a:buFont typeface="Arial" charset="0"/>
              <a:buNone/>
            </a:pPr>
            <a:r>
              <a:rPr lang="pl-PL" sz="2400" dirty="0">
                <a:solidFill>
                  <a:schemeClr val="tx1"/>
                </a:solidFill>
              </a:rPr>
              <a:t> Masa ciała pacjenta z bulimią, choć waha się w zależności od okresu przejadania się czy „oczyszczania” i głodówki, zazwyczaj utrzymuje się na prawidłowym lub zbliżonym do prawidłowego poziomie, mimo że sam pacjent stale zakłada jej znaczne zmniejszenie.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402080" y="962025"/>
            <a:ext cx="9987280" cy="4918075"/>
          </a:xfrm>
        </p:spPr>
        <p:txBody>
          <a:bodyPr>
            <a:normAutofit lnSpcReduction="10000"/>
          </a:bodyPr>
          <a:lstStyle/>
          <a:p>
            <a:pPr algn="ctr">
              <a:lnSpc>
                <a:spcPct val="90000"/>
              </a:lnSpc>
              <a:buFont typeface="Arial" charset="0"/>
              <a:buNone/>
            </a:pPr>
            <a:r>
              <a:rPr lang="pl-PL" sz="2400" dirty="0">
                <a:solidFill>
                  <a:srgbClr val="333333"/>
                </a:solidFill>
                <a:latin typeface="Verdana" pitchFamily="34" charset="0"/>
              </a:rPr>
              <a:t>Najbliżsi pacjenta bardzo długo mogą nie zdawać sobie sprawy z jego problemów z odżywianiem się. Kiedy jednak zaczynają je dostrzegać i próbują pomóc czy zmotywować do szukania pomocy, spotykają się zazwyczaj z jego sprzeciwem. </a:t>
            </a:r>
            <a:r>
              <a:rPr lang="pl-PL" sz="2400" b="1" dirty="0">
                <a:solidFill>
                  <a:srgbClr val="333333"/>
                </a:solidFill>
                <a:latin typeface="Verdana" pitchFamily="34" charset="0"/>
              </a:rPr>
              <a:t>Pacjent cierpiący na bulimię często wie, że „ma problem z przejadaniem się”, rzadziej przyznaje, że problemem są też „oczyszczające” czynności kompulsywne</a:t>
            </a:r>
            <a:r>
              <a:rPr lang="pl-PL" sz="2400" dirty="0">
                <a:solidFill>
                  <a:srgbClr val="333333"/>
                </a:solidFill>
                <a:latin typeface="Verdana" pitchFamily="34" charset="0"/>
              </a:rPr>
              <a:t>, ale zazwyczaj uważa, że „sam sobie z tym poradzi”, że „teraz już będzie silny” i „nie dopuści” do następnych epizodów przejadania się. Zazwyczaj dopiero po dłuższym czasie trwania zaburzenia, indywidualnym dla każdego pacjenta, niekiedy nawet po kilku latach, pacjent przyznaje sam przed sobą, że „nie da rady” i zaczyna szukać profesjonalnej pomocy albo na znalezienie takiej pomocy pozwala najbliższym.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381760" y="990600"/>
            <a:ext cx="9265920" cy="4889500"/>
          </a:xfrm>
        </p:spPr>
        <p:txBody>
          <a:bodyPr>
            <a:normAutofit lnSpcReduction="10000"/>
          </a:bodyPr>
          <a:lstStyle/>
          <a:p>
            <a:pPr algn="ctr">
              <a:buFont typeface="Arial" charset="0"/>
              <a:buNone/>
            </a:pPr>
            <a:r>
              <a:rPr lang="pl-PL" sz="2400" dirty="0">
                <a:solidFill>
                  <a:srgbClr val="333333"/>
                </a:solidFill>
              </a:rPr>
              <a:t>  Bardzo ważne jest także zwrócenie uwagi na ewentualne współwystępujące uzależnienia (np. od alkoholu czy substancji psychoaktywnych) i odpowiednie formy leczenia uzależnień. W przypadku bulimii niezbędna jest także stała kontrola stanu somatycznego przez lekarza rodzinnego i ewentualnie lekarzy innych specjalności (np. diabetologa w przypadku zaniechania z powodu </a:t>
            </a:r>
            <a:r>
              <a:rPr lang="pl-PL" sz="2400" dirty="0" err="1">
                <a:solidFill>
                  <a:srgbClr val="333333"/>
                </a:solidFill>
              </a:rPr>
              <a:t>zachowań</a:t>
            </a:r>
            <a:r>
              <a:rPr lang="pl-PL" sz="2400" dirty="0">
                <a:solidFill>
                  <a:srgbClr val="333333"/>
                </a:solidFill>
              </a:rPr>
              <a:t> </a:t>
            </a:r>
            <a:r>
              <a:rPr lang="pl-PL" sz="2400" dirty="0" err="1">
                <a:solidFill>
                  <a:srgbClr val="333333"/>
                </a:solidFill>
              </a:rPr>
              <a:t>bulimicznych</a:t>
            </a:r>
            <a:r>
              <a:rPr lang="pl-PL" sz="2400" dirty="0">
                <a:solidFill>
                  <a:srgbClr val="333333"/>
                </a:solidFill>
              </a:rPr>
              <a:t> przyjmowania insuliny przez osoby chorujące na cukrzycę, endokrynologa przy nadużywaniu hormonów tarczycy, kardiologa, gastrologa, stomatologa). W przypadku nasilenia współwystępujących z bulimią zaburzeń somatycznych lub zaburzeń psychicznych wskazana może być hospitalizacja na oddziale internistycznym lub psychiatrycznym, a w ciężkich stanach nawet na oddziale intensywnej opieki medycznej.</a:t>
            </a:r>
            <a:endParaRPr lang="pl-PL"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fontAlgn="auto">
              <a:spcAft>
                <a:spcPts val="0"/>
              </a:spcAft>
              <a:defRPr/>
            </a:pPr>
            <a:r>
              <a:rPr lang="pl-PL" sz="3200" dirty="0">
                <a:solidFill>
                  <a:srgbClr val="FFC000"/>
                </a:solidFill>
              </a:rPr>
              <a:t>Aby rozpoznać bulimię według klasyfikacji ICD-10, konieczne jest występowanie u pacjenta podanych niżej wszystkich grup objawów:</a:t>
            </a:r>
            <a:br>
              <a:rPr lang="pl-PL" sz="3200" dirty="0"/>
            </a:br>
            <a:endParaRPr lang="pl-PL" sz="3200" dirty="0"/>
          </a:p>
        </p:txBody>
      </p:sp>
      <p:sp>
        <p:nvSpPr>
          <p:cNvPr id="3" name="Symbol zastępczy zawartości 2"/>
          <p:cNvSpPr>
            <a:spLocks noGrp="1"/>
          </p:cNvSpPr>
          <p:nvPr>
            <p:ph idx="1"/>
          </p:nvPr>
        </p:nvSpPr>
        <p:spPr>
          <a:xfrm>
            <a:off x="1250950" y="2008188"/>
            <a:ext cx="10179050" cy="4619625"/>
          </a:xfrm>
        </p:spPr>
        <p:txBody>
          <a:bodyPr rtlCol="0">
            <a:normAutofit fontScale="92500" lnSpcReduction="20000"/>
          </a:bodyPr>
          <a:lstStyle/>
          <a:p>
            <a:pPr marL="457200" indent="-457200" fontAlgn="auto">
              <a:spcAft>
                <a:spcPts val="0"/>
              </a:spcAft>
              <a:buFont typeface="Arial" panose="020B0604020202020204" pitchFamily="34" charset="0"/>
              <a:buAutoNum type="arabicPeriod"/>
              <a:defRPr/>
            </a:pPr>
            <a:r>
              <a:rPr lang="pl-PL" dirty="0">
                <a:solidFill>
                  <a:schemeClr val="tx1"/>
                </a:solidFill>
              </a:rPr>
              <a:t>Pacjent koncentruje swoją uwagę wokół odżywiania się, staje się ono najistotniejszym obszarem jego życia, okresowo występują u niego nie dające się powstrzymać napady żarłoczności, nadmiernego jedzenia bardzo dużych ilości pokarmu, czasami nawet kilka razy przekraczających odpowiednią dla danej osoby porcję</a:t>
            </a:r>
          </a:p>
          <a:p>
            <a:pPr marL="457200" indent="-457200" fontAlgn="auto">
              <a:spcAft>
                <a:spcPts val="0"/>
              </a:spcAft>
              <a:buFont typeface="Arial" panose="020B0604020202020204" pitchFamily="34" charset="0"/>
              <a:buAutoNum type="arabicPeriod"/>
              <a:defRPr/>
            </a:pPr>
            <a:r>
              <a:rPr lang="pl-PL" dirty="0">
                <a:solidFill>
                  <a:schemeClr val="tx1"/>
                </a:solidFill>
              </a:rPr>
              <a:t>Pacjent podejmuje wiele różnych działań kompensacyjnych mających na celu „zapobiegać tuczącym skutkom” spożytego pokarmu, między innymi prowokuje wymioty po nadmiernym jedzeniu (albo po przyjęciu takiej ilości pokarmu, którą uzna za zbyt dużą czy zbyt wysoko kaloryczną), stosuje środki hamujące apetyt, środki przeczyszczające (czasami w dawkach przekraczających zalecane normy), środki moczopędne, preparaty hormonów tarczycy. Może podejmować też okresowo tzw. głodówki, które zazwyczaj kończą się ponownymi napadami żarłoczności</a:t>
            </a:r>
          </a:p>
          <a:p>
            <a:pPr marL="457200" indent="-457200" fontAlgn="auto">
              <a:spcAft>
                <a:spcPts val="0"/>
              </a:spcAft>
              <a:buFont typeface="Arial" panose="020B0604020202020204" pitchFamily="34" charset="0"/>
              <a:buAutoNum type="arabicPeriod"/>
              <a:defRPr/>
            </a:pPr>
            <a:r>
              <a:rPr lang="pl-PL" dirty="0">
                <a:solidFill>
                  <a:schemeClr val="tx1"/>
                </a:solidFill>
              </a:rPr>
              <a:t>Pacjentowi towarzyszy także stałe chorobliwe poczucie obawy przed otyłością, skoncentrowany jest on na ocenie swojej aktualnej masy ciała i ustanawia limity swojej wagi znacznie poniżej odpowiedniej dla niego normy.</a:t>
            </a:r>
          </a:p>
          <a:p>
            <a:pPr marL="457200" indent="-457200" fontAlgn="auto">
              <a:spcAft>
                <a:spcPts val="0"/>
              </a:spcAft>
              <a:buFont typeface="Arial" panose="020B0604020202020204" pitchFamily="34" charset="0"/>
              <a:buAutoNum type="arabicPeriod"/>
              <a:defRPr/>
            </a:pPr>
            <a:r>
              <a:rPr lang="pl-PL" dirty="0">
                <a:solidFill>
                  <a:schemeClr val="tx1"/>
                </a:solidFill>
              </a:rPr>
              <a:t>Epizody objadania się i towarzyszące im następowe zachowania kompensacyjne muszą występować w okresie ostatnich 3 miesięcy, co najmniej 2 razy w tygodniu.</a:t>
            </a:r>
          </a:p>
          <a:p>
            <a:pPr fontAlgn="auto">
              <a:spcAft>
                <a:spcPts val="0"/>
              </a:spcAft>
              <a:buFont typeface="Arial" panose="020B0604020202020204" pitchFamily="34" charset="0"/>
              <a:buChar char="•"/>
              <a:defRPr/>
            </a:pPr>
            <a:endParaRPr lang="pl-PL"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2538" y="1093788"/>
            <a:ext cx="10172700" cy="781050"/>
          </a:xfrm>
        </p:spPr>
        <p:txBody>
          <a:bodyPr>
            <a:noAutofit/>
          </a:bodyPr>
          <a:lstStyle/>
          <a:p>
            <a:pPr fontAlgn="auto">
              <a:spcAft>
                <a:spcPts val="0"/>
              </a:spcAft>
              <a:defRPr/>
            </a:pPr>
            <a:r>
              <a:rPr lang="pl-PL" sz="4000" b="1" dirty="0">
                <a:solidFill>
                  <a:srgbClr val="333333"/>
                </a:solidFill>
              </a:rPr>
              <a:t>Można wyróżnić dwa typy bulimii: </a:t>
            </a:r>
            <a:br>
              <a:rPr lang="pl-PL" sz="4000" dirty="0">
                <a:solidFill>
                  <a:srgbClr val="333333"/>
                </a:solidFill>
              </a:rPr>
            </a:br>
            <a:endParaRPr lang="pl-PL" sz="4000" dirty="0"/>
          </a:p>
        </p:txBody>
      </p:sp>
      <p:sp>
        <p:nvSpPr>
          <p:cNvPr id="3" name="Symbol zastępczy tekstu 2"/>
          <p:cNvSpPr>
            <a:spLocks noGrp="1"/>
          </p:cNvSpPr>
          <p:nvPr>
            <p:ph type="body" idx="1"/>
          </p:nvPr>
        </p:nvSpPr>
        <p:spPr>
          <a:xfrm>
            <a:off x="1250950" y="1874838"/>
            <a:ext cx="4800600" cy="957262"/>
          </a:xfrm>
        </p:spPr>
        <p:txBody>
          <a:bodyPr rtlCol="0"/>
          <a:lstStyle/>
          <a:p>
            <a:pPr fontAlgn="auto">
              <a:spcAft>
                <a:spcPts val="0"/>
              </a:spcAft>
              <a:buFont typeface="Arial" panose="020B0604020202020204" pitchFamily="34" charset="0"/>
              <a:buNone/>
              <a:defRPr/>
            </a:pPr>
            <a:r>
              <a:rPr lang="pl-PL" dirty="0">
                <a:solidFill>
                  <a:srgbClr val="FFC000"/>
                </a:solidFill>
              </a:rPr>
              <a:t>typ przeczyszczający</a:t>
            </a:r>
          </a:p>
        </p:txBody>
      </p:sp>
      <p:sp>
        <p:nvSpPr>
          <p:cNvPr id="38915" name="Symbol zastępczy zawartości 3"/>
          <p:cNvSpPr>
            <a:spLocks noGrp="1"/>
          </p:cNvSpPr>
          <p:nvPr>
            <p:ph sz="half" idx="2"/>
          </p:nvPr>
        </p:nvSpPr>
        <p:spPr>
          <a:xfrm>
            <a:off x="1257300" y="2909888"/>
            <a:ext cx="4800600" cy="2995612"/>
          </a:xfrm>
        </p:spPr>
        <p:txBody>
          <a:bodyPr/>
          <a:lstStyle/>
          <a:p>
            <a:r>
              <a:rPr lang="pl-PL">
                <a:solidFill>
                  <a:srgbClr val="333333"/>
                </a:solidFill>
                <a:latin typeface="Verdana" pitchFamily="34" charset="0"/>
              </a:rPr>
              <a:t>O </a:t>
            </a:r>
            <a:r>
              <a:rPr lang="pl-PL" b="1">
                <a:solidFill>
                  <a:srgbClr val="333333"/>
                </a:solidFill>
                <a:latin typeface="Verdana" pitchFamily="34" charset="0"/>
              </a:rPr>
              <a:t>typie przeczyszczającym bulimii</a:t>
            </a:r>
            <a:r>
              <a:rPr lang="pl-PL">
                <a:solidFill>
                  <a:srgbClr val="333333"/>
                </a:solidFill>
                <a:latin typeface="Verdana" pitchFamily="34" charset="0"/>
              </a:rPr>
              <a:t> mówimy wtedy, kiedy pacjent po epizodzie nadmiernego przejadania się prowokuje wymioty, stosuje środki przeczyszczające czy moczopędne.</a:t>
            </a:r>
          </a:p>
          <a:p>
            <a:endParaRPr lang="pl-PL"/>
          </a:p>
        </p:txBody>
      </p:sp>
      <p:sp>
        <p:nvSpPr>
          <p:cNvPr id="5" name="Symbol zastępczy tekstu 4"/>
          <p:cNvSpPr>
            <a:spLocks noGrp="1"/>
          </p:cNvSpPr>
          <p:nvPr>
            <p:ph type="body" sz="quarter" idx="3"/>
          </p:nvPr>
        </p:nvSpPr>
        <p:spPr>
          <a:xfrm>
            <a:off x="6634163" y="1874838"/>
            <a:ext cx="4800600" cy="957262"/>
          </a:xfrm>
        </p:spPr>
        <p:txBody>
          <a:bodyPr rtlCol="0"/>
          <a:lstStyle/>
          <a:p>
            <a:pPr fontAlgn="auto">
              <a:spcAft>
                <a:spcPts val="0"/>
              </a:spcAft>
              <a:buFont typeface="Arial" panose="020B0604020202020204" pitchFamily="34" charset="0"/>
              <a:buNone/>
              <a:defRPr/>
            </a:pPr>
            <a:r>
              <a:rPr lang="pl-PL" sz="2000" dirty="0">
                <a:solidFill>
                  <a:srgbClr val="FFC000"/>
                </a:solidFill>
              </a:rPr>
              <a:t>nieprzeczyszczający</a:t>
            </a:r>
            <a:endParaRPr lang="pl-PL" dirty="0">
              <a:solidFill>
                <a:srgbClr val="FFC000"/>
              </a:solidFill>
            </a:endParaRPr>
          </a:p>
        </p:txBody>
      </p:sp>
      <p:sp>
        <p:nvSpPr>
          <p:cNvPr id="38917" name="Symbol zastępczy zawartości 5"/>
          <p:cNvSpPr>
            <a:spLocks noGrp="1"/>
          </p:cNvSpPr>
          <p:nvPr>
            <p:ph sz="quarter" idx="4"/>
          </p:nvPr>
        </p:nvSpPr>
        <p:spPr>
          <a:xfrm>
            <a:off x="6634163" y="2909888"/>
            <a:ext cx="4800600" cy="2995612"/>
          </a:xfrm>
        </p:spPr>
        <p:txBody>
          <a:bodyPr/>
          <a:lstStyle/>
          <a:p>
            <a:r>
              <a:rPr lang="pl-PL" b="1">
                <a:solidFill>
                  <a:srgbClr val="333333"/>
                </a:solidFill>
                <a:latin typeface="Verdana" pitchFamily="34" charset="0"/>
              </a:rPr>
              <a:t>Typ nieprzeczyszczający</a:t>
            </a:r>
            <a:r>
              <a:rPr lang="pl-PL">
                <a:solidFill>
                  <a:srgbClr val="333333"/>
                </a:solidFill>
                <a:latin typeface="Verdana" pitchFamily="34" charset="0"/>
              </a:rPr>
              <a:t> występuje wtedy, kiedy pacjent kompensuje epizody żarłoczności, podejmując różnego rodzaju bardzo ścisłe diety i głodówki.</a:t>
            </a:r>
          </a:p>
          <a:p>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bwMode="auto">
          <a:xfrm>
            <a:off x="1250950" y="382588"/>
            <a:ext cx="10179050" cy="273050"/>
          </a:xfrm>
          <a:noFill/>
        </p:spPr>
        <p:txBody>
          <a:bodyPr wrap="square" numCol="1" anchorCtr="0" compatLnSpc="1">
            <a:prstTxWarp prst="textNoShape">
              <a:avLst/>
            </a:prstTxWarp>
            <a:normAutofit fontScale="90000"/>
          </a:bodyPr>
          <a:lstStyle/>
          <a:p>
            <a:endParaRPr lang="pl-PL" sz="4700" cap="none"/>
          </a:p>
        </p:txBody>
      </p:sp>
      <p:sp>
        <p:nvSpPr>
          <p:cNvPr id="62467" name="Rectangle 3"/>
          <p:cNvSpPr>
            <a:spLocks noGrp="1"/>
          </p:cNvSpPr>
          <p:nvPr>
            <p:ph type="body" idx="4294967295"/>
          </p:nvPr>
        </p:nvSpPr>
        <p:spPr>
          <a:xfrm>
            <a:off x="3133725" y="1055688"/>
            <a:ext cx="7981950" cy="4824412"/>
          </a:xfrm>
        </p:spPr>
        <p:txBody>
          <a:bodyPr/>
          <a:lstStyle/>
          <a:p>
            <a:pPr algn="r">
              <a:buFont typeface="Arial" charset="0"/>
              <a:buNone/>
            </a:pPr>
            <a:r>
              <a:rPr lang="pl-PL" sz="2400">
                <a:solidFill>
                  <a:srgbClr val="FFFFFF"/>
                </a:solidFill>
              </a:rPr>
              <a:t>Zaburzenia odżywiania to poważny problem dotykający młodzieży. Szacuje się, że anoreksja wykazuje się największym wskaźnikiem śmiertelności ze wszystkich chorób natury psychicznej.</a:t>
            </a:r>
          </a:p>
          <a:p>
            <a:pPr algn="r">
              <a:buFont typeface="Arial" charset="0"/>
              <a:buNone/>
            </a:pPr>
            <a:r>
              <a:rPr lang="pl-PL" sz="2400">
                <a:solidFill>
                  <a:srgbClr val="FFFFFF"/>
                </a:solidFill>
              </a:rPr>
              <a:t>  </a:t>
            </a:r>
          </a:p>
          <a:p>
            <a:pPr algn="r">
              <a:buFont typeface="Arial" charset="0"/>
              <a:buNone/>
            </a:pPr>
            <a:r>
              <a:rPr lang="pl-PL" sz="2400">
                <a:solidFill>
                  <a:srgbClr val="FFFFFF"/>
                </a:solidFill>
              </a:rPr>
              <a:t>W Polsce obecnie nie przeprowadzono szeroko zakrojonych badań epidemiologicznych na ten temat, jednak szacuje się, że anoreksja może dotyczyć od 0,8–1,8 proc. populacji dziewczyn poniżej 18 roku życia. Chorują także chłopcy i młodzi mężczyźni, jednak znacznie rzadziej niż kobiety.</a:t>
            </a:r>
          </a:p>
          <a:p>
            <a:pPr algn="r"/>
            <a:endParaRPr lang="pl-PL">
              <a:solidFill>
                <a:srgbClr val="FFFFFF"/>
              </a:solidFill>
            </a:endParaRPr>
          </a:p>
        </p:txBody>
      </p:sp>
      <p:sp>
        <p:nvSpPr>
          <p:cNvPr id="62468" name="Rectangle 4"/>
          <p:cNvSpPr>
            <a:spLocks noChangeArrowheads="1"/>
          </p:cNvSpPr>
          <p:nvPr/>
        </p:nvSpPr>
        <p:spPr bwMode="auto">
          <a:xfrm>
            <a:off x="9985375" y="6127750"/>
            <a:ext cx="1720850" cy="393700"/>
          </a:xfrm>
          <a:prstGeom prst="rect">
            <a:avLst/>
          </a:prstGeom>
          <a:noFill/>
          <a:ln w="9525">
            <a:noFill/>
            <a:miter lim="800000"/>
            <a:headEnd/>
            <a:tailEnd/>
          </a:ln>
          <a:effectLst/>
        </p:spPr>
        <p:txBody>
          <a:bodyPr wrap="none">
            <a:spAutoFit/>
          </a:bodyPr>
          <a:lstStyle/>
          <a:p>
            <a:pPr defTabSz="914400">
              <a:lnSpc>
                <a:spcPct val="110000"/>
              </a:lnSpc>
              <a:spcBef>
                <a:spcPts val="700"/>
              </a:spcBef>
              <a:buClr>
                <a:schemeClr val="tx2"/>
              </a:buClr>
              <a:buFont typeface="Arial" charset="0"/>
              <a:buNone/>
            </a:pPr>
            <a:r>
              <a:rPr lang="pl-PL">
                <a:solidFill>
                  <a:srgbClr val="FFFFFF"/>
                </a:solidFill>
              </a:rPr>
              <a:t>[pacjent.gov.pl]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obrazu 3">
            <a:extLst>
              <a:ext uri="{FF2B5EF4-FFF2-40B4-BE49-F238E27FC236}">
                <a16:creationId xmlns:a16="http://schemas.microsoft.com/office/drawing/2014/main" id="{4AB4C0F9-4381-D73D-4D80-F552658415D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631" r="27631"/>
          <a:stretch>
            <a:fillRect/>
          </a:stretch>
        </p:blipFill>
        <p:spPr>
          <a:xfrm>
            <a:off x="284163" y="0"/>
            <a:ext cx="7354887" cy="6858000"/>
          </a:xfrm>
        </p:spPr>
      </p:pic>
      <p:sp>
        <p:nvSpPr>
          <p:cNvPr id="3" name="Tytuł 2"/>
          <p:cNvSpPr>
            <a:spLocks noGrp="1"/>
          </p:cNvSpPr>
          <p:nvPr>
            <p:ph type="title"/>
          </p:nvPr>
        </p:nvSpPr>
        <p:spPr bwMode="auto">
          <a:xfrm>
            <a:off x="8337550" y="457200"/>
            <a:ext cx="3379968" cy="1196975"/>
          </a:xfrm>
        </p:spPr>
        <p:txBody>
          <a:bodyPr wrap="square" numCol="1" anchorCtr="0" compatLnSpc="1">
            <a:prstTxWarp prst="textNoShape">
              <a:avLst/>
            </a:prstTxWarp>
          </a:bodyPr>
          <a:lstStyle/>
          <a:p>
            <a:r>
              <a:rPr lang="pl-PL" sz="4400" cap="none" dirty="0"/>
              <a:t>LECZENIE</a:t>
            </a:r>
          </a:p>
        </p:txBody>
      </p:sp>
      <p:sp>
        <p:nvSpPr>
          <p:cNvPr id="40963" name="Symbol zastępczy tekstu 3"/>
          <p:cNvSpPr>
            <a:spLocks noGrp="1"/>
          </p:cNvSpPr>
          <p:nvPr>
            <p:ph type="body" sz="half" idx="2"/>
          </p:nvPr>
        </p:nvSpPr>
        <p:spPr>
          <a:xfrm>
            <a:off x="8337550" y="1741488"/>
            <a:ext cx="3092450" cy="4164012"/>
          </a:xfrm>
        </p:spPr>
        <p:txBody>
          <a:bodyPr/>
          <a:lstStyle/>
          <a:p>
            <a:endParaRPr lang="pl-P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noFill/>
        </p:spPr>
        <p:txBody>
          <a:bodyPr wrap="square" numCol="1" anchorCtr="0" compatLnSpc="1">
            <a:prstTxWarp prst="textNoShape">
              <a:avLst/>
            </a:prstTxWarp>
          </a:bodyPr>
          <a:lstStyle/>
          <a:p>
            <a:endParaRPr lang="pl-PL" cap="none"/>
          </a:p>
        </p:txBody>
      </p:sp>
      <p:sp>
        <p:nvSpPr>
          <p:cNvPr id="51203" name="Rectangle 3"/>
          <p:cNvSpPr>
            <a:spLocks noGrp="1"/>
          </p:cNvSpPr>
          <p:nvPr>
            <p:ph type="body" idx="1"/>
          </p:nvPr>
        </p:nvSpPr>
        <p:spPr>
          <a:xfrm>
            <a:off x="1250950" y="1338606"/>
            <a:ext cx="10179050" cy="4541494"/>
          </a:xfrm>
        </p:spPr>
        <p:txBody>
          <a:bodyPr/>
          <a:lstStyle/>
          <a:p>
            <a:r>
              <a:rPr lang="pl-PL" sz="2400" dirty="0">
                <a:solidFill>
                  <a:srgbClr val="333333"/>
                </a:solidFill>
              </a:rPr>
              <a:t>Anoreksja oraz bulimia są zaburzeniami psychicznymi, które należy leczyć. Bardzo ważne jest właściwie zdiagnozowanie zaburzeń, określenie stopnia ich rozwoju, nasilenia, czasu trwania. Diagnoza najczęściej stawiana jest przez </a:t>
            </a:r>
            <a:r>
              <a:rPr lang="pl-PL" sz="2400" b="1" dirty="0">
                <a:solidFill>
                  <a:srgbClr val="333333"/>
                </a:solidFill>
              </a:rPr>
              <a:t>lekarza psychiatrę</a:t>
            </a:r>
            <a:r>
              <a:rPr lang="pl-PL" sz="2400" dirty="0">
                <a:solidFill>
                  <a:srgbClr val="333333"/>
                </a:solidFill>
              </a:rPr>
              <a:t>, który zaleca dalsze odpowiednie sposoby leczenia i postępowania.</a:t>
            </a:r>
          </a:p>
          <a:p>
            <a:r>
              <a:rPr lang="pl-PL" sz="2400" dirty="0">
                <a:solidFill>
                  <a:srgbClr val="333333"/>
                </a:solidFill>
              </a:rPr>
              <a:t>Leczenie wymaga </a:t>
            </a:r>
            <a:r>
              <a:rPr lang="pl-PL" sz="2400" b="1" dirty="0">
                <a:solidFill>
                  <a:srgbClr val="333333"/>
                </a:solidFill>
              </a:rPr>
              <a:t>indywidualnego podejścia</a:t>
            </a:r>
            <a:r>
              <a:rPr lang="pl-PL" sz="2400" dirty="0">
                <a:solidFill>
                  <a:srgbClr val="333333"/>
                </a:solidFill>
              </a:rPr>
              <a:t> do każdego pacjenta. Zazwyczaj opiera się na </a:t>
            </a:r>
            <a:r>
              <a:rPr lang="pl-PL" sz="2400" b="1" dirty="0">
                <a:solidFill>
                  <a:srgbClr val="333333"/>
                </a:solidFill>
              </a:rPr>
              <a:t>psychoedukacji i psychoterapii</a:t>
            </a:r>
            <a:r>
              <a:rPr lang="pl-PL" sz="2400" dirty="0">
                <a:solidFill>
                  <a:srgbClr val="333333"/>
                </a:solidFill>
              </a:rPr>
              <a:t>, która ma na celu między innymi zmianę sposobu myślenia, zachowania, odżywiania się. W bardziej zaawansowanych postaciach anoreksji postępowanie to łączy się z </a:t>
            </a:r>
            <a:r>
              <a:rPr lang="pl-PL" sz="2400" b="1" dirty="0">
                <a:solidFill>
                  <a:srgbClr val="333333"/>
                </a:solidFill>
              </a:rPr>
              <a:t>behawioralnym treningiem jedzenia</a:t>
            </a:r>
            <a:r>
              <a:rPr lang="pl-PL" sz="2400" dirty="0">
                <a:solidFill>
                  <a:srgbClr val="333333"/>
                </a:solidFill>
              </a:rPr>
              <a:t> w warunkach szpitalnych.</a:t>
            </a:r>
          </a:p>
          <a:p>
            <a:endParaRPr lang="pl-PL" sz="1800" dirty="0">
              <a:solidFill>
                <a:srgbClr val="333333"/>
              </a:solidFill>
              <a:latin typeface="Verdan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168401" y="641985"/>
            <a:ext cx="10657839" cy="6226175"/>
          </a:xfrm>
        </p:spPr>
        <p:txBody>
          <a:bodyPr>
            <a:normAutofit fontScale="92500" lnSpcReduction="20000"/>
          </a:bodyPr>
          <a:lstStyle/>
          <a:p>
            <a:pPr>
              <a:lnSpc>
                <a:spcPct val="90000"/>
              </a:lnSpc>
            </a:pPr>
            <a:r>
              <a:rPr lang="pl-PL" sz="2600" dirty="0">
                <a:solidFill>
                  <a:srgbClr val="333333"/>
                </a:solidFill>
              </a:rPr>
              <a:t>Terapia może być prowadzona </a:t>
            </a:r>
            <a:r>
              <a:rPr lang="pl-PL" sz="2600" b="1" dirty="0">
                <a:solidFill>
                  <a:srgbClr val="333333"/>
                </a:solidFill>
              </a:rPr>
              <a:t>indywidualnie, grupowo, w ramach szpitalnych oddziałów dziennych, czy – w głębszych stadiach rozwoju zaburzenia – na oddziałach całodobowych</a:t>
            </a:r>
            <a:r>
              <a:rPr lang="pl-PL" sz="2600" dirty="0">
                <a:solidFill>
                  <a:srgbClr val="333333"/>
                </a:solidFill>
              </a:rPr>
              <a:t>. Czasami, po ocenie aktualnej sytuacji rodziny pacjenta, wskazane jest także </a:t>
            </a:r>
            <a:r>
              <a:rPr lang="pl-PL" sz="2600" b="1" dirty="0">
                <a:solidFill>
                  <a:srgbClr val="333333"/>
                </a:solidFill>
              </a:rPr>
              <a:t>podjęcie systemowej terapii rodzinnej</a:t>
            </a:r>
            <a:r>
              <a:rPr lang="pl-PL" sz="2600" dirty="0">
                <a:solidFill>
                  <a:srgbClr val="333333"/>
                </a:solidFill>
              </a:rPr>
              <a:t>.</a:t>
            </a:r>
          </a:p>
          <a:p>
            <a:pPr>
              <a:lnSpc>
                <a:spcPct val="90000"/>
              </a:lnSpc>
            </a:pPr>
            <a:r>
              <a:rPr lang="pl-PL" sz="2600" dirty="0">
                <a:solidFill>
                  <a:srgbClr val="333333"/>
                </a:solidFill>
              </a:rPr>
              <a:t>Na każdym etapie leczenia zaleca się konsultacje psychiatryczne w celu oceny i monitorowania parametrów poprawy stanu zaburzeń odżywiania się (między innymi masy ciała) i zdrowia psychicznego pacjenta.</a:t>
            </a:r>
          </a:p>
          <a:p>
            <a:pPr>
              <a:lnSpc>
                <a:spcPct val="90000"/>
              </a:lnSpc>
            </a:pPr>
            <a:r>
              <a:rPr lang="pl-PL" sz="2600" dirty="0">
                <a:solidFill>
                  <a:srgbClr val="333333"/>
                </a:solidFill>
              </a:rPr>
              <a:t>Niekiedy przy współwystępujących innych objawach zaburzeń psychicznych, np. depresyjnych, czy lękowych, powinno się dodatkowo wdrożyć </a:t>
            </a:r>
            <a:r>
              <a:rPr lang="pl-PL" sz="2600" b="1" dirty="0">
                <a:solidFill>
                  <a:srgbClr val="333333"/>
                </a:solidFill>
              </a:rPr>
              <a:t>leczenie farmakologiczne</a:t>
            </a:r>
            <a:r>
              <a:rPr lang="pl-PL" sz="2600" dirty="0">
                <a:solidFill>
                  <a:srgbClr val="333333"/>
                </a:solidFill>
              </a:rPr>
              <a:t>.</a:t>
            </a:r>
          </a:p>
          <a:p>
            <a:pPr>
              <a:lnSpc>
                <a:spcPct val="90000"/>
              </a:lnSpc>
            </a:pPr>
            <a:r>
              <a:rPr lang="pl-PL" sz="2600" dirty="0">
                <a:solidFill>
                  <a:srgbClr val="333333"/>
                </a:solidFill>
              </a:rPr>
              <a:t>Niezbędne są też okresowe kontrole u lekarza rodzinnego lub lekarza chorób wewnętrznych, w celu pełnej oceny stanu zdrowia somatycznego oraz ewentualnie konsultacje lekarzy innych specjalności, w tym ginekologa, endokrynologa, gastrologa, czy stomatologa.</a:t>
            </a:r>
          </a:p>
          <a:p>
            <a:pPr>
              <a:lnSpc>
                <a:spcPct val="90000"/>
              </a:lnSpc>
            </a:pPr>
            <a:r>
              <a:rPr lang="pl-PL" sz="2600" dirty="0">
                <a:solidFill>
                  <a:srgbClr val="333333"/>
                </a:solidFill>
              </a:rPr>
              <a:t>W przypadku poważnych zaburzeń somatycznych, w których leczenie ambulatoryjne nie jest wystarczające (np. zaburzenia układu krążenia, poważne zaburzenia wodno-elektrolitowe), wskazana jest </a:t>
            </a:r>
            <a:r>
              <a:rPr lang="pl-PL" sz="2600" b="1" dirty="0">
                <a:solidFill>
                  <a:srgbClr val="333333"/>
                </a:solidFill>
              </a:rPr>
              <a:t>hospitalizacja</a:t>
            </a:r>
            <a:r>
              <a:rPr lang="pl-PL" sz="2600" dirty="0">
                <a:solidFill>
                  <a:srgbClr val="333333"/>
                </a:solidFill>
              </a:rPr>
              <a:t> na oddziałach, np. pediatrycznym, chorób wewnętrznych, czy na oddziale intensywnej opieki medycznej.</a:t>
            </a:r>
          </a:p>
          <a:p>
            <a:pPr>
              <a:lnSpc>
                <a:spcPct val="90000"/>
              </a:lnSpc>
            </a:pPr>
            <a:endParaRPr lang="pl-PL" sz="19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bwMode="auto">
          <a:xfrm>
            <a:off x="4005263" y="1073150"/>
            <a:ext cx="8186737" cy="4065588"/>
          </a:xfrm>
        </p:spPr>
        <p:txBody>
          <a:bodyPr wrap="square" numCol="1" anchorCtr="0" compatLnSpc="1">
            <a:prstTxWarp prst="textNoShape">
              <a:avLst/>
            </a:prstTxWarp>
          </a:bodyPr>
          <a:lstStyle/>
          <a:p>
            <a:r>
              <a:rPr lang="pl-PL" sz="6000" cap="none"/>
              <a:t>Jak pomóc i wesprzeć chorą osobę?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bwMode="auto">
          <a:noFill/>
        </p:spPr>
        <p:txBody>
          <a:bodyPr wrap="square" numCol="1" anchorCtr="0" compatLnSpc="1">
            <a:prstTxWarp prst="textNoShape">
              <a:avLst/>
            </a:prstTxWarp>
          </a:bodyPr>
          <a:lstStyle/>
          <a:p>
            <a:endParaRPr lang="pl-PL" cap="none"/>
          </a:p>
        </p:txBody>
      </p:sp>
      <p:sp>
        <p:nvSpPr>
          <p:cNvPr id="52227" name="Rectangle 3"/>
          <p:cNvSpPr>
            <a:spLocks noGrp="1"/>
          </p:cNvSpPr>
          <p:nvPr>
            <p:ph type="body" sz="half" idx="4294967295"/>
          </p:nvPr>
        </p:nvSpPr>
        <p:spPr>
          <a:xfrm>
            <a:off x="1076325" y="1947863"/>
            <a:ext cx="10353675" cy="3932237"/>
          </a:xfrm>
        </p:spPr>
        <p:txBody>
          <a:bodyPr/>
          <a:lstStyle/>
          <a:p>
            <a:r>
              <a:rPr lang="pl-PL" sz="2400" dirty="0">
                <a:solidFill>
                  <a:srgbClr val="FFC000"/>
                </a:solidFill>
              </a:rPr>
              <a:t>W przypadku zaobserwowania pierwszych objawów mogących świadczyć o zaburzeniach odżywiania lub o innych problemach bliskiej osoby, </a:t>
            </a:r>
            <a:r>
              <a:rPr lang="pl-PL" sz="2400" b="1" dirty="0">
                <a:solidFill>
                  <a:srgbClr val="FFC000"/>
                </a:solidFill>
              </a:rPr>
              <a:t>szczera i okazująca troskę rozmowa</a:t>
            </a:r>
            <a:r>
              <a:rPr lang="pl-PL" sz="2400" dirty="0">
                <a:solidFill>
                  <a:srgbClr val="FFC000"/>
                </a:solidFill>
              </a:rPr>
              <a:t> jest konieczna. Jeżeli rodzic/przyjaciel podejdzie do sprawy w sposób opanowany i życzliwy, istnieje szansa, że chory poczuje wsparcie i będzie w stanie przyjąć pomoc. A to może mieć </a:t>
            </a:r>
            <a:r>
              <a:rPr lang="pl-PL" sz="2400" b="1" dirty="0">
                <a:solidFill>
                  <a:srgbClr val="FFC000"/>
                </a:solidFill>
              </a:rPr>
              <a:t>kluczowe znaczenie dla procesu leczenia</a:t>
            </a:r>
            <a:r>
              <a:rPr lang="pl-PL" sz="2400" dirty="0">
                <a:solidFill>
                  <a:srgbClr val="FFC000"/>
                </a:solidFill>
              </a:rPr>
              <a:t>.</a:t>
            </a:r>
          </a:p>
          <a:p>
            <a:endParaRPr lang="pl-PL" sz="2400" dirty="0">
              <a:solidFill>
                <a:srgbClr val="FFC000"/>
              </a:solidFill>
            </a:endParaRPr>
          </a:p>
          <a:p>
            <a:r>
              <a:rPr lang="pl-PL" sz="2400" dirty="0">
                <a:solidFill>
                  <a:srgbClr val="FFC000"/>
                </a:solidFill>
              </a:rPr>
              <a:t>Rodzice zazwyczaj boją się odrzucenia, złości ze strony nastolatka oraz tego, że straci on do nich zaufanie.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bwMode="auto">
          <a:xfrm>
            <a:off x="674688" y="241300"/>
            <a:ext cx="10755312" cy="1176338"/>
          </a:xfrm>
          <a:noFill/>
        </p:spPr>
        <p:txBody>
          <a:bodyPr wrap="square" numCol="1" anchorCtr="0" compatLnSpc="1">
            <a:prstTxWarp prst="textNoShape">
              <a:avLst/>
            </a:prstTxWarp>
            <a:normAutofit fontScale="90000"/>
          </a:bodyPr>
          <a:lstStyle/>
          <a:p>
            <a:r>
              <a:rPr lang="pl-PL" sz="3200" b="1" cap="none"/>
              <a:t>Przygotowanie do rozmowy.</a:t>
            </a:r>
            <a:br>
              <a:rPr lang="pl-PL" sz="3200" b="1" cap="none"/>
            </a:br>
            <a:r>
              <a:rPr lang="pl-PL" sz="3200" b="1" cap="none"/>
              <a:t>Wskazówki dla rodziców (ale nie tylko!)</a:t>
            </a:r>
            <a:br>
              <a:rPr lang="pl-PL" sz="3200" b="1" cap="none"/>
            </a:br>
            <a:endParaRPr lang="pl-PL" sz="3200" b="1" cap="none"/>
          </a:p>
        </p:txBody>
      </p:sp>
      <p:sp>
        <p:nvSpPr>
          <p:cNvPr id="69635" name="Rectangle 3"/>
          <p:cNvSpPr>
            <a:spLocks noGrp="1"/>
          </p:cNvSpPr>
          <p:nvPr>
            <p:ph type="body" idx="4294967295"/>
          </p:nvPr>
        </p:nvSpPr>
        <p:spPr>
          <a:xfrm>
            <a:off x="436881" y="1328738"/>
            <a:ext cx="11216640" cy="5407342"/>
          </a:xfrm>
        </p:spPr>
        <p:txBody>
          <a:bodyPr/>
          <a:lstStyle/>
          <a:p>
            <a:pPr>
              <a:lnSpc>
                <a:spcPct val="90000"/>
              </a:lnSpc>
            </a:pPr>
            <a:r>
              <a:rPr lang="pl-PL" sz="1400" b="1" dirty="0">
                <a:solidFill>
                  <a:srgbClr val="FFC000"/>
                </a:solidFill>
              </a:rPr>
              <a:t>Zapytaj, kiedy córka lub syn znajdzie dla Ciebie czas, abyście mogli spokojnie porozmawiać. Nie naciskaj na spotkanie. </a:t>
            </a:r>
          </a:p>
          <a:p>
            <a:pPr>
              <a:lnSpc>
                <a:spcPct val="90000"/>
              </a:lnSpc>
            </a:pPr>
            <a:r>
              <a:rPr lang="pl-PL" sz="1400" b="1" dirty="0">
                <a:solidFill>
                  <a:srgbClr val="FFC000"/>
                </a:solidFill>
              </a:rPr>
              <a:t>Zachowaj spokój i przygotuj, co powiesz. </a:t>
            </a:r>
          </a:p>
          <a:p>
            <a:pPr>
              <a:lnSpc>
                <a:spcPct val="90000"/>
              </a:lnSpc>
            </a:pPr>
            <a:r>
              <a:rPr lang="pl-PL" sz="1400" b="1" dirty="0">
                <a:solidFill>
                  <a:srgbClr val="FFC000"/>
                </a:solidFill>
              </a:rPr>
              <a:t>Jasno i prosto powiedz, co Cię niepokoi, wyraź swoją troskę (np. </a:t>
            </a:r>
            <a:r>
              <a:rPr lang="pl-PL" sz="1400" b="1" i="1" dirty="0">
                <a:solidFill>
                  <a:srgbClr val="FFC000"/>
                </a:solidFill>
              </a:rPr>
              <a:t>ostatnio mam wrażenie, że sporo schudłaś, bardzo się tym zmartwiłam</a:t>
            </a:r>
            <a:r>
              <a:rPr lang="pl-PL" sz="1400" b="1" dirty="0">
                <a:solidFill>
                  <a:srgbClr val="FFC000"/>
                </a:solidFill>
              </a:rPr>
              <a:t>). Staraj się nazywać swoje emocje (np. </a:t>
            </a:r>
            <a:r>
              <a:rPr lang="pl-PL" sz="1400" b="1" i="1" dirty="0">
                <a:solidFill>
                  <a:srgbClr val="FFC000"/>
                </a:solidFill>
              </a:rPr>
              <a:t>martwię się o Ciebie</a:t>
            </a:r>
            <a:r>
              <a:rPr lang="pl-PL" sz="1400" b="1" dirty="0">
                <a:solidFill>
                  <a:srgbClr val="FFC000"/>
                </a:solidFill>
              </a:rPr>
              <a:t>). </a:t>
            </a:r>
          </a:p>
          <a:p>
            <a:pPr>
              <a:lnSpc>
                <a:spcPct val="90000"/>
              </a:lnSpc>
            </a:pPr>
            <a:r>
              <a:rPr lang="pl-PL" sz="1400" b="1" dirty="0">
                <a:solidFill>
                  <a:srgbClr val="FFC000"/>
                </a:solidFill>
              </a:rPr>
              <a:t>Nie mów: Musisz zacząć więcej jeść. Zamiast tego powiedz: </a:t>
            </a:r>
            <a:r>
              <a:rPr lang="pl-PL" sz="1400" b="1" i="1" dirty="0">
                <a:solidFill>
                  <a:srgbClr val="FFC000"/>
                </a:solidFill>
              </a:rPr>
              <a:t>Mam wrażenie, że ostatnio jesz mniej niż zazwyczaj. Chciałam zapytać, co się dzieje</a:t>
            </a:r>
            <a:r>
              <a:rPr lang="pl-PL" sz="1400" b="1" dirty="0">
                <a:solidFill>
                  <a:srgbClr val="FFC000"/>
                </a:solidFill>
              </a:rPr>
              <a:t>. Staraj się używać zdań zaczynających się od „ja”, np. „Martwię się, ponieważ nie wydajesz się szczęśliwy” zamiast zdań zaczynających się od „ty” </a:t>
            </a:r>
          </a:p>
          <a:p>
            <a:pPr>
              <a:lnSpc>
                <a:spcPct val="90000"/>
              </a:lnSpc>
            </a:pPr>
            <a:r>
              <a:rPr lang="pl-PL" sz="1400" b="1" dirty="0">
                <a:solidFill>
                  <a:srgbClr val="FFC000"/>
                </a:solidFill>
              </a:rPr>
              <a:t>Nie wpędzaj w poczucie winy ani nie oceniaj, skoncentruj się na tym, jak się czuje. Okaż zrozumienie. </a:t>
            </a:r>
          </a:p>
          <a:p>
            <a:pPr>
              <a:lnSpc>
                <a:spcPct val="90000"/>
              </a:lnSpc>
            </a:pPr>
            <a:r>
              <a:rPr lang="pl-PL" sz="1400" b="1" dirty="0">
                <a:solidFill>
                  <a:srgbClr val="FFC000"/>
                </a:solidFill>
              </a:rPr>
              <a:t>Unikaj komentowania wyglądu, nawet jeśli jest to komplement, bo na tym etapie obraz siebie, który ma w głowie, jest silniejszy. </a:t>
            </a:r>
          </a:p>
          <a:p>
            <a:pPr>
              <a:lnSpc>
                <a:spcPct val="90000"/>
              </a:lnSpc>
            </a:pPr>
            <a:r>
              <a:rPr lang="pl-PL" sz="1400" b="1" dirty="0">
                <a:solidFill>
                  <a:srgbClr val="FFC000"/>
                </a:solidFill>
              </a:rPr>
              <a:t>Unikaj omawiania diet innych osób lub problemów z wagą. Nie porównuj swego dziecka do nikogo. </a:t>
            </a:r>
          </a:p>
          <a:p>
            <a:pPr>
              <a:lnSpc>
                <a:spcPct val="90000"/>
              </a:lnSpc>
            </a:pPr>
            <a:r>
              <a:rPr lang="pl-PL" sz="1400" b="1" dirty="0">
                <a:solidFill>
                  <a:srgbClr val="FFC000"/>
                </a:solidFill>
              </a:rPr>
              <a:t>Traktuj swoje dziecko jak partnera w rozmowie. Nie bagatelizuj tego, co o sobie mówi. Nie lekceważ kompleksów, o których wspomina. Nawet jeżeli ty ich nie dostrzegasz, dla niego są one poważną trudnością. </a:t>
            </a:r>
          </a:p>
          <a:p>
            <a:pPr>
              <a:lnSpc>
                <a:spcPct val="90000"/>
              </a:lnSpc>
            </a:pPr>
            <a:r>
              <a:rPr lang="pl-PL" sz="1400" b="1" dirty="0">
                <a:solidFill>
                  <a:srgbClr val="FFC000"/>
                </a:solidFill>
              </a:rPr>
              <a:t>Staraj się przekazać swojemu dziecku, że nie ma osoby o idealnym wyglądzie, powiedz mu o jego atutach. </a:t>
            </a:r>
          </a:p>
          <a:p>
            <a:pPr>
              <a:lnSpc>
                <a:spcPct val="90000"/>
              </a:lnSpc>
            </a:pPr>
            <a:r>
              <a:rPr lang="pl-PL" sz="1400" b="1" dirty="0">
                <a:solidFill>
                  <a:srgbClr val="FFC000"/>
                </a:solidFill>
              </a:rPr>
              <a:t>Jeżeli dziecko negatywnie wyraża się o swoim wyglądzie, staraj się zdobyć na ten temat więcej informacji. Zapytaj: </a:t>
            </a:r>
            <a:r>
              <a:rPr lang="pl-PL" sz="1400" b="1" i="1" dirty="0">
                <a:solidFill>
                  <a:srgbClr val="FFC000"/>
                </a:solidFill>
              </a:rPr>
              <a:t>„Co jest powodem tego, że tak o sobie myślisz? Co spowodowało, że tak sądzisz?”.</a:t>
            </a:r>
            <a:r>
              <a:rPr lang="pl-PL" sz="1400" b="1" dirty="0">
                <a:solidFill>
                  <a:srgbClr val="FFC000"/>
                </a:solidFill>
              </a:rPr>
              <a:t> </a:t>
            </a:r>
          </a:p>
          <a:p>
            <a:pPr>
              <a:lnSpc>
                <a:spcPct val="90000"/>
              </a:lnSpc>
            </a:pPr>
            <a:r>
              <a:rPr lang="pl-PL" sz="1400" b="1" dirty="0">
                <a:solidFill>
                  <a:srgbClr val="FFC000"/>
                </a:solidFill>
              </a:rPr>
              <a:t>Staraj się nie okazać zranienia, jeśli nie otworzy się od razu, i nie miej pretensji, że jest skryte. To z powodu choroby, a nie ich związku z Tobą. </a:t>
            </a:r>
          </a:p>
          <a:p>
            <a:pPr>
              <a:lnSpc>
                <a:spcPct val="90000"/>
              </a:lnSpc>
            </a:pPr>
            <a:r>
              <a:rPr lang="pl-PL" sz="1400" b="1" dirty="0">
                <a:solidFill>
                  <a:srgbClr val="FFC000"/>
                </a:solidFill>
              </a:rPr>
              <a:t>W żadnym wypadku nie krzycz, nie strasz, nie wymuszaj szczerości. </a:t>
            </a:r>
          </a:p>
          <a:p>
            <a:pPr>
              <a:lnSpc>
                <a:spcPct val="90000"/>
              </a:lnSpc>
            </a:pPr>
            <a:r>
              <a:rPr lang="pl-PL" sz="1400" b="1" dirty="0">
                <a:solidFill>
                  <a:srgbClr val="FFC000"/>
                </a:solidFill>
              </a:rPr>
              <a:t>Zapytaj, co możesz zrobić, aby pomóc. </a:t>
            </a:r>
          </a:p>
          <a:p>
            <a:pPr>
              <a:lnSpc>
                <a:spcPct val="90000"/>
              </a:lnSpc>
            </a:pPr>
            <a:r>
              <a:rPr lang="pl-PL" sz="1400" b="1" dirty="0">
                <a:solidFill>
                  <a:srgbClr val="FFC000"/>
                </a:solidFill>
              </a:rPr>
              <a:t>Zawsze bądź po stronie swojego dziecka.  </a:t>
            </a:r>
          </a:p>
          <a:p>
            <a:pPr>
              <a:lnSpc>
                <a:spcPct val="90000"/>
              </a:lnSpc>
            </a:pPr>
            <a:endParaRPr lang="pl-PL" sz="1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bwMode="auto">
          <a:xfrm>
            <a:off x="631825" y="382588"/>
            <a:ext cx="10798175" cy="1492250"/>
          </a:xfrm>
          <a:noFill/>
        </p:spPr>
        <p:txBody>
          <a:bodyPr wrap="square" numCol="1" anchorCtr="0" compatLnSpc="1">
            <a:prstTxWarp prst="textNoShape">
              <a:avLst/>
            </a:prstTxWarp>
          </a:bodyPr>
          <a:lstStyle/>
          <a:p>
            <a:r>
              <a:rPr lang="pl-PL" sz="3600" b="1" cap="none"/>
              <a:t>Przygotowanie do rozmowy.</a:t>
            </a:r>
            <a:br>
              <a:rPr lang="pl-PL" sz="3600" b="1" cap="none"/>
            </a:br>
            <a:r>
              <a:rPr lang="pl-PL" sz="3600" b="1" cap="none"/>
              <a:t>Wskazówki dla rodziców (ale nie tylko!)</a:t>
            </a:r>
          </a:p>
        </p:txBody>
      </p:sp>
      <p:sp>
        <p:nvSpPr>
          <p:cNvPr id="70659" name="Rectangle 3"/>
          <p:cNvSpPr>
            <a:spLocks noGrp="1"/>
          </p:cNvSpPr>
          <p:nvPr>
            <p:ph type="body" idx="4294967295"/>
          </p:nvPr>
        </p:nvSpPr>
        <p:spPr>
          <a:xfrm>
            <a:off x="596900" y="1566863"/>
            <a:ext cx="11280140" cy="5032375"/>
          </a:xfrm>
        </p:spPr>
        <p:txBody>
          <a:bodyPr/>
          <a:lstStyle/>
          <a:p>
            <a:pPr>
              <a:lnSpc>
                <a:spcPct val="100000"/>
              </a:lnSpc>
            </a:pPr>
            <a:r>
              <a:rPr lang="pl-PL" sz="1600" b="1" dirty="0">
                <a:solidFill>
                  <a:srgbClr val="FFC000"/>
                </a:solidFill>
              </a:rPr>
              <a:t>Dowiedz się jak najwięcej o zaburzeniach odżywiania, aby zrozumieć, z czym masz do czynienia </a:t>
            </a:r>
          </a:p>
          <a:p>
            <a:pPr>
              <a:lnSpc>
                <a:spcPct val="100000"/>
              </a:lnSpc>
            </a:pPr>
            <a:r>
              <a:rPr lang="pl-PL" sz="1600" b="1" dirty="0">
                <a:solidFill>
                  <a:srgbClr val="FFC000"/>
                </a:solidFill>
              </a:rPr>
              <a:t>bądź dobrym wzorem do naśladowania, stosuj zbilansowaną dietę i prozdrowotny styl życia </a:t>
            </a:r>
          </a:p>
          <a:p>
            <a:pPr>
              <a:lnSpc>
                <a:spcPct val="100000"/>
              </a:lnSpc>
            </a:pPr>
            <a:r>
              <a:rPr lang="pl-PL" sz="1600" b="1" dirty="0">
                <a:solidFill>
                  <a:srgbClr val="FFC000"/>
                </a:solidFill>
              </a:rPr>
              <a:t>staraj się budować pewność siebie dziecka – chwal je za troskliwe podejście lub pogratuluj osiągnięć w szkole </a:t>
            </a:r>
          </a:p>
          <a:p>
            <a:pPr>
              <a:lnSpc>
                <a:spcPct val="100000"/>
              </a:lnSpc>
            </a:pPr>
            <a:r>
              <a:rPr lang="pl-PL" sz="1600" b="1" dirty="0">
                <a:solidFill>
                  <a:srgbClr val="FFC000"/>
                </a:solidFill>
              </a:rPr>
              <a:t>zasugeruj rzezy, które może robić, które nie wymagają jedzenia, takie jak hobby i dni z przyjaciółmi. </a:t>
            </a:r>
          </a:p>
          <a:p>
            <a:pPr>
              <a:lnSpc>
                <a:spcPct val="100000"/>
              </a:lnSpc>
            </a:pPr>
            <a:r>
              <a:rPr lang="pl-PL" sz="1600" b="1" dirty="0">
                <a:solidFill>
                  <a:srgbClr val="FFC000"/>
                </a:solidFill>
              </a:rPr>
              <a:t>Pory posiłków mogą być szczególnie trudne: </a:t>
            </a:r>
          </a:p>
          <a:p>
            <a:pPr lvl="1">
              <a:lnSpc>
                <a:spcPct val="100000"/>
              </a:lnSpc>
              <a:buFont typeface="Gill Sans MT"/>
              <a:buNone/>
            </a:pPr>
            <a:r>
              <a:rPr lang="pl-PL" sz="1400" b="1" dirty="0">
                <a:solidFill>
                  <a:srgbClr val="FFC000"/>
                </a:solidFill>
              </a:rPr>
              <a:t>- jeśli Twoje dziecko jest w trakcie leczenia, poproś lekarza/dietetyka o poradę, jak radzić sobie z posiłkami </a:t>
            </a:r>
          </a:p>
          <a:p>
            <a:pPr lvl="1">
              <a:lnSpc>
                <a:spcPct val="100000"/>
              </a:lnSpc>
              <a:buFont typeface="Gill Sans MT"/>
              <a:buNone/>
            </a:pPr>
            <a:r>
              <a:rPr lang="pl-PL" sz="1400" b="1" dirty="0">
                <a:solidFill>
                  <a:srgbClr val="FFC000"/>
                </a:solidFill>
              </a:rPr>
              <a:t>- spróbuj zaplanować posiłki z dzieckiem, na które oboje się zgadzacie </a:t>
            </a:r>
          </a:p>
          <a:p>
            <a:pPr lvl="1">
              <a:lnSpc>
                <a:spcPct val="100000"/>
              </a:lnSpc>
              <a:buFont typeface="Gill Sans MT"/>
              <a:buNone/>
            </a:pPr>
            <a:r>
              <a:rPr lang="pl-PL" sz="1400" b="1" dirty="0">
                <a:solidFill>
                  <a:srgbClr val="FFC000"/>
                </a:solidFill>
              </a:rPr>
              <a:t>- ustal z rodziną, że nikt z was nie będzie rozmawiał o wielkości porcji, kaloryczności czy zawartości tłuszczu w posiłku </a:t>
            </a:r>
          </a:p>
          <a:p>
            <a:pPr lvl="1">
              <a:lnSpc>
                <a:spcPct val="100000"/>
              </a:lnSpc>
              <a:buFont typeface="Gill Sans MT"/>
              <a:buNone/>
            </a:pPr>
            <a:r>
              <a:rPr lang="pl-PL" sz="1400" b="1" dirty="0">
                <a:solidFill>
                  <a:srgbClr val="FFC000"/>
                </a:solidFill>
              </a:rPr>
              <a:t>- unikaj spożywania niskokalorycznych lub dietetycznych potraw lub trzymania ich w domu </a:t>
            </a:r>
          </a:p>
          <a:p>
            <a:pPr lvl="1">
              <a:lnSpc>
                <a:spcPct val="100000"/>
              </a:lnSpc>
              <a:buFont typeface="Gill Sans MT"/>
              <a:buNone/>
            </a:pPr>
            <a:r>
              <a:rPr lang="pl-PL" sz="1400" b="1" dirty="0">
                <a:solidFill>
                  <a:srgbClr val="FFC000"/>
                </a:solidFill>
              </a:rPr>
              <a:t>- staraj się, aby podczas posiłku panowała wesoła i pozytywna atmosfera, nawet jeśli tak się nie czujesz </a:t>
            </a:r>
          </a:p>
          <a:p>
            <a:pPr lvl="1">
              <a:lnSpc>
                <a:spcPct val="100000"/>
              </a:lnSpc>
              <a:buFont typeface="Gill Sans MT"/>
              <a:buNone/>
            </a:pPr>
            <a:r>
              <a:rPr lang="pl-PL" sz="1400" b="1" dirty="0">
                <a:solidFill>
                  <a:srgbClr val="FFC000"/>
                </a:solidFill>
              </a:rPr>
              <a:t>- jeśli Twoje dziecko próbuje zbytnio zaangażować się w gotowanie posiłku, aby go kontrolować, delikatnie poproś je, aby zamiast tego nakryło stół lub zmyło naczynia </a:t>
            </a:r>
          </a:p>
          <a:p>
            <a:pPr lvl="1">
              <a:lnSpc>
                <a:spcPct val="100000"/>
              </a:lnSpc>
              <a:buFont typeface="Gill Sans MT"/>
              <a:buNone/>
            </a:pPr>
            <a:r>
              <a:rPr lang="pl-PL" sz="1400" b="1" dirty="0">
                <a:solidFill>
                  <a:srgbClr val="FFC000"/>
                </a:solidFill>
              </a:rPr>
              <a:t>- staraj się nie skupiać na dziecku i jego talerzu podczas posiłków. Ciesz się własnym posiłkiem i spróbuj nawiązać rozmowę </a:t>
            </a:r>
          </a:p>
          <a:p>
            <a:pPr lvl="1">
              <a:lnSpc>
                <a:spcPct val="100000"/>
              </a:lnSpc>
              <a:buFont typeface="Gill Sans MT"/>
              <a:buNone/>
            </a:pPr>
            <a:r>
              <a:rPr lang="pl-PL" sz="1400" b="1" dirty="0">
                <a:solidFill>
                  <a:srgbClr val="FFC000"/>
                </a:solidFill>
              </a:rPr>
              <a:t>-rodzinne zajęcia po posiłku, takie jak gra lub oglądanie telewizji, mogą odwrócić uwagę dziecka od chęci pozbycia się jedzenia z organizmu lub uprawiania forsownych ćwiczeń </a:t>
            </a:r>
          </a:p>
          <a:p>
            <a:pPr lvl="1">
              <a:lnSpc>
                <a:spcPct val="100000"/>
              </a:lnSpc>
              <a:buFont typeface="Gill Sans MT"/>
              <a:buNone/>
            </a:pPr>
            <a:r>
              <a:rPr lang="pl-PL" sz="1400" b="1" dirty="0">
                <a:solidFill>
                  <a:srgbClr val="FFC000"/>
                </a:solidFill>
              </a:rPr>
              <a:t>- nie rozpaczaj, jeśli posiłek pójdzie źle – po prostu idź dalej. </a:t>
            </a:r>
          </a:p>
          <a:p>
            <a:pPr>
              <a:lnSpc>
                <a:spcPct val="100000"/>
              </a:lnSpc>
            </a:pPr>
            <a:endParaRPr lang="pl-PL" sz="16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43263" y="1073150"/>
            <a:ext cx="8186737" cy="4065588"/>
          </a:xfrm>
        </p:spPr>
        <p:txBody>
          <a:bodyPr>
            <a:noAutofit/>
          </a:bodyPr>
          <a:lstStyle/>
          <a:p>
            <a:pPr algn="ctr" fontAlgn="auto">
              <a:spcAft>
                <a:spcPts val="0"/>
              </a:spcAft>
              <a:defRPr/>
            </a:pPr>
            <a:r>
              <a:rPr lang="pl-PL" sz="3600" dirty="0">
                <a:solidFill>
                  <a:srgbClr val="FFC000"/>
                </a:solidFill>
              </a:rPr>
              <a:t>EAT-26 test zaburzeń odżywiania</a:t>
            </a:r>
            <a:br>
              <a:rPr lang="pl-PL" sz="3200" dirty="0">
                <a:solidFill>
                  <a:srgbClr val="FFC000"/>
                </a:solidFill>
              </a:rPr>
            </a:br>
            <a:br>
              <a:rPr lang="pl-PL" sz="3200" dirty="0"/>
            </a:br>
            <a:r>
              <a:rPr lang="pl-PL" sz="3200" dirty="0"/>
              <a:t>test przesiewowy przeznaczony do wykrywania objawów u osób z podejrzeniem zaburzeń odżywiania.</a:t>
            </a:r>
          </a:p>
        </p:txBody>
      </p:sp>
      <p:sp>
        <p:nvSpPr>
          <p:cNvPr id="3" name="Symbol zastępczy tekstu 2"/>
          <p:cNvSpPr>
            <a:spLocks noGrp="1"/>
          </p:cNvSpPr>
          <p:nvPr>
            <p:ph type="body" idx="1"/>
          </p:nvPr>
        </p:nvSpPr>
        <p:spPr>
          <a:xfrm>
            <a:off x="3657600" y="5297488"/>
            <a:ext cx="6602413" cy="812800"/>
          </a:xfrm>
        </p:spPr>
        <p:txBody>
          <a:bodyPr rtlCol="0">
            <a:normAutofit fontScale="92500" lnSpcReduction="20000"/>
          </a:bodyPr>
          <a:lstStyle/>
          <a:p>
            <a:pPr algn="ctr" fontAlgn="auto">
              <a:spcAft>
                <a:spcPts val="0"/>
              </a:spcAft>
              <a:buFont typeface="Arial" panose="020B0604020202020204" pitchFamily="34" charset="0"/>
              <a:buNone/>
              <a:defRPr/>
            </a:pPr>
            <a:r>
              <a:rPr lang="pl-PL" dirty="0"/>
              <a:t>https://psychologiazaburzen.pl/eat-26-test-zaburzen-odzywiania/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05225" y="3429000"/>
            <a:ext cx="7724775" cy="2179638"/>
          </a:xfrm>
        </p:spPr>
        <p:txBody>
          <a:bodyPr>
            <a:noAutofit/>
          </a:bodyPr>
          <a:lstStyle/>
          <a:p>
            <a:pPr algn="ctr" fontAlgn="auto">
              <a:spcAft>
                <a:spcPts val="0"/>
              </a:spcAft>
              <a:defRPr/>
            </a:pPr>
            <a:r>
              <a:rPr lang="pl-PL" sz="3200" dirty="0">
                <a:solidFill>
                  <a:srgbClr val="FFC000"/>
                </a:solidFill>
              </a:rPr>
              <a:t>SCOFF test zaburzeń odżywiania</a:t>
            </a:r>
            <a:br>
              <a:rPr lang="pl-PL" sz="2800" dirty="0">
                <a:solidFill>
                  <a:srgbClr val="FFC000"/>
                </a:solidFill>
              </a:rPr>
            </a:br>
            <a:br>
              <a:rPr lang="pl-PL" sz="2800" dirty="0">
                <a:solidFill>
                  <a:srgbClr val="FFC000"/>
                </a:solidFill>
              </a:rPr>
            </a:br>
            <a:br>
              <a:rPr lang="pl-PL" sz="2800" dirty="0">
                <a:solidFill>
                  <a:srgbClr val="FFC000"/>
                </a:solidFill>
              </a:rPr>
            </a:br>
            <a:r>
              <a:rPr lang="pl-PL" sz="2400" dirty="0">
                <a:solidFill>
                  <a:schemeClr val="tx1"/>
                </a:solidFill>
              </a:rPr>
              <a:t>Jest to prosty, </a:t>
            </a:r>
            <a:r>
              <a:rPr lang="pl-PL" sz="2400" dirty="0" err="1">
                <a:solidFill>
                  <a:schemeClr val="tx1"/>
                </a:solidFill>
              </a:rPr>
              <a:t>pięciopytaniowy</a:t>
            </a:r>
            <a:r>
              <a:rPr lang="pl-PL" sz="2400" dirty="0">
                <a:solidFill>
                  <a:schemeClr val="tx1"/>
                </a:solidFill>
              </a:rPr>
              <a:t> test, opracowany do użytku osób niebędących specjalistami w celu oceny możliwego występowania zaburzeń odżywiania takich jak anoreksja czy bulimia. </a:t>
            </a:r>
            <a:br>
              <a:rPr lang="pl-PL" sz="7200" dirty="0">
                <a:solidFill>
                  <a:schemeClr val="tx1"/>
                </a:solidFill>
              </a:rPr>
            </a:br>
            <a:endParaRPr lang="pl-PL" sz="7200" dirty="0">
              <a:solidFill>
                <a:schemeClr val="tx1"/>
              </a:solidFill>
            </a:endParaRPr>
          </a:p>
        </p:txBody>
      </p:sp>
      <p:sp>
        <p:nvSpPr>
          <p:cNvPr id="3" name="Symbol zastępczy tekstu 2"/>
          <p:cNvSpPr>
            <a:spLocks noGrp="1"/>
          </p:cNvSpPr>
          <p:nvPr>
            <p:ph type="body" idx="1"/>
          </p:nvPr>
        </p:nvSpPr>
        <p:spPr>
          <a:xfrm>
            <a:off x="4392613" y="5159375"/>
            <a:ext cx="5867400" cy="950913"/>
          </a:xfrm>
        </p:spPr>
        <p:txBody>
          <a:bodyPr rtlCol="0">
            <a:noAutofit/>
          </a:bodyPr>
          <a:lstStyle/>
          <a:p>
            <a:pPr algn="ctr" fontAlgn="auto">
              <a:spcAft>
                <a:spcPts val="0"/>
              </a:spcAft>
              <a:buFont typeface="Arial" panose="020B0604020202020204" pitchFamily="34" charset="0"/>
              <a:buNone/>
              <a:defRPr/>
            </a:pPr>
            <a:r>
              <a:rPr lang="pl-PL" sz="1900" dirty="0"/>
              <a:t>https://psychologiazaburzen.pl/scoff-test-zaburzen-odzywiania/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7"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3739" name="Rectangle 73738">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3741" name="Rectangle 73740">
            <a:extLst>
              <a:ext uri="{FF2B5EF4-FFF2-40B4-BE49-F238E27FC236}">
                <a16:creationId xmlns:a16="http://schemas.microsoft.com/office/drawing/2014/main" id="{D2932E9C-BCE7-4564-84F6-CBA75E8B0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743" name="Rectangle 73742">
            <a:extLst>
              <a:ext uri="{FF2B5EF4-FFF2-40B4-BE49-F238E27FC236}">
                <a16:creationId xmlns:a16="http://schemas.microsoft.com/office/drawing/2014/main" id="{AFC7A8FD-E375-431A-898D-F728F0948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2"/>
          <p:cNvSpPr>
            <a:spLocks noGrp="1"/>
          </p:cNvSpPr>
          <p:nvPr>
            <p:ph type="title" idx="4294967295"/>
          </p:nvPr>
        </p:nvSpPr>
        <p:spPr bwMode="auto">
          <a:xfrm>
            <a:off x="729587" y="986216"/>
            <a:ext cx="5235575" cy="4394988"/>
          </a:xfrm>
        </p:spPr>
        <p:txBody>
          <a:bodyPr vert="horz" lIns="91440" tIns="45720" rIns="91440" bIns="45720" numCol="1" rtlCol="0" anchor="ctr" anchorCtr="0" compatLnSpc="1">
            <a:prstTxWarp prst="textNoShape">
              <a:avLst/>
            </a:prstTxWarp>
            <a:normAutofit/>
          </a:bodyPr>
          <a:lstStyle/>
          <a:p>
            <a:r>
              <a:rPr lang="en-US" sz="6200" spc="800"/>
              <a:t>DZIĘKUJEMY </a:t>
            </a:r>
            <a:r>
              <a:rPr lang="en-US" sz="6200" spc="800">
                <a:sym typeface="Wingdings" pitchFamily="2" charset="2"/>
              </a:rPr>
              <a:t></a:t>
            </a:r>
            <a:endParaRPr lang="en-US" sz="6200" spc="800"/>
          </a:p>
        </p:txBody>
      </p:sp>
      <p:sp>
        <p:nvSpPr>
          <p:cNvPr id="73745" name="Rectangle 73744">
            <a:extLst>
              <a:ext uri="{FF2B5EF4-FFF2-40B4-BE49-F238E27FC236}">
                <a16:creationId xmlns:a16="http://schemas.microsoft.com/office/drawing/2014/main" id="{98C621E2-C9A1-42DB-B77B-FDEC40996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47" name="Freeform 6">
            <a:extLst>
              <a:ext uri="{FF2B5EF4-FFF2-40B4-BE49-F238E27FC236}">
                <a16:creationId xmlns:a16="http://schemas.microsoft.com/office/drawing/2014/main" id="{B85FBED9-5297-4759-B2C0-B6C973023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73734" name="Graphic 73733" descr="Smiling Face with No Fill">
            <a:extLst>
              <a:ext uri="{FF2B5EF4-FFF2-40B4-BE49-F238E27FC236}">
                <a16:creationId xmlns:a16="http://schemas.microsoft.com/office/drawing/2014/main" id="{560155F1-387A-049F-B088-D643EF513D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9261" y="1619392"/>
            <a:ext cx="3217333" cy="32173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bwMode="auto">
          <a:noFill/>
        </p:spPr>
        <p:txBody>
          <a:bodyPr wrap="square" numCol="1" anchorCtr="0" compatLnSpc="1">
            <a:prstTxWarp prst="textNoShape">
              <a:avLst/>
            </a:prstTxWarp>
          </a:bodyPr>
          <a:lstStyle/>
          <a:p>
            <a:endParaRPr lang="pl-PL" cap="none"/>
          </a:p>
        </p:txBody>
      </p:sp>
      <p:sp>
        <p:nvSpPr>
          <p:cNvPr id="65539" name="Rectangle 3"/>
          <p:cNvSpPr>
            <a:spLocks noGrp="1"/>
          </p:cNvSpPr>
          <p:nvPr>
            <p:ph type="body" idx="4294967295"/>
          </p:nvPr>
        </p:nvSpPr>
        <p:spPr>
          <a:xfrm>
            <a:off x="2763838" y="2286000"/>
            <a:ext cx="8666162" cy="3594100"/>
          </a:xfrm>
        </p:spPr>
        <p:txBody>
          <a:bodyPr/>
          <a:lstStyle/>
          <a:p>
            <a:pPr algn="r">
              <a:buFont typeface="Arial" charset="0"/>
              <a:buNone/>
            </a:pPr>
            <a:r>
              <a:rPr lang="pl-PL" sz="3200" dirty="0">
                <a:solidFill>
                  <a:srgbClr val="FFFFFF"/>
                </a:solidFill>
              </a:rPr>
              <a:t>W zaburzeniach odżywiania prawie nigdy nie ma jasnego początku rozwoju choroby.</a:t>
            </a:r>
          </a:p>
          <a:p>
            <a:pPr algn="r">
              <a:buFont typeface="Arial" charset="0"/>
              <a:buNone/>
            </a:pPr>
            <a:r>
              <a:rPr lang="pl-PL" sz="3200" dirty="0">
                <a:solidFill>
                  <a:srgbClr val="FFFFFF"/>
                </a:solidFill>
              </a:rPr>
              <a:t>Pierwsze objawy pojawiają się stopniowo</a:t>
            </a:r>
          </a:p>
          <a:p>
            <a:pPr algn="r">
              <a:buFont typeface="Arial" charset="0"/>
              <a:buNone/>
            </a:pPr>
            <a:r>
              <a:rPr lang="pl-PL" sz="3200" dirty="0">
                <a:solidFill>
                  <a:srgbClr val="FFFFFF"/>
                </a:solidFill>
              </a:rPr>
              <a:t>i są trudne do wychwycenia, ponieważ osoba chora w sposób nieświadomy lub świadomy</a:t>
            </a:r>
          </a:p>
          <a:p>
            <a:pPr algn="r">
              <a:buFont typeface="Arial" charset="0"/>
              <a:buNone/>
            </a:pPr>
            <a:r>
              <a:rPr lang="pl-PL" sz="3200" dirty="0">
                <a:solidFill>
                  <a:srgbClr val="FFFFFF"/>
                </a:solidFill>
              </a:rPr>
              <a:t>stara się je ukrywać.</a:t>
            </a:r>
          </a:p>
          <a:p>
            <a:pPr algn="r"/>
            <a:endParaRPr lang="pl-PL" sz="1800" dirty="0">
              <a:solidFill>
                <a:srgbClr val="FFFFFF"/>
              </a:solidFill>
            </a:endParaRPr>
          </a:p>
          <a:p>
            <a:pPr algn="r"/>
            <a:endParaRPr lang="pl-PL" sz="180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bwMode="auto">
          <a:xfrm>
            <a:off x="2840038" y="382588"/>
            <a:ext cx="8589962" cy="1492250"/>
          </a:xfrm>
          <a:noFill/>
        </p:spPr>
        <p:txBody>
          <a:bodyPr wrap="square" numCol="1" anchorCtr="0" compatLnSpc="1">
            <a:prstTxWarp prst="textNoShape">
              <a:avLst/>
            </a:prstTxWarp>
          </a:bodyPr>
          <a:lstStyle/>
          <a:p>
            <a:r>
              <a:rPr lang="pl-PL" cap="none"/>
              <a:t>Jakie są przyczyny zaburzeń odżywiania ?</a:t>
            </a:r>
          </a:p>
        </p:txBody>
      </p:sp>
      <p:sp>
        <p:nvSpPr>
          <p:cNvPr id="66563" name="Rectangle 3"/>
          <p:cNvSpPr>
            <a:spLocks noGrp="1"/>
          </p:cNvSpPr>
          <p:nvPr>
            <p:ph type="body" idx="4294967295"/>
          </p:nvPr>
        </p:nvSpPr>
        <p:spPr>
          <a:xfrm>
            <a:off x="2905125" y="2286000"/>
            <a:ext cx="8524875" cy="3594100"/>
          </a:xfrm>
        </p:spPr>
        <p:txBody>
          <a:bodyPr/>
          <a:lstStyle/>
          <a:p>
            <a:pPr>
              <a:lnSpc>
                <a:spcPct val="90000"/>
              </a:lnSpc>
            </a:pPr>
            <a:r>
              <a:rPr lang="pl-PL" dirty="0">
                <a:solidFill>
                  <a:srgbClr val="FFFFFF"/>
                </a:solidFill>
              </a:rPr>
              <a:t>brak akceptacji własnego wyglądu podyktowany zaburzonym obrazem własnego ciała</a:t>
            </a:r>
          </a:p>
          <a:p>
            <a:pPr>
              <a:lnSpc>
                <a:spcPct val="90000"/>
              </a:lnSpc>
            </a:pPr>
            <a:r>
              <a:rPr lang="pl-PL" dirty="0">
                <a:solidFill>
                  <a:srgbClr val="FFFFFF"/>
                </a:solidFill>
              </a:rPr>
              <a:t>nieakceptacja ze strony rówieśników</a:t>
            </a:r>
          </a:p>
          <a:p>
            <a:pPr>
              <a:lnSpc>
                <a:spcPct val="90000"/>
              </a:lnSpc>
            </a:pPr>
            <a:r>
              <a:rPr lang="pl-PL" dirty="0">
                <a:solidFill>
                  <a:srgbClr val="FFFFFF"/>
                </a:solidFill>
              </a:rPr>
              <a:t>zaburzone relacje rodzinne, nieadekwatne wymagania ze strony najbliższych, nadopiekuńczość i sztywność w relacjach rodzinnych</a:t>
            </a:r>
          </a:p>
          <a:p>
            <a:pPr>
              <a:lnSpc>
                <a:spcPct val="90000"/>
              </a:lnSpc>
            </a:pPr>
            <a:r>
              <a:rPr lang="pl-PL" dirty="0">
                <a:solidFill>
                  <a:srgbClr val="FFFFFF"/>
                </a:solidFill>
              </a:rPr>
              <a:t>tendencja do bycia perfekcyjnym</a:t>
            </a:r>
          </a:p>
          <a:p>
            <a:pPr>
              <a:lnSpc>
                <a:spcPct val="90000"/>
              </a:lnSpc>
            </a:pPr>
            <a:r>
              <a:rPr lang="pl-PL" dirty="0">
                <a:solidFill>
                  <a:srgbClr val="FFFFFF"/>
                </a:solidFill>
              </a:rPr>
              <a:t>presja ze strony niektórych środowisk do posiadania szczupłej sylwetki – na przykład u tancerzy baletowych, dżokejów, modelek lub sportowców</a:t>
            </a:r>
          </a:p>
          <a:p>
            <a:pPr>
              <a:lnSpc>
                <a:spcPct val="90000"/>
              </a:lnSpc>
            </a:pPr>
            <a:r>
              <a:rPr lang="pl-PL" dirty="0">
                <a:solidFill>
                  <a:srgbClr val="FFFFFF"/>
                </a:solidFill>
              </a:rPr>
              <a:t>niskie poczucie własnej wartości</a:t>
            </a:r>
          </a:p>
          <a:p>
            <a:pPr>
              <a:lnSpc>
                <a:spcPct val="90000"/>
              </a:lnSpc>
            </a:pPr>
            <a:r>
              <a:rPr lang="pl-PL" dirty="0">
                <a:solidFill>
                  <a:srgbClr val="FFFFFF"/>
                </a:solidFill>
              </a:rPr>
              <a:t>depresja lub uzależnienie od alkoholu lub narkotyków</a:t>
            </a:r>
          </a:p>
          <a:p>
            <a:pPr>
              <a:lnSpc>
                <a:spcPct val="90000"/>
              </a:lnSpc>
            </a:pPr>
            <a:r>
              <a:rPr lang="pl-PL" dirty="0">
                <a:solidFill>
                  <a:srgbClr val="FFFFFF"/>
                </a:solidFill>
              </a:rPr>
              <a:t>doświadczenie trudnych, traumatycznych sytuacji życiowych, w tym molestowanie seksualne.</a:t>
            </a:r>
          </a:p>
          <a:p>
            <a:pPr>
              <a:lnSpc>
                <a:spcPct val="90000"/>
              </a:lnSpc>
            </a:pPr>
            <a:endParaRPr lang="pl-PL"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337550" y="457200"/>
            <a:ext cx="3446463" cy="1196975"/>
          </a:xfrm>
        </p:spPr>
        <p:txBody>
          <a:bodyPr>
            <a:normAutofit fontScale="90000"/>
          </a:bodyPr>
          <a:lstStyle/>
          <a:p>
            <a:pPr fontAlgn="auto">
              <a:spcAft>
                <a:spcPts val="0"/>
              </a:spcAft>
              <a:defRPr/>
            </a:pPr>
            <a:r>
              <a:rPr lang="pl-PL" sz="3200" dirty="0"/>
              <a:t>Jak obliczyć BMI?</a:t>
            </a:r>
          </a:p>
        </p:txBody>
      </p:sp>
      <p:sp>
        <p:nvSpPr>
          <p:cNvPr id="4" name="Symbol zastępczy tekstu 3"/>
          <p:cNvSpPr>
            <a:spLocks noGrp="1"/>
          </p:cNvSpPr>
          <p:nvPr>
            <p:ph type="body" sz="half" idx="2"/>
          </p:nvPr>
        </p:nvSpPr>
        <p:spPr>
          <a:xfrm>
            <a:off x="8337550" y="1741488"/>
            <a:ext cx="3092450" cy="4659312"/>
          </a:xfrm>
        </p:spPr>
        <p:txBody>
          <a:bodyPr rtlCol="0">
            <a:normAutofit lnSpcReduction="10000"/>
          </a:bodyPr>
          <a:lstStyle/>
          <a:p>
            <a:pPr algn="ctr" fontAlgn="auto">
              <a:spcAft>
                <a:spcPts val="0"/>
              </a:spcAft>
              <a:buFont typeface="Arial" panose="020B0604020202020204" pitchFamily="34" charset="0"/>
              <a:buNone/>
              <a:defRPr/>
            </a:pPr>
            <a:r>
              <a:rPr lang="pl-PL" sz="2400" dirty="0">
                <a:solidFill>
                  <a:srgbClr val="FFC000"/>
                </a:solidFill>
              </a:rPr>
              <a:t>Wzór na wskaźnik Body Mass Index.</a:t>
            </a:r>
          </a:p>
          <a:p>
            <a:pPr algn="ctr" fontAlgn="auto">
              <a:spcAft>
                <a:spcPts val="0"/>
              </a:spcAft>
              <a:buFont typeface="Arial" panose="020B0604020202020204" pitchFamily="34" charset="0"/>
              <a:buNone/>
              <a:defRPr/>
            </a:pPr>
            <a:endParaRPr lang="pl-PL" sz="2400" dirty="0">
              <a:solidFill>
                <a:srgbClr val="FFC000"/>
              </a:solidFill>
            </a:endParaRPr>
          </a:p>
          <a:p>
            <a:pPr algn="just" fontAlgn="auto">
              <a:spcAft>
                <a:spcPts val="0"/>
              </a:spcAft>
              <a:buFont typeface="Arial" panose="020B0604020202020204" pitchFamily="34" charset="0"/>
              <a:buNone/>
              <a:defRPr/>
            </a:pPr>
            <a:r>
              <a:rPr lang="pl-PL" sz="2400" dirty="0"/>
              <a:t> Wskaźnik BMI bierze pod uwagę wzrost i wagę. Oblicza się go, dzieląc masę ciała (w kilogramach) przez wzrost podniesiony do kwadratu (w metrach).</a:t>
            </a:r>
          </a:p>
        </p:txBody>
      </p:sp>
      <p:pic>
        <p:nvPicPr>
          <p:cNvPr id="15363" name="Picture 4" descr="Kalkulator BMI Polski – Aplikacje w Google Play"/>
          <p:cNvPicPr>
            <a:picLocks noGrp="1" noChangeAspect="1" noChangeArrowheads="1"/>
          </p:cNvPicPr>
          <p:nvPr>
            <p:ph type="pic" idx="1"/>
          </p:nvPr>
        </p:nvPicPr>
        <p:blipFill>
          <a:blip r:embed="rId2"/>
          <a:srcRect t="3378" b="3378"/>
          <a:stretch>
            <a:fillRect/>
          </a:stretch>
        </p:blipFill>
        <p:spPr>
          <a:xfrm>
            <a:off x="284163" y="0"/>
            <a:ext cx="7354887"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About Adult BMI | Healthy Weight, Nutrition, and Physical Activity | CDC"/>
          <p:cNvPicPr>
            <a:picLocks noChangeAspect="1" noChangeArrowheads="1"/>
          </p:cNvPicPr>
          <p:nvPr/>
        </p:nvPicPr>
        <p:blipFill>
          <a:blip r:embed="rId2"/>
          <a:srcRect/>
          <a:stretch>
            <a:fillRect/>
          </a:stretch>
        </p:blipFill>
        <p:spPr bwMode="auto">
          <a:xfrm>
            <a:off x="1741488" y="1273175"/>
            <a:ext cx="8709025" cy="4572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Symbol zastępczy obrazu 5"/>
          <p:cNvPicPr>
            <a:picLocks noGrp="1" noChangeAspect="1"/>
          </p:cNvPicPr>
          <p:nvPr>
            <p:ph type="pic" idx="1"/>
          </p:nvPr>
        </p:nvPicPr>
        <p:blipFill>
          <a:blip r:embed="rId2"/>
          <a:srcRect l="19836" r="19836"/>
          <a:stretch>
            <a:fillRect/>
          </a:stretch>
        </p:blipFill>
        <p:spPr>
          <a:xfrm>
            <a:off x="284163" y="0"/>
            <a:ext cx="7354887" cy="6858000"/>
          </a:xfrm>
        </p:spPr>
      </p:pic>
      <p:sp>
        <p:nvSpPr>
          <p:cNvPr id="3" name="Tytuł 2"/>
          <p:cNvSpPr>
            <a:spLocks noGrp="1"/>
          </p:cNvSpPr>
          <p:nvPr>
            <p:ph type="title"/>
          </p:nvPr>
        </p:nvSpPr>
        <p:spPr>
          <a:xfrm>
            <a:off x="7851775" y="457200"/>
            <a:ext cx="4459288" cy="1196975"/>
          </a:xfrm>
        </p:spPr>
        <p:txBody>
          <a:bodyPr>
            <a:noAutofit/>
          </a:bodyPr>
          <a:lstStyle/>
          <a:p>
            <a:pPr fontAlgn="auto">
              <a:spcAft>
                <a:spcPts val="0"/>
              </a:spcAft>
              <a:defRPr/>
            </a:pPr>
            <a:r>
              <a:rPr lang="pl-PL" sz="4400" dirty="0"/>
              <a:t>ANOREKSJA</a:t>
            </a:r>
          </a:p>
        </p:txBody>
      </p:sp>
      <p:sp>
        <p:nvSpPr>
          <p:cNvPr id="17411" name="Symbol zastępczy tekstu 3"/>
          <p:cNvSpPr>
            <a:spLocks noGrp="1"/>
          </p:cNvSpPr>
          <p:nvPr>
            <p:ph type="body" sz="half" idx="2"/>
          </p:nvPr>
        </p:nvSpPr>
        <p:spPr>
          <a:xfrm>
            <a:off x="8337550" y="1741488"/>
            <a:ext cx="3092450" cy="4164012"/>
          </a:xfrm>
        </p:spPr>
        <p:txBody>
          <a:bodyPr/>
          <a:lstStyle/>
          <a:p>
            <a:pPr algn="ctr"/>
            <a:r>
              <a:rPr lang="pl-PL" sz="2800" i="1">
                <a:solidFill>
                  <a:srgbClr val="FFC000"/>
                </a:solidFill>
              </a:rPr>
              <a:t>anorexia nervosa</a:t>
            </a:r>
          </a:p>
          <a:p>
            <a:pPr algn="ctr"/>
            <a:endParaRPr lang="pl-PL" sz="2800" i="1">
              <a:solidFill>
                <a:srgbClr val="FFC000"/>
              </a:solidFill>
            </a:endParaRPr>
          </a:p>
          <a:p>
            <a:pPr algn="ctr"/>
            <a:r>
              <a:rPr lang="pl-PL" sz="2800" b="1">
                <a:solidFill>
                  <a:srgbClr val="FFC000"/>
                </a:solidFill>
              </a:rPr>
              <a:t>jadłowstręt psychiczny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65438" y="0"/>
            <a:ext cx="8739187" cy="6110288"/>
          </a:xfrm>
        </p:spPr>
        <p:txBody>
          <a:bodyPr/>
          <a:lstStyle/>
          <a:p>
            <a:pPr fontAlgn="auto">
              <a:spcAft>
                <a:spcPts val="0"/>
              </a:spcAft>
              <a:defRPr/>
            </a:pPr>
            <a:r>
              <a:rPr lang="pl-PL" sz="2400" dirty="0">
                <a:latin typeface="+mn-lt"/>
              </a:rPr>
              <a:t>Termin </a:t>
            </a:r>
            <a:r>
              <a:rPr lang="pl-PL" sz="2400" dirty="0">
                <a:solidFill>
                  <a:srgbClr val="FFC000"/>
                </a:solidFill>
                <a:latin typeface="+mn-lt"/>
              </a:rPr>
              <a:t>anoreksja (</a:t>
            </a:r>
            <a:r>
              <a:rPr lang="pl-PL" sz="2400" i="1" dirty="0">
                <a:solidFill>
                  <a:srgbClr val="FFC000"/>
                </a:solidFill>
                <a:latin typeface="+mn-lt"/>
              </a:rPr>
              <a:t>anorexia</a:t>
            </a:r>
            <a:r>
              <a:rPr lang="pl-PL" sz="2400" dirty="0">
                <a:solidFill>
                  <a:srgbClr val="FFC000"/>
                </a:solidFill>
                <a:latin typeface="+mn-lt"/>
              </a:rPr>
              <a:t>) </a:t>
            </a:r>
            <a:r>
              <a:rPr lang="pl-PL" sz="2400" dirty="0">
                <a:latin typeface="+mn-lt"/>
              </a:rPr>
              <a:t>pochodzi z greckich słów:</a:t>
            </a:r>
            <a:br>
              <a:rPr lang="pl-PL" sz="2400" dirty="0">
                <a:latin typeface="+mn-lt"/>
              </a:rPr>
            </a:br>
            <a:r>
              <a:rPr lang="pl-PL" sz="2400" i="1" dirty="0" err="1">
                <a:solidFill>
                  <a:srgbClr val="FFC000"/>
                </a:solidFill>
                <a:latin typeface="+mn-lt"/>
              </a:rPr>
              <a:t>an</a:t>
            </a:r>
            <a:r>
              <a:rPr lang="pl-PL" sz="2400" dirty="0">
                <a:latin typeface="+mn-lt"/>
              </a:rPr>
              <a:t> – </a:t>
            </a:r>
            <a:r>
              <a:rPr lang="pl-PL" sz="2400" i="1" dirty="0">
                <a:latin typeface="+mn-lt"/>
              </a:rPr>
              <a:t>brak</a:t>
            </a:r>
            <a:r>
              <a:rPr lang="pl-PL" sz="2400" dirty="0">
                <a:latin typeface="+mn-lt"/>
              </a:rPr>
              <a:t> i </a:t>
            </a:r>
            <a:r>
              <a:rPr lang="pl-PL" sz="2400" i="1" dirty="0" err="1">
                <a:solidFill>
                  <a:srgbClr val="FFC000"/>
                </a:solidFill>
                <a:latin typeface="+mn-lt"/>
              </a:rPr>
              <a:t>orexis</a:t>
            </a:r>
            <a:r>
              <a:rPr lang="pl-PL" sz="2400" dirty="0">
                <a:latin typeface="+mn-lt"/>
              </a:rPr>
              <a:t> – </a:t>
            </a:r>
            <a:r>
              <a:rPr lang="pl-PL" sz="2400" i="1" dirty="0">
                <a:latin typeface="+mn-lt"/>
              </a:rPr>
              <a:t>apetyt.</a:t>
            </a:r>
            <a:br>
              <a:rPr lang="pl-PL" sz="2400" dirty="0">
                <a:latin typeface="+mn-lt"/>
              </a:rPr>
            </a:br>
            <a:br>
              <a:rPr lang="pl-PL" sz="2400" dirty="0">
                <a:latin typeface="+mn-lt"/>
              </a:rPr>
            </a:br>
            <a:r>
              <a:rPr lang="pl-PL" sz="2400" dirty="0">
                <a:latin typeface="+mn-lt"/>
              </a:rPr>
              <a:t>Anoreksja występuje znacznie częściej u kobiet (około 10 razy częściej) niż u mężczyzn.</a:t>
            </a:r>
            <a:br>
              <a:rPr lang="pl-PL" sz="2400" dirty="0">
                <a:latin typeface="+mn-lt"/>
              </a:rPr>
            </a:br>
            <a:br>
              <a:rPr lang="pl-PL" sz="2400" dirty="0">
                <a:latin typeface="+mn-lt"/>
              </a:rPr>
            </a:br>
            <a:r>
              <a:rPr lang="pl-PL" sz="2400" dirty="0">
                <a:latin typeface="+mn-lt"/>
              </a:rPr>
              <a:t>w ostatnim okresie częstość tego zaburzenia u mężczyzn się zwiększa.</a:t>
            </a:r>
            <a:br>
              <a:rPr lang="pl-PL" sz="2400" dirty="0">
                <a:latin typeface="+mn-lt"/>
              </a:rPr>
            </a:br>
            <a:br>
              <a:rPr lang="pl-PL" sz="2400" dirty="0">
                <a:latin typeface="+mn-lt"/>
              </a:rPr>
            </a:br>
            <a:r>
              <a:rPr lang="pl-PL" sz="2400" dirty="0">
                <a:latin typeface="+mn-lt"/>
              </a:rPr>
              <a:t>rozpowszechnienie anoreksji w populacji ogólnej waha się w zakresie kilku procent.</a:t>
            </a:r>
          </a:p>
        </p:txBody>
      </p:sp>
      <p:sp>
        <p:nvSpPr>
          <p:cNvPr id="3" name="Symbol zastępczy tekstu 2"/>
          <p:cNvSpPr>
            <a:spLocks noGrp="1"/>
          </p:cNvSpPr>
          <p:nvPr>
            <p:ph type="body" idx="1"/>
          </p:nvPr>
        </p:nvSpPr>
        <p:spPr>
          <a:xfrm flipH="1" flipV="1">
            <a:off x="10260013" y="6110288"/>
            <a:ext cx="722312" cy="46037"/>
          </a:xfrm>
        </p:spPr>
        <p:txBody>
          <a:bodyPr rtlCol="0">
            <a:normAutofit fontScale="25000" lnSpcReduction="20000"/>
          </a:bodyPr>
          <a:lstStyle/>
          <a:p>
            <a:pPr fontAlgn="auto">
              <a:spcAft>
                <a:spcPts val="0"/>
              </a:spcAft>
              <a:buFont typeface="Arial" panose="020B0604020202020204" pitchFamily="34" charset="0"/>
              <a:buNone/>
              <a:defRPr/>
            </a:pPr>
            <a:endParaRPr lang="pl-PL" dirty="0"/>
          </a:p>
        </p:txBody>
      </p:sp>
    </p:spTree>
  </p:cSld>
  <p:clrMapOvr>
    <a:masterClrMapping/>
  </p:clrMapOvr>
</p:sld>
</file>

<file path=ppt/theme/theme1.xml><?xml version="1.0" encoding="utf-8"?>
<a:theme xmlns:a="http://schemas.openxmlformats.org/drawingml/2006/main" name="Znaczek">
  <a:themeElements>
    <a:clrScheme name="Znaczek">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Znaczek">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naczek">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Override1.xml><?xml version="1.0" encoding="utf-8"?>
<a:themeOverride xmlns:a="http://schemas.openxmlformats.org/drawingml/2006/main">
  <a:clrScheme name="Znaczek">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themeOverride>
</file>

<file path=docProps/app.xml><?xml version="1.0" encoding="utf-8"?>
<Properties xmlns="http://schemas.openxmlformats.org/officeDocument/2006/extended-properties" xmlns:vt="http://schemas.openxmlformats.org/officeDocument/2006/docPropsVTypes">
  <Template>Znaczek</Template>
  <TotalTime>280</TotalTime>
  <Words>3506</Words>
  <Application>Microsoft Office PowerPoint</Application>
  <PresentationFormat>Panoramiczny</PresentationFormat>
  <Paragraphs>184</Paragraphs>
  <Slides>39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39</vt:i4>
      </vt:variant>
    </vt:vector>
  </HeadingPairs>
  <TitlesOfParts>
    <vt:vector size="44" baseType="lpstr">
      <vt:lpstr>Arial</vt:lpstr>
      <vt:lpstr>Gill Sans MT</vt:lpstr>
      <vt:lpstr>Impact</vt:lpstr>
      <vt:lpstr>Verdana</vt:lpstr>
      <vt:lpstr>Znaczek</vt:lpstr>
      <vt:lpstr>„Szkoła zdrowia”   Zaburzenia odżywiania</vt:lpstr>
      <vt:lpstr>Prezentacja programu PowerPoint</vt:lpstr>
      <vt:lpstr>Prezentacja programu PowerPoint</vt:lpstr>
      <vt:lpstr>Prezentacja programu PowerPoint</vt:lpstr>
      <vt:lpstr>Jakie są przyczyny zaburzeń odżywiania ?</vt:lpstr>
      <vt:lpstr>Jak obliczyć BMI?</vt:lpstr>
      <vt:lpstr>Prezentacja programu PowerPoint</vt:lpstr>
      <vt:lpstr>ANOREKSJA</vt:lpstr>
      <vt:lpstr>Termin anoreksja (anorexia) pochodzi z greckich słów: an – brak i orexis – apetyt.  Anoreksja występuje znacznie częściej u kobiet (około 10 razy częściej) niż u mężczyzn.  w ostatnim okresie częstość tego zaburzenia u mężczyzn się zwiększa.  rozpowszechnienie anoreksji w populacji ogólnej waha się w zakresie kilku procent.</vt:lpstr>
      <vt:lpstr>Prezentacja programu PowerPoint</vt:lpstr>
      <vt:lpstr>Prezentacja programu PowerPoint</vt:lpstr>
      <vt:lpstr>Prezentacja programu PowerPoint</vt:lpstr>
      <vt:lpstr>Celem pacjenta cierpiącego na anoreksję jest redukcja masy ciała do coraz mniejszych jej wartości oraz w dalszej kolejności utrzymanie osiągniętej zbyt małej masy ciała. </vt:lpstr>
      <vt:lpstr>Zaburzeniom hormonalnym może towarzyszyć wiele innych zaburzeń somatycznych oraz nieprawidłowości w wynikach badań laboratoryjnych, zaburzeń wodno-elektrolitowych i metabolicznych, między innymi: </vt:lpstr>
      <vt:lpstr>ANOREKSJI MOGĄ TOWARZYSZYĆ TAKŻE OBJAWY ZABURZEŃ PSYCHICZNYCH</vt:lpstr>
      <vt:lpstr>Wyróżniamy 2 główne typy anoreksji:  </vt:lpstr>
      <vt:lpstr>Anoreksja wymaga leczenia, ponieważ w miarę jej rozwoju dochodzi do bardzo poważnych zaburzeń somatycznych i psychicznych, a w około 10–20% przypadków zaburzenie to kończy się śmiercią. Ważne jest jak najwcześniejsze zaobserwowanie jej objawów, prawidłowa i profesjonalna diagnoza oraz podjęcie leczenia.</vt:lpstr>
      <vt:lpstr>bulimia</vt:lpstr>
      <vt:lpstr>Termin bulimia (bulimia) pochodzi od greckich słów bous i limos, które oznaczają „byczy głód”.  Bulimię stwierdza się przede wszystkim u nastolatek i młodych kobiet. Początek zachorowania występuje zazwyczaj później niż u pacjentów z anoreksją, około 18.–24. roku życia.  </vt:lpstr>
      <vt:lpstr>Prezentacja programu PowerPoint</vt:lpstr>
      <vt:lpstr>Bulimia może powodować liczne zaburzenia somatyczne</vt:lpstr>
      <vt:lpstr>Prezentacja programu PowerPoint</vt:lpstr>
      <vt:lpstr>BULIMII TOWARZYSZYĆ MOGĄ RÓŻNE OBJAWY ZABURZEŃ PSYCHICZNYCH</vt:lpstr>
      <vt:lpstr>Prezentacja programu PowerPoint</vt:lpstr>
      <vt:lpstr>Prezentacja programu PowerPoint</vt:lpstr>
      <vt:lpstr>Prezentacja programu PowerPoint</vt:lpstr>
      <vt:lpstr>Prezentacja programu PowerPoint</vt:lpstr>
      <vt:lpstr>Aby rozpoznać bulimię według klasyfikacji ICD-10, konieczne jest występowanie u pacjenta podanych niżej wszystkich grup objawów: </vt:lpstr>
      <vt:lpstr>Można wyróżnić dwa typy bulimii:  </vt:lpstr>
      <vt:lpstr>LECZENIE</vt:lpstr>
      <vt:lpstr>Prezentacja programu PowerPoint</vt:lpstr>
      <vt:lpstr>Prezentacja programu PowerPoint</vt:lpstr>
      <vt:lpstr>Jak pomóc i wesprzeć chorą osobę?</vt:lpstr>
      <vt:lpstr>Prezentacja programu PowerPoint</vt:lpstr>
      <vt:lpstr>Przygotowanie do rozmowy. Wskazówki dla rodziców (ale nie tylko!) </vt:lpstr>
      <vt:lpstr>Przygotowanie do rozmowy. Wskazówki dla rodziców (ale nie tylko!)</vt:lpstr>
      <vt:lpstr>EAT-26 test zaburzeń odżywiania  test przesiewowy przeznaczony do wykrywania objawów u osób z podejrzeniem zaburzeń odżywiania.</vt:lpstr>
      <vt:lpstr>SCOFF test zaburzeń odżywiania   Jest to prosty, pięciopytaniowy test, opracowany do użytku osób niebędących specjalistami w celu oceny możliwego występowania zaburzeń odżywiania takich jak anoreksja czy bulimia.  </vt:lpstr>
      <vt:lpstr>DZIĘKUJEMY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„Szkoła zdrowia”   Zaburzenia odżywiania</dc:title>
  <dc:creator>mariusz baszyński</dc:creator>
  <cp:lastModifiedBy>Elzbieta Garwacka-Czachor</cp:lastModifiedBy>
  <cp:revision>4</cp:revision>
  <dcterms:created xsi:type="dcterms:W3CDTF">2023-03-25T18:28:04Z</dcterms:created>
  <dcterms:modified xsi:type="dcterms:W3CDTF">2023-04-05T15:27:16Z</dcterms:modified>
</cp:coreProperties>
</file>