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1"/>
  </p:sldMasterIdLst>
  <p:notesMasterIdLst>
    <p:notesMasterId r:id="rId20"/>
  </p:notesMasterIdLst>
  <p:sldIdLst>
    <p:sldId id="256" r:id="rId2"/>
    <p:sldId id="274" r:id="rId3"/>
    <p:sldId id="275" r:id="rId4"/>
    <p:sldId id="259" r:id="rId5"/>
    <p:sldId id="271" r:id="rId6"/>
    <p:sldId id="272" r:id="rId7"/>
    <p:sldId id="261" r:id="rId8"/>
    <p:sldId id="273" r:id="rId9"/>
    <p:sldId id="277" r:id="rId10"/>
    <p:sldId id="258" r:id="rId11"/>
    <p:sldId id="278" r:id="rId12"/>
    <p:sldId id="260" r:id="rId13"/>
    <p:sldId id="276" r:id="rId14"/>
    <p:sldId id="266" r:id="rId15"/>
    <p:sldId id="262" r:id="rId16"/>
    <p:sldId id="263" r:id="rId17"/>
    <p:sldId id="264" r:id="rId18"/>
    <p:sldId id="269" r:id="rId1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A6A6A6"/>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E0060-93CE-4ABB-8A76-32857D52EAC1}" v="37" dt="2023-03-08T10:09:39.9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420" y="6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zbieta Garwacka-Czachor" userId="7c4afd9c9fc6802c" providerId="LiveId" clId="{EC5E0060-93CE-4ABB-8A76-32857D52EAC1}"/>
    <pc:docChg chg="delSld modSld">
      <pc:chgData name="Elzbieta Garwacka-Czachor" userId="7c4afd9c9fc6802c" providerId="LiveId" clId="{EC5E0060-93CE-4ABB-8A76-32857D52EAC1}" dt="2023-03-08T10:10:02.809" v="82" actId="20577"/>
      <pc:docMkLst>
        <pc:docMk/>
      </pc:docMkLst>
      <pc:sldChg chg="modSp mod">
        <pc:chgData name="Elzbieta Garwacka-Czachor" userId="7c4afd9c9fc6802c" providerId="LiveId" clId="{EC5E0060-93CE-4ABB-8A76-32857D52EAC1}" dt="2023-03-08T09:43:28.777" v="1" actId="20577"/>
        <pc:sldMkLst>
          <pc:docMk/>
          <pc:sldMk cId="0" sldId="256"/>
        </pc:sldMkLst>
        <pc:spChg chg="mod">
          <ac:chgData name="Elzbieta Garwacka-Czachor" userId="7c4afd9c9fc6802c" providerId="LiveId" clId="{EC5E0060-93CE-4ABB-8A76-32857D52EAC1}" dt="2023-03-08T09:43:28.777" v="1" actId="20577"/>
          <ac:spMkLst>
            <pc:docMk/>
            <pc:sldMk cId="0" sldId="256"/>
            <ac:spMk id="96" creationId="{00000000-0000-0000-0000-000000000000}"/>
          </ac:spMkLst>
        </pc:spChg>
      </pc:sldChg>
      <pc:sldChg chg="modSp del mod">
        <pc:chgData name="Elzbieta Garwacka-Czachor" userId="7c4afd9c9fc6802c" providerId="LiveId" clId="{EC5E0060-93CE-4ABB-8A76-32857D52EAC1}" dt="2023-03-08T09:47:10.221" v="9" actId="2696"/>
        <pc:sldMkLst>
          <pc:docMk/>
          <pc:sldMk cId="0" sldId="257"/>
        </pc:sldMkLst>
        <pc:spChg chg="mod">
          <ac:chgData name="Elzbieta Garwacka-Czachor" userId="7c4afd9c9fc6802c" providerId="LiveId" clId="{EC5E0060-93CE-4ABB-8A76-32857D52EAC1}" dt="2023-03-08T09:46:01.940" v="6" actId="20577"/>
          <ac:spMkLst>
            <pc:docMk/>
            <pc:sldMk cId="0" sldId="257"/>
            <ac:spMk id="8" creationId="{00000000-0000-0000-0000-000000000000}"/>
          </ac:spMkLst>
        </pc:spChg>
      </pc:sldChg>
      <pc:sldChg chg="modSp mod">
        <pc:chgData name="Elzbieta Garwacka-Czachor" userId="7c4afd9c9fc6802c" providerId="LiveId" clId="{EC5E0060-93CE-4ABB-8A76-32857D52EAC1}" dt="2023-03-08T09:46:45.860" v="8" actId="20577"/>
        <pc:sldMkLst>
          <pc:docMk/>
          <pc:sldMk cId="0" sldId="259"/>
        </pc:sldMkLst>
        <pc:spChg chg="mod">
          <ac:chgData name="Elzbieta Garwacka-Czachor" userId="7c4afd9c9fc6802c" providerId="LiveId" clId="{EC5E0060-93CE-4ABB-8A76-32857D52EAC1}" dt="2023-03-08T09:46:45.860" v="8" actId="20577"/>
          <ac:spMkLst>
            <pc:docMk/>
            <pc:sldMk cId="0" sldId="259"/>
            <ac:spMk id="3" creationId="{00000000-0000-0000-0000-000000000000}"/>
          </ac:spMkLst>
        </pc:spChg>
      </pc:sldChg>
      <pc:sldChg chg="modSp mod">
        <pc:chgData name="Elzbieta Garwacka-Czachor" userId="7c4afd9c9fc6802c" providerId="LiveId" clId="{EC5E0060-93CE-4ABB-8A76-32857D52EAC1}" dt="2023-03-08T10:02:52.207" v="56" actId="20577"/>
        <pc:sldMkLst>
          <pc:docMk/>
          <pc:sldMk cId="0" sldId="260"/>
        </pc:sldMkLst>
        <pc:spChg chg="mod">
          <ac:chgData name="Elzbieta Garwacka-Czachor" userId="7c4afd9c9fc6802c" providerId="LiveId" clId="{EC5E0060-93CE-4ABB-8A76-32857D52EAC1}" dt="2023-03-08T10:02:34.978" v="53" actId="20577"/>
          <ac:spMkLst>
            <pc:docMk/>
            <pc:sldMk cId="0" sldId="260"/>
            <ac:spMk id="5" creationId="{00000000-0000-0000-0000-000000000000}"/>
          </ac:spMkLst>
        </pc:spChg>
        <pc:spChg chg="mod">
          <ac:chgData name="Elzbieta Garwacka-Czachor" userId="7c4afd9c9fc6802c" providerId="LiveId" clId="{EC5E0060-93CE-4ABB-8A76-32857D52EAC1}" dt="2023-03-08T10:02:44.656" v="54" actId="20577"/>
          <ac:spMkLst>
            <pc:docMk/>
            <pc:sldMk cId="0" sldId="260"/>
            <ac:spMk id="6" creationId="{00000000-0000-0000-0000-000000000000}"/>
          </ac:spMkLst>
        </pc:spChg>
        <pc:spChg chg="mod">
          <ac:chgData name="Elzbieta Garwacka-Czachor" userId="7c4afd9c9fc6802c" providerId="LiveId" clId="{EC5E0060-93CE-4ABB-8A76-32857D52EAC1}" dt="2023-03-08T10:02:52.207" v="56" actId="20577"/>
          <ac:spMkLst>
            <pc:docMk/>
            <pc:sldMk cId="0" sldId="260"/>
            <ac:spMk id="10" creationId="{00000000-0000-0000-0000-000000000000}"/>
          </ac:spMkLst>
        </pc:spChg>
      </pc:sldChg>
      <pc:sldChg chg="modSp mod">
        <pc:chgData name="Elzbieta Garwacka-Czachor" userId="7c4afd9c9fc6802c" providerId="LiveId" clId="{EC5E0060-93CE-4ABB-8A76-32857D52EAC1}" dt="2023-03-08T09:56:40.088" v="23" actId="20577"/>
        <pc:sldMkLst>
          <pc:docMk/>
          <pc:sldMk cId="0" sldId="261"/>
        </pc:sldMkLst>
        <pc:spChg chg="mod">
          <ac:chgData name="Elzbieta Garwacka-Czachor" userId="7c4afd9c9fc6802c" providerId="LiveId" clId="{EC5E0060-93CE-4ABB-8A76-32857D52EAC1}" dt="2023-03-08T09:56:40.088" v="23" actId="20577"/>
          <ac:spMkLst>
            <pc:docMk/>
            <pc:sldMk cId="0" sldId="261"/>
            <ac:spMk id="3" creationId="{00000000-0000-0000-0000-000000000000}"/>
          </ac:spMkLst>
        </pc:spChg>
        <pc:spChg chg="mod">
          <ac:chgData name="Elzbieta Garwacka-Czachor" userId="7c4afd9c9fc6802c" providerId="LiveId" clId="{EC5E0060-93CE-4ABB-8A76-32857D52EAC1}" dt="2023-03-08T09:56:28.869" v="21" actId="20577"/>
          <ac:spMkLst>
            <pc:docMk/>
            <pc:sldMk cId="0" sldId="261"/>
            <ac:spMk id="6" creationId="{00000000-0000-0000-0000-000000000000}"/>
          </ac:spMkLst>
        </pc:spChg>
        <pc:spChg chg="mod">
          <ac:chgData name="Elzbieta Garwacka-Czachor" userId="7c4afd9c9fc6802c" providerId="LiveId" clId="{EC5E0060-93CE-4ABB-8A76-32857D52EAC1}" dt="2023-03-08T09:56:13.239" v="19" actId="20577"/>
          <ac:spMkLst>
            <pc:docMk/>
            <pc:sldMk cId="0" sldId="261"/>
            <ac:spMk id="109" creationId="{00000000-0000-0000-0000-000000000000}"/>
          </ac:spMkLst>
        </pc:spChg>
      </pc:sldChg>
      <pc:sldChg chg="modSp">
        <pc:chgData name="Elzbieta Garwacka-Czachor" userId="7c4afd9c9fc6802c" providerId="LiveId" clId="{EC5E0060-93CE-4ABB-8A76-32857D52EAC1}" dt="2023-03-08T10:05:44.224" v="66" actId="20577"/>
        <pc:sldMkLst>
          <pc:docMk/>
          <pc:sldMk cId="0" sldId="262"/>
        </pc:sldMkLst>
        <pc:spChg chg="mod">
          <ac:chgData name="Elzbieta Garwacka-Czachor" userId="7c4afd9c9fc6802c" providerId="LiveId" clId="{EC5E0060-93CE-4ABB-8A76-32857D52EAC1}" dt="2023-03-08T10:05:44.224" v="66" actId="20577"/>
          <ac:spMkLst>
            <pc:docMk/>
            <pc:sldMk cId="0" sldId="262"/>
            <ac:spMk id="114" creationId="{00000000-0000-0000-0000-000000000000}"/>
          </ac:spMkLst>
        </pc:spChg>
      </pc:sldChg>
      <pc:sldChg chg="modSp mod">
        <pc:chgData name="Elzbieta Garwacka-Czachor" userId="7c4afd9c9fc6802c" providerId="LiveId" clId="{EC5E0060-93CE-4ABB-8A76-32857D52EAC1}" dt="2023-03-08T10:07:54.852" v="73" actId="20577"/>
        <pc:sldMkLst>
          <pc:docMk/>
          <pc:sldMk cId="0" sldId="263"/>
        </pc:sldMkLst>
        <pc:spChg chg="mod">
          <ac:chgData name="Elzbieta Garwacka-Czachor" userId="7c4afd9c9fc6802c" providerId="LiveId" clId="{EC5E0060-93CE-4ABB-8A76-32857D52EAC1}" dt="2023-03-08T10:07:50.245" v="71" actId="20577"/>
          <ac:spMkLst>
            <pc:docMk/>
            <pc:sldMk cId="0" sldId="263"/>
            <ac:spMk id="123" creationId="{00000000-0000-0000-0000-000000000000}"/>
          </ac:spMkLst>
        </pc:spChg>
        <pc:spChg chg="mod">
          <ac:chgData name="Elzbieta Garwacka-Czachor" userId="7c4afd9c9fc6802c" providerId="LiveId" clId="{EC5E0060-93CE-4ABB-8A76-32857D52EAC1}" dt="2023-03-08T10:07:54.852" v="73" actId="20577"/>
          <ac:spMkLst>
            <pc:docMk/>
            <pc:sldMk cId="0" sldId="263"/>
            <ac:spMk id="124" creationId="{00000000-0000-0000-0000-000000000000}"/>
          </ac:spMkLst>
        </pc:spChg>
      </pc:sldChg>
      <pc:sldChg chg="modSp mod">
        <pc:chgData name="Elzbieta Garwacka-Czachor" userId="7c4afd9c9fc6802c" providerId="LiveId" clId="{EC5E0060-93CE-4ABB-8A76-32857D52EAC1}" dt="2023-03-08T10:10:02.809" v="82" actId="20577"/>
        <pc:sldMkLst>
          <pc:docMk/>
          <pc:sldMk cId="0" sldId="264"/>
        </pc:sldMkLst>
        <pc:spChg chg="mod">
          <ac:chgData name="Elzbieta Garwacka-Czachor" userId="7c4afd9c9fc6802c" providerId="LiveId" clId="{EC5E0060-93CE-4ABB-8A76-32857D52EAC1}" dt="2023-03-08T10:08:43.819" v="74" actId="20577"/>
          <ac:spMkLst>
            <pc:docMk/>
            <pc:sldMk cId="0" sldId="264"/>
            <ac:spMk id="129" creationId="{00000000-0000-0000-0000-000000000000}"/>
          </ac:spMkLst>
        </pc:spChg>
        <pc:spChg chg="mod">
          <ac:chgData name="Elzbieta Garwacka-Czachor" userId="7c4afd9c9fc6802c" providerId="LiveId" clId="{EC5E0060-93CE-4ABB-8A76-32857D52EAC1}" dt="2023-03-08T10:08:46.194" v="75" actId="20577"/>
          <ac:spMkLst>
            <pc:docMk/>
            <pc:sldMk cId="0" sldId="264"/>
            <ac:spMk id="131" creationId="{00000000-0000-0000-0000-000000000000}"/>
          </ac:spMkLst>
        </pc:spChg>
        <pc:spChg chg="mod">
          <ac:chgData name="Elzbieta Garwacka-Czachor" userId="7c4afd9c9fc6802c" providerId="LiveId" clId="{EC5E0060-93CE-4ABB-8A76-32857D52EAC1}" dt="2023-03-08T10:09:35.029" v="79" actId="20577"/>
          <ac:spMkLst>
            <pc:docMk/>
            <pc:sldMk cId="0" sldId="264"/>
            <ac:spMk id="132" creationId="{00000000-0000-0000-0000-000000000000}"/>
          </ac:spMkLst>
        </pc:spChg>
        <pc:spChg chg="mod">
          <ac:chgData name="Elzbieta Garwacka-Czachor" userId="7c4afd9c9fc6802c" providerId="LiveId" clId="{EC5E0060-93CE-4ABB-8A76-32857D52EAC1}" dt="2023-03-08T10:09:39.983" v="80" actId="20577"/>
          <ac:spMkLst>
            <pc:docMk/>
            <pc:sldMk cId="0" sldId="264"/>
            <ac:spMk id="135" creationId="{00000000-0000-0000-0000-000000000000}"/>
          </ac:spMkLst>
        </pc:spChg>
        <pc:spChg chg="mod">
          <ac:chgData name="Elzbieta Garwacka-Czachor" userId="7c4afd9c9fc6802c" providerId="LiveId" clId="{EC5E0060-93CE-4ABB-8A76-32857D52EAC1}" dt="2023-03-08T10:10:02.809" v="82" actId="20577"/>
          <ac:spMkLst>
            <pc:docMk/>
            <pc:sldMk cId="0" sldId="264"/>
            <ac:spMk id="136" creationId="{00000000-0000-0000-0000-000000000000}"/>
          </ac:spMkLst>
        </pc:spChg>
      </pc:sldChg>
      <pc:sldChg chg="modSp mod">
        <pc:chgData name="Elzbieta Garwacka-Czachor" userId="7c4afd9c9fc6802c" providerId="LiveId" clId="{EC5E0060-93CE-4ABB-8A76-32857D52EAC1}" dt="2023-03-08T10:05:20.276" v="65" actId="1036"/>
        <pc:sldMkLst>
          <pc:docMk/>
          <pc:sldMk cId="0" sldId="266"/>
        </pc:sldMkLst>
        <pc:spChg chg="mod">
          <ac:chgData name="Elzbieta Garwacka-Czachor" userId="7c4afd9c9fc6802c" providerId="LiveId" clId="{EC5E0060-93CE-4ABB-8A76-32857D52EAC1}" dt="2023-03-08T10:04:52.355" v="64" actId="20577"/>
          <ac:spMkLst>
            <pc:docMk/>
            <pc:sldMk cId="0" sldId="266"/>
            <ac:spMk id="20" creationId="{00000000-0000-0000-0000-000000000000}"/>
          </ac:spMkLst>
        </pc:spChg>
        <pc:picChg chg="mod">
          <ac:chgData name="Elzbieta Garwacka-Czachor" userId="7c4afd9c9fc6802c" providerId="LiveId" clId="{EC5E0060-93CE-4ABB-8A76-32857D52EAC1}" dt="2023-03-08T10:05:20.276" v="65" actId="1036"/>
          <ac:picMkLst>
            <pc:docMk/>
            <pc:sldMk cId="0" sldId="266"/>
            <ac:picMk id="21" creationId="{00000000-0000-0000-0000-000000000000}"/>
          </ac:picMkLst>
        </pc:picChg>
        <pc:picChg chg="mod">
          <ac:chgData name="Elzbieta Garwacka-Czachor" userId="7c4afd9c9fc6802c" providerId="LiveId" clId="{EC5E0060-93CE-4ABB-8A76-32857D52EAC1}" dt="2023-03-08T10:04:41.113" v="62" actId="1076"/>
          <ac:picMkLst>
            <pc:docMk/>
            <pc:sldMk cId="0" sldId="266"/>
            <ac:picMk id="165" creationId="{00000000-0000-0000-0000-000000000000}"/>
          </ac:picMkLst>
        </pc:picChg>
      </pc:sldChg>
      <pc:sldChg chg="modSp mod">
        <pc:chgData name="Elzbieta Garwacka-Czachor" userId="7c4afd9c9fc6802c" providerId="LiveId" clId="{EC5E0060-93CE-4ABB-8A76-32857D52EAC1}" dt="2023-03-08T09:51:45.445" v="11" actId="20577"/>
        <pc:sldMkLst>
          <pc:docMk/>
          <pc:sldMk cId="0" sldId="271"/>
        </pc:sldMkLst>
        <pc:spChg chg="mod">
          <ac:chgData name="Elzbieta Garwacka-Czachor" userId="7c4afd9c9fc6802c" providerId="LiveId" clId="{EC5E0060-93CE-4ABB-8A76-32857D52EAC1}" dt="2023-03-08T09:51:45.445" v="11" actId="20577"/>
          <ac:spMkLst>
            <pc:docMk/>
            <pc:sldMk cId="0" sldId="271"/>
            <ac:spMk id="6" creationId="{00000000-0000-0000-0000-000000000000}"/>
          </ac:spMkLst>
        </pc:spChg>
      </pc:sldChg>
      <pc:sldChg chg="modSp mod">
        <pc:chgData name="Elzbieta Garwacka-Czachor" userId="7c4afd9c9fc6802c" providerId="LiveId" clId="{EC5E0060-93CE-4ABB-8A76-32857D52EAC1}" dt="2023-03-08T09:52:20.423" v="14" actId="1076"/>
        <pc:sldMkLst>
          <pc:docMk/>
          <pc:sldMk cId="0" sldId="272"/>
        </pc:sldMkLst>
        <pc:spChg chg="mod">
          <ac:chgData name="Elzbieta Garwacka-Czachor" userId="7c4afd9c9fc6802c" providerId="LiveId" clId="{EC5E0060-93CE-4ABB-8A76-32857D52EAC1}" dt="2023-03-08T09:52:09.189" v="13" actId="20577"/>
          <ac:spMkLst>
            <pc:docMk/>
            <pc:sldMk cId="0" sldId="272"/>
            <ac:spMk id="44" creationId="{00000000-0000-0000-0000-000000000000}"/>
          </ac:spMkLst>
        </pc:spChg>
        <pc:picChg chg="mod">
          <ac:chgData name="Elzbieta Garwacka-Czachor" userId="7c4afd9c9fc6802c" providerId="LiveId" clId="{EC5E0060-93CE-4ABB-8A76-32857D52EAC1}" dt="2023-03-08T09:52:20.423" v="14" actId="1076"/>
          <ac:picMkLst>
            <pc:docMk/>
            <pc:sldMk cId="0" sldId="272"/>
            <ac:picMk id="45" creationId="{00000000-0000-0000-0000-000000000000}"/>
          </ac:picMkLst>
        </pc:picChg>
      </pc:sldChg>
      <pc:sldChg chg="modSp mod">
        <pc:chgData name="Elzbieta Garwacka-Czachor" userId="7c4afd9c9fc6802c" providerId="LiveId" clId="{EC5E0060-93CE-4ABB-8A76-32857D52EAC1}" dt="2023-03-08T09:57:40.198" v="25" actId="20577"/>
        <pc:sldMkLst>
          <pc:docMk/>
          <pc:sldMk cId="0" sldId="273"/>
        </pc:sldMkLst>
        <pc:spChg chg="mod">
          <ac:chgData name="Elzbieta Garwacka-Czachor" userId="7c4afd9c9fc6802c" providerId="LiveId" clId="{EC5E0060-93CE-4ABB-8A76-32857D52EAC1}" dt="2023-03-08T09:57:40.198" v="25" actId="20577"/>
          <ac:spMkLst>
            <pc:docMk/>
            <pc:sldMk cId="0" sldId="273"/>
            <ac:spMk id="8" creationId="{00000000-0000-0000-0000-000000000000}"/>
          </ac:spMkLst>
        </pc:spChg>
      </pc:sldChg>
      <pc:sldChg chg="modSp mod">
        <pc:chgData name="Elzbieta Garwacka-Czachor" userId="7c4afd9c9fc6802c" providerId="LiveId" clId="{EC5E0060-93CE-4ABB-8A76-32857D52EAC1}" dt="2023-03-08T09:44:20.648" v="2" actId="1036"/>
        <pc:sldMkLst>
          <pc:docMk/>
          <pc:sldMk cId="0" sldId="274"/>
        </pc:sldMkLst>
        <pc:picChg chg="mod">
          <ac:chgData name="Elzbieta Garwacka-Czachor" userId="7c4afd9c9fc6802c" providerId="LiveId" clId="{EC5E0060-93CE-4ABB-8A76-32857D52EAC1}" dt="2023-03-08T09:44:20.648" v="2" actId="1036"/>
          <ac:picMkLst>
            <pc:docMk/>
            <pc:sldMk cId="0" sldId="274"/>
            <ac:picMk id="13" creationId="{00000000-0000-0000-0000-000000000000}"/>
          </ac:picMkLst>
        </pc:picChg>
      </pc:sldChg>
      <pc:sldChg chg="modSp mod">
        <pc:chgData name="Elzbieta Garwacka-Czachor" userId="7c4afd9c9fc6802c" providerId="LiveId" clId="{EC5E0060-93CE-4ABB-8A76-32857D52EAC1}" dt="2023-03-08T09:45:21.441" v="4" actId="20577"/>
        <pc:sldMkLst>
          <pc:docMk/>
          <pc:sldMk cId="0" sldId="275"/>
        </pc:sldMkLst>
        <pc:spChg chg="mod">
          <ac:chgData name="Elzbieta Garwacka-Czachor" userId="7c4afd9c9fc6802c" providerId="LiveId" clId="{EC5E0060-93CE-4ABB-8A76-32857D52EAC1}" dt="2023-03-08T09:45:21.441" v="4" actId="20577"/>
          <ac:spMkLst>
            <pc:docMk/>
            <pc:sldMk cId="0" sldId="275"/>
            <ac:spMk id="8" creationId="{00000000-0000-0000-0000-000000000000}"/>
          </ac:spMkLst>
        </pc:spChg>
      </pc:sldChg>
      <pc:sldChg chg="modSp mod">
        <pc:chgData name="Elzbieta Garwacka-Czachor" userId="7c4afd9c9fc6802c" providerId="LiveId" clId="{EC5E0060-93CE-4ABB-8A76-32857D52EAC1}" dt="2023-03-08T10:04:20.090" v="60" actId="20577"/>
        <pc:sldMkLst>
          <pc:docMk/>
          <pc:sldMk cId="0" sldId="276"/>
        </pc:sldMkLst>
        <pc:spChg chg="mod">
          <ac:chgData name="Elzbieta Garwacka-Czachor" userId="7c4afd9c9fc6802c" providerId="LiveId" clId="{EC5E0060-93CE-4ABB-8A76-32857D52EAC1}" dt="2023-03-08T10:04:20.090" v="60" actId="20577"/>
          <ac:spMkLst>
            <pc:docMk/>
            <pc:sldMk cId="0" sldId="276"/>
            <ac:spMk id="8" creationId="{00000000-0000-0000-0000-000000000000}"/>
          </ac:spMkLst>
        </pc:spChg>
        <pc:spChg chg="mod">
          <ac:chgData name="Elzbieta Garwacka-Czachor" userId="7c4afd9c9fc6802c" providerId="LiveId" clId="{EC5E0060-93CE-4ABB-8A76-32857D52EAC1}" dt="2023-03-08T10:04:09.281" v="58" actId="20577"/>
          <ac:spMkLst>
            <pc:docMk/>
            <pc:sldMk cId="0" sldId="276"/>
            <ac:spMk id="10" creationId="{00000000-0000-0000-0000-000000000000}"/>
          </ac:spMkLst>
        </pc:spChg>
      </pc:sldChg>
      <pc:sldChg chg="modSp mod">
        <pc:chgData name="Elzbieta Garwacka-Czachor" userId="7c4afd9c9fc6802c" providerId="LiveId" clId="{EC5E0060-93CE-4ABB-8A76-32857D52EAC1}" dt="2023-03-08T09:58:25.728" v="27" actId="20577"/>
        <pc:sldMkLst>
          <pc:docMk/>
          <pc:sldMk cId="0" sldId="277"/>
        </pc:sldMkLst>
        <pc:spChg chg="mod">
          <ac:chgData name="Elzbieta Garwacka-Czachor" userId="7c4afd9c9fc6802c" providerId="LiveId" clId="{EC5E0060-93CE-4ABB-8A76-32857D52EAC1}" dt="2023-03-08T09:58:25.728" v="27" actId="20577"/>
          <ac:spMkLst>
            <pc:docMk/>
            <pc:sldMk cId="0" sldId="277"/>
            <ac:spMk id="6" creationId="{00000000-0000-0000-0000-000000000000}"/>
          </ac:spMkLst>
        </pc:spChg>
      </pc:sldChg>
      <pc:sldChg chg="modSp mod">
        <pc:chgData name="Elzbieta Garwacka-Czachor" userId="7c4afd9c9fc6802c" providerId="LiveId" clId="{EC5E0060-93CE-4ABB-8A76-32857D52EAC1}" dt="2023-03-08T10:00:45.877" v="51" actId="20577"/>
        <pc:sldMkLst>
          <pc:docMk/>
          <pc:sldMk cId="0" sldId="278"/>
        </pc:sldMkLst>
        <pc:spChg chg="mod">
          <ac:chgData name="Elzbieta Garwacka-Czachor" userId="7c4afd9c9fc6802c" providerId="LiveId" clId="{EC5E0060-93CE-4ABB-8A76-32857D52EAC1}" dt="2023-03-08T10:00:16.967" v="44" actId="20577"/>
          <ac:spMkLst>
            <pc:docMk/>
            <pc:sldMk cId="0" sldId="278"/>
            <ac:spMk id="2" creationId="{00000000-0000-0000-0000-000000000000}"/>
          </ac:spMkLst>
        </pc:spChg>
        <pc:spChg chg="mod">
          <ac:chgData name="Elzbieta Garwacka-Czachor" userId="7c4afd9c9fc6802c" providerId="LiveId" clId="{EC5E0060-93CE-4ABB-8A76-32857D52EAC1}" dt="2023-03-08T10:00:45.877" v="51" actId="20577"/>
          <ac:spMkLst>
            <pc:docMk/>
            <pc:sldMk cId="0" sldId="278"/>
            <ac:spMk id="8" creationId="{00000000-0000-0000-0000-000000000000}"/>
          </ac:spMkLst>
        </pc:spChg>
        <pc:picChg chg="mod">
          <ac:chgData name="Elzbieta Garwacka-Czachor" userId="7c4afd9c9fc6802c" providerId="LiveId" clId="{EC5E0060-93CE-4ABB-8A76-32857D52EAC1}" dt="2023-03-08T10:00:40.176" v="49" actId="14100"/>
          <ac:picMkLst>
            <pc:docMk/>
            <pc:sldMk cId="0" sldId="278"/>
            <ac:picMk id="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8A9D1323-F6BD-48FD-9C68-B1D29AF4FFDE}" type="datetimeFigureOut">
              <a:rPr lang="pl-PL" smtClean="0"/>
              <a:t>08.03.2023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A9D1323-F6BD-48FD-9C68-B1D29AF4FFDE}" type="datetimeFigureOut">
              <a:rPr lang="pl-PL" smtClean="0"/>
              <a:t>08.03.2023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A9D1323-F6BD-48FD-9C68-B1D29AF4FFDE}" type="datetimeFigureOut">
              <a:rPr lang="pl-PL" smtClean="0"/>
              <a:t>08.03.2023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A9D1323-F6BD-48FD-9C68-B1D29AF4FFDE}" type="datetimeFigureOut">
              <a:rPr lang="pl-PL" smtClean="0"/>
              <a:t>08.03.2023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8A9D1323-F6BD-48FD-9C68-B1D29AF4FFDE}" type="datetimeFigureOut">
              <a:rPr lang="pl-PL" smtClean="0"/>
              <a:t>08.03.2023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8A9D1323-F6BD-48FD-9C68-B1D29AF4FFDE}" type="datetimeFigureOut">
              <a:rPr lang="pl-PL" smtClean="0"/>
              <a:t>08.03.2023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8A9D1323-F6BD-48FD-9C68-B1D29AF4FFDE}" type="datetimeFigureOut">
              <a:rPr lang="pl-PL" smtClean="0"/>
              <a:t>08.03.2023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8A9D1323-F6BD-48FD-9C68-B1D29AF4FFDE}" type="datetimeFigureOut">
              <a:rPr lang="pl-PL" smtClean="0"/>
              <a:t>08.03.2023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A9D1323-F6BD-48FD-9C68-B1D29AF4FFDE}" type="datetimeFigureOut">
              <a:rPr lang="pl-PL" smtClean="0"/>
              <a:t>08.03.2023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A9D1323-F6BD-48FD-9C68-B1D29AF4FFDE}" type="datetimeFigureOut">
              <a:rPr lang="pl-PL" smtClean="0"/>
              <a:t>08.03.2023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A9D1323-F6BD-48FD-9C68-B1D29AF4FFDE}" type="datetimeFigureOut">
              <a:rPr lang="pl-PL" smtClean="0"/>
              <a:t>08.03.2023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6CB4B4D-7CA3-9044-876B-883B54F8677D}"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9D1323-F6BD-48FD-9C68-B1D29AF4FFDE}" type="datetimeFigureOut">
              <a:rPr lang="pl-PL" smtClean="0"/>
              <a:t>08.03.2023</a:t>
            </a:fld>
            <a:endParaRPr lang="pl-PL"/>
          </a:p>
        </p:txBody>
      </p:sp>
      <p:sp>
        <p:nvSpPr>
          <p:cNvPr id="5" name="Symbol zastępczy stop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ebcache.googleusercontent.com/search?q=cache:Ny75URtKk4kJ:https://journals.viamedica.pl/forum_zaburzen_metabolicznych/article/download/38761/27153&amp;cd=1&amp;hl=pl&amp;ct=clnk&amp;gl=pl&amp;client=safari" TargetMode="External"/><Relationship Id="rId7" Type="http://schemas.openxmlformats.org/officeDocument/2006/relationships/hyperlink" Target="https://odchudzanie.medicover.pl/otylosc-gynoidalna-co-to-jest-i-jak-leczyc/"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ylecz.to/hormony/otylosc-brzuszna-wisceralna/" TargetMode="External"/><Relationship Id="rId5" Type="http://schemas.openxmlformats.org/officeDocument/2006/relationships/hyperlink" Target="https://ec.europa.eu/eurostat/statistics-explained/index.php?title=Overweight_and_obesity_-_BMI_statistics" TargetMode="External"/><Relationship Id="rId4" Type="http://schemas.openxmlformats.org/officeDocument/2006/relationships/hyperlink" Target="https://www.pbkom.eu/sites/default/files/EPIDEMIOLOGIA_OTYLOSCI_W_POLSCE_I_NA_SWIECI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Obraz 1" descr="Obraz 1"/>
          <p:cNvPicPr>
            <a:picLocks noChangeAspect="1"/>
          </p:cNvPicPr>
          <p:nvPr/>
        </p:nvPicPr>
        <p:blipFill>
          <a:blip r:embed="rId2" cstate="print"/>
          <a:stretch>
            <a:fillRect/>
          </a:stretch>
        </p:blipFill>
        <p:spPr>
          <a:xfrm>
            <a:off x="0" y="0"/>
            <a:ext cx="9144000" cy="5143500"/>
          </a:xfrm>
          <a:prstGeom prst="rect">
            <a:avLst/>
          </a:prstGeom>
          <a:ln w="12700">
            <a:miter lim="400000"/>
          </a:ln>
        </p:spPr>
      </p:pic>
      <p:sp>
        <p:nvSpPr>
          <p:cNvPr id="95" name="Tytuł 1"/>
          <p:cNvSpPr txBox="1"/>
          <p:nvPr/>
        </p:nvSpPr>
        <p:spPr>
          <a:xfrm>
            <a:off x="297239" y="555527"/>
            <a:ext cx="8426194" cy="14333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786384">
              <a:lnSpc>
                <a:spcPct val="80000"/>
              </a:lnSpc>
              <a:defRPr sz="6278">
                <a:latin typeface="Arial Black"/>
                <a:ea typeface="Arial Black"/>
                <a:cs typeface="Arial Black"/>
                <a:sym typeface="Arial Black"/>
              </a:defRPr>
            </a:pPr>
            <a:r>
              <a:t>OTYŁOŚĆ</a:t>
            </a:r>
            <a:br/>
            <a:r>
              <a:rPr sz="2494"/>
              <a:t>– Choroba cywilizacyjna</a:t>
            </a:r>
          </a:p>
        </p:txBody>
      </p:sp>
      <p:sp>
        <p:nvSpPr>
          <p:cNvPr id="96" name="pole tekstowe 3"/>
          <p:cNvSpPr txBox="1"/>
          <p:nvPr/>
        </p:nvSpPr>
        <p:spPr>
          <a:xfrm>
            <a:off x="297238" y="3507854"/>
            <a:ext cx="420275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1400"/>
            </a:pPr>
            <a:r>
              <a:rPr dirty="0" err="1"/>
              <a:t>Szkoła</a:t>
            </a:r>
            <a:r>
              <a:rPr dirty="0"/>
              <a:t> </a:t>
            </a:r>
            <a:r>
              <a:rPr lang="pl-PL" dirty="0"/>
              <a:t>Z</a:t>
            </a:r>
            <a:r>
              <a:rPr dirty="0" err="1"/>
              <a:t>drowia</a:t>
            </a:r>
            <a:r>
              <a:rPr dirty="0"/>
              <a:t> 2023</a:t>
            </a:r>
          </a:p>
          <a:p>
            <a:pPr algn="ctr">
              <a:defRPr sz="1400"/>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r>
              <a:rPr dirty="0"/>
              <a:t> </a:t>
            </a:r>
          </a:p>
          <a:p>
            <a:pPr algn="ctr">
              <a:defRPr sz="1400"/>
            </a:pPr>
            <a:r>
              <a:rPr dirty="0" err="1"/>
              <a:t>Opiekun</a:t>
            </a:r>
            <a:r>
              <a:rPr dirty="0"/>
              <a:t> </a:t>
            </a:r>
            <a:r>
              <a:rPr dirty="0" err="1"/>
              <a:t>koła</a:t>
            </a:r>
            <a:r>
              <a:rPr dirty="0"/>
              <a:t>: </a:t>
            </a:r>
            <a:r>
              <a:rPr dirty="0" err="1"/>
              <a:t>dr</a:t>
            </a:r>
            <a:r>
              <a:rPr dirty="0"/>
              <a:t> n.med. </a:t>
            </a:r>
            <a:r>
              <a:rPr dirty="0" err="1"/>
              <a:t>Elżbieta</a:t>
            </a:r>
            <a:r>
              <a:rPr dirty="0"/>
              <a:t> </a:t>
            </a:r>
            <a:r>
              <a:rPr dirty="0" err="1"/>
              <a:t>Garwacka-Czachor</a:t>
            </a:r>
            <a:r>
              <a:rPr dirty="0"/>
              <a:t> </a:t>
            </a:r>
          </a:p>
        </p:txBody>
      </p:sp>
      <p:sp>
        <p:nvSpPr>
          <p:cNvPr id="97" name="pole tekstowe 4"/>
          <p:cNvSpPr txBox="1"/>
          <p:nvPr/>
        </p:nvSpPr>
        <p:spPr>
          <a:xfrm>
            <a:off x="297239" y="2283719"/>
            <a:ext cx="2932898" cy="760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953735"/>
                </a:solidFill>
              </a:defRPr>
            </a:pPr>
            <a:r>
              <a:t>Klaudia Pietrzak</a:t>
            </a:r>
          </a:p>
          <a:p>
            <a:pPr>
              <a:defRPr sz="2400">
                <a:solidFill>
                  <a:srgbClr val="953735"/>
                </a:solidFill>
              </a:defRPr>
            </a:pPr>
            <a:r>
              <a:t>Daria Kościewicz</a:t>
            </a:r>
          </a:p>
        </p:txBody>
      </p:sp>
      <p:sp>
        <p:nvSpPr>
          <p:cNvPr id="98" name="Łącznik prosty 6"/>
          <p:cNvSpPr/>
          <p:nvPr/>
        </p:nvSpPr>
        <p:spPr>
          <a:xfrm>
            <a:off x="323527" y="2067693"/>
            <a:ext cx="3744418" cy="1"/>
          </a:xfrm>
          <a:prstGeom prst="line">
            <a:avLst/>
          </a:prstGeom>
          <a:ln>
            <a:solidFill>
              <a:srgbClr val="953735"/>
            </a:solidFill>
          </a:ln>
        </p:spPr>
        <p:txBody>
          <a:bodyPr lIns="45719" rIns="45719"/>
          <a:lstStyle/>
          <a:p>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rodzaje-otylosci.jpg" descr="rodzaje-otylosci.jpg"/>
          <p:cNvPicPr>
            <a:picLocks noChangeAspect="1"/>
          </p:cNvPicPr>
          <p:nvPr/>
        </p:nvPicPr>
        <p:blipFill>
          <a:blip r:embed="rId2" cstate="print"/>
          <a:stretch>
            <a:fillRect/>
          </a:stretch>
        </p:blipFill>
        <p:spPr>
          <a:xfrm>
            <a:off x="899592" y="339502"/>
            <a:ext cx="7609210" cy="4656836"/>
          </a:xfrm>
          <a:prstGeom prst="rect">
            <a:avLst/>
          </a:prstGeom>
          <a:ln w="12700">
            <a:miter lim="400000"/>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7" descr="Obraz 7"/>
          <p:cNvPicPr>
            <a:picLocks noChangeAspect="1"/>
          </p:cNvPicPr>
          <p:nvPr/>
        </p:nvPicPr>
        <p:blipFill>
          <a:blip r:embed="rId2" cstate="print"/>
          <a:srcRect l="8146" r="7675"/>
          <a:stretch>
            <a:fillRect/>
          </a:stretch>
        </p:blipFill>
        <p:spPr>
          <a:xfrm>
            <a:off x="0" y="0"/>
            <a:ext cx="9144000" cy="5124135"/>
          </a:xfrm>
          <a:prstGeom prst="rect">
            <a:avLst/>
          </a:prstGeom>
          <a:ln w="12700">
            <a:miter lim="400000"/>
          </a:ln>
        </p:spPr>
      </p:pic>
      <p:sp>
        <p:nvSpPr>
          <p:cNvPr id="6" name="Prostokąt 5"/>
          <p:cNvSpPr/>
          <p:nvPr/>
        </p:nvSpPr>
        <p:spPr>
          <a:xfrm>
            <a:off x="323528" y="771550"/>
            <a:ext cx="8568952" cy="403244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p:cNvSpPr/>
          <p:nvPr/>
        </p:nvSpPr>
        <p:spPr>
          <a:xfrm>
            <a:off x="323528" y="1851670"/>
            <a:ext cx="5832648" cy="2585323"/>
          </a:xfrm>
          <a:prstGeom prst="rect">
            <a:avLst/>
          </a:prstGeom>
        </p:spPr>
        <p:txBody>
          <a:bodyPr wrap="square">
            <a:spAutoFit/>
          </a:bodyPr>
          <a:lstStyle/>
          <a:p>
            <a:pPr marL="179388" indent="-179388">
              <a:buFont typeface="Arial" pitchFamily="34" charset="0"/>
              <a:buChar char="•"/>
            </a:pPr>
            <a:r>
              <a:rPr lang="pl-PL" b="1" dirty="0"/>
              <a:t>obwodu talii</a:t>
            </a:r>
            <a:r>
              <a:rPr lang="pl-PL" dirty="0"/>
              <a:t>  – jeżeli obwód pasa u mężczyzn wynosi co najmniej 94 cm, a u kobiet co najmniej 80 cm to mamy do czynienia z otyłością brzuszną.</a:t>
            </a:r>
          </a:p>
          <a:p>
            <a:pPr marL="179388" indent="-179388">
              <a:buFont typeface="Arial" pitchFamily="34" charset="0"/>
              <a:buChar char="•"/>
            </a:pPr>
            <a:endParaRPr lang="pl-PL" dirty="0"/>
          </a:p>
          <a:p>
            <a:pPr marL="179388" indent="-179388">
              <a:buFont typeface="Arial" pitchFamily="34" charset="0"/>
              <a:buChar char="•"/>
            </a:pPr>
            <a:r>
              <a:rPr lang="pl-PL" b="1" dirty="0"/>
              <a:t>wskaźnika WHR</a:t>
            </a:r>
            <a:r>
              <a:rPr lang="pl-PL" dirty="0"/>
              <a:t> – mierzymy obwód talii i bioder, a następnie dzielimy wartości obwodu pasa przez wartość obwodu bioder. Jeżeli WHR wynosi u mężczyzn mniej, niż 1,0, a u kobiet 0,8, to możemy mówić o otyłości </a:t>
            </a:r>
            <a:r>
              <a:rPr lang="pl-PL" dirty="0" err="1"/>
              <a:t>gynoidalnej</a:t>
            </a:r>
            <a:r>
              <a:rPr lang="pl-PL" dirty="0"/>
              <a:t>.</a:t>
            </a:r>
          </a:p>
        </p:txBody>
      </p:sp>
      <p:sp>
        <p:nvSpPr>
          <p:cNvPr id="3" name="pole tekstowe 2"/>
          <p:cNvSpPr txBox="1"/>
          <p:nvPr/>
        </p:nvSpPr>
        <p:spPr>
          <a:xfrm>
            <a:off x="251520" y="195486"/>
            <a:ext cx="7128792" cy="523220"/>
          </a:xfrm>
          <a:prstGeom prst="rect">
            <a:avLst/>
          </a:prstGeom>
          <a:noFill/>
        </p:spPr>
        <p:txBody>
          <a:bodyPr wrap="square" rtlCol="0">
            <a:spAutoFit/>
          </a:bodyPr>
          <a:lstStyle/>
          <a:p>
            <a:r>
              <a:rPr lang="pl-PL" sz="2800" dirty="0">
                <a:latin typeface="Arial Black" pitchFamily="34" charset="0"/>
              </a:rPr>
              <a:t>Jak je odróżnić?</a:t>
            </a:r>
          </a:p>
        </p:txBody>
      </p:sp>
      <p:sp>
        <p:nvSpPr>
          <p:cNvPr id="5" name="pole tekstowe 4"/>
          <p:cNvSpPr txBox="1"/>
          <p:nvPr/>
        </p:nvSpPr>
        <p:spPr>
          <a:xfrm>
            <a:off x="323528" y="843558"/>
            <a:ext cx="8064896" cy="923330"/>
          </a:xfrm>
          <a:prstGeom prst="rect">
            <a:avLst/>
          </a:prstGeom>
          <a:noFill/>
        </p:spPr>
        <p:txBody>
          <a:bodyPr wrap="square" rtlCol="0">
            <a:spAutoFit/>
          </a:bodyPr>
          <a:lstStyle/>
          <a:p>
            <a:pPr algn="just"/>
            <a:r>
              <a:rPr lang="pl-PL" dirty="0"/>
              <a:t>	Aby rozróżnić otyłość brzuszną od pośladkowo-udowej sam wskaźnik BMI to za mało. Ważne jest określenie miejsca występowania nadmiernej tkanki tłuszczowej.</a:t>
            </a:r>
          </a:p>
        </p:txBody>
      </p:sp>
      <p:pic>
        <p:nvPicPr>
          <p:cNvPr id="7" name="Obraz 6" descr="Dodaj podtytuł (22).png"/>
          <p:cNvPicPr>
            <a:picLocks noChangeAspect="1"/>
          </p:cNvPicPr>
          <p:nvPr/>
        </p:nvPicPr>
        <p:blipFill>
          <a:blip r:embed="rId3" cstate="print"/>
          <a:stretch>
            <a:fillRect/>
          </a:stretch>
        </p:blipFill>
        <p:spPr>
          <a:xfrm>
            <a:off x="4499992" y="1455964"/>
            <a:ext cx="4896544" cy="3444847"/>
          </a:xfrm>
          <a:prstGeom prst="rect">
            <a:avLst/>
          </a:prstGeom>
        </p:spPr>
      </p:pic>
      <p:sp>
        <p:nvSpPr>
          <p:cNvPr id="8" name="pole tekstowe 10"/>
          <p:cNvSpPr txBox="1"/>
          <p:nvPr/>
        </p:nvSpPr>
        <p:spPr>
          <a:xfrm>
            <a:off x="6165383" y="4635670"/>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lide(fromBottom)">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Obraz 10" descr="Dodaj podtytuł (9).png"/>
          <p:cNvPicPr>
            <a:picLocks noChangeAspect="1"/>
          </p:cNvPicPr>
          <p:nvPr/>
        </p:nvPicPr>
        <p:blipFill>
          <a:blip r:embed="rId2" cstate="print"/>
          <a:stretch>
            <a:fillRect/>
          </a:stretch>
        </p:blipFill>
        <p:spPr>
          <a:xfrm>
            <a:off x="0" y="1491630"/>
            <a:ext cx="9144000" cy="3651870"/>
          </a:xfrm>
          <a:prstGeom prst="rect">
            <a:avLst/>
          </a:prstGeom>
        </p:spPr>
      </p:pic>
      <p:sp>
        <p:nvSpPr>
          <p:cNvPr id="9" name="Google Shape;2997;p56"/>
          <p:cNvSpPr/>
          <p:nvPr/>
        </p:nvSpPr>
        <p:spPr>
          <a:xfrm>
            <a:off x="-108520" y="1347614"/>
            <a:ext cx="9361040" cy="1296144"/>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pole tekstowe 2"/>
          <p:cNvSpPr txBox="1"/>
          <p:nvPr/>
        </p:nvSpPr>
        <p:spPr>
          <a:xfrm>
            <a:off x="179512" y="267494"/>
            <a:ext cx="705678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l-PL" sz="1800" b="0" i="0" u="none" strike="noStrike" cap="none" spc="0" normalizeH="0" baseline="0" dirty="0">
                <a:ln>
                  <a:noFill/>
                </a:ln>
                <a:solidFill>
                  <a:srgbClr val="000000"/>
                </a:solidFill>
                <a:effectLst/>
                <a:uFillTx/>
                <a:latin typeface="Arial Black" pitchFamily="34" charset="0"/>
                <a:sym typeface="Calibri"/>
              </a:rPr>
              <a:t>Otyłość</a:t>
            </a:r>
            <a:r>
              <a:rPr kumimoji="0" lang="pl-PL" sz="1800" b="0" i="0" u="none" strike="noStrike" cap="none" spc="0" normalizeH="0" dirty="0">
                <a:ln>
                  <a:noFill/>
                </a:ln>
                <a:solidFill>
                  <a:srgbClr val="000000"/>
                </a:solidFill>
                <a:effectLst/>
                <a:uFillTx/>
                <a:latin typeface="Arial Black" pitchFamily="34" charset="0"/>
                <a:sym typeface="Calibri"/>
              </a:rPr>
              <a:t> możemy podzielić ze </a:t>
            </a:r>
            <a:r>
              <a:rPr kumimoji="0" lang="pl-PL" sz="1800" b="0" i="0" u="none" strike="noStrike" cap="none" spc="0" normalizeH="0" dirty="0">
                <a:ln>
                  <a:noFill/>
                </a:ln>
                <a:solidFill>
                  <a:srgbClr val="0070C0"/>
                </a:solidFill>
                <a:effectLst/>
                <a:uFillTx/>
                <a:latin typeface="Arial Black" pitchFamily="34" charset="0"/>
                <a:sym typeface="Calibri"/>
              </a:rPr>
              <a:t>względu na pochodzenie:</a:t>
            </a:r>
            <a:endParaRPr kumimoji="0" lang="pl-PL" sz="1800" b="0" i="0" u="none" strike="noStrike" cap="none" spc="0" normalizeH="0" baseline="0" dirty="0">
              <a:ln>
                <a:noFill/>
              </a:ln>
              <a:solidFill>
                <a:srgbClr val="0070C0"/>
              </a:solidFill>
              <a:effectLst/>
              <a:uFillTx/>
              <a:latin typeface="Arial Black" pitchFamily="34" charset="0"/>
              <a:sym typeface="Calibri"/>
            </a:endParaRPr>
          </a:p>
        </p:txBody>
      </p:sp>
      <p:sp>
        <p:nvSpPr>
          <p:cNvPr id="5" name="Prostokąt 4"/>
          <p:cNvSpPr/>
          <p:nvPr/>
        </p:nvSpPr>
        <p:spPr>
          <a:xfrm>
            <a:off x="1043608" y="3147814"/>
            <a:ext cx="2232248" cy="1815882"/>
          </a:xfrm>
          <a:prstGeom prst="rect">
            <a:avLst/>
          </a:prstGeom>
        </p:spPr>
        <p:txBody>
          <a:bodyPr wrap="square">
            <a:spAutoFit/>
          </a:bodyPr>
          <a:lstStyle/>
          <a:p>
            <a:pPr algn="ctr"/>
            <a:r>
              <a:rPr lang="pl-PL" sz="1600" b="1" dirty="0">
                <a:latin typeface="Calibri" pitchFamily="34" charset="0"/>
                <a:cs typeface="Calibri" pitchFamily="34" charset="0"/>
              </a:rPr>
              <a:t>Otyłość pierwotną</a:t>
            </a:r>
            <a:r>
              <a:rPr lang="pl-PL" sz="1600" dirty="0">
                <a:latin typeface="Calibri" pitchFamily="34" charset="0"/>
                <a:cs typeface="Calibri" pitchFamily="34" charset="0"/>
              </a:rPr>
              <a:t>, która jest spowodowana nadmierną podażą pokarmów w stosunku do wydatku energetycznego.</a:t>
            </a:r>
          </a:p>
          <a:p>
            <a:pPr lvl="0" algn="ctr"/>
            <a:endParaRPr lang="pl-PL" sz="1600" dirty="0">
              <a:latin typeface="Calibri" pitchFamily="34" charset="0"/>
              <a:cs typeface="Calibri" pitchFamily="34" charset="0"/>
            </a:endParaRPr>
          </a:p>
        </p:txBody>
      </p:sp>
      <p:sp>
        <p:nvSpPr>
          <p:cNvPr id="6" name="Prostokąt 5"/>
          <p:cNvSpPr/>
          <p:nvPr/>
        </p:nvSpPr>
        <p:spPr>
          <a:xfrm>
            <a:off x="5868144" y="3147814"/>
            <a:ext cx="2232248" cy="1569660"/>
          </a:xfrm>
          <a:prstGeom prst="rect">
            <a:avLst/>
          </a:prstGeom>
        </p:spPr>
        <p:txBody>
          <a:bodyPr wrap="square">
            <a:spAutoFit/>
          </a:bodyPr>
          <a:lstStyle/>
          <a:p>
            <a:pPr algn="ctr" defTabSz="457200">
              <a:buClr>
                <a:srgbClr val="555555"/>
              </a:buClr>
              <a:buFont typeface="Helvetica"/>
              <a:defRPr sz="1600">
                <a:latin typeface="Times New Roman"/>
                <a:ea typeface="Times New Roman"/>
                <a:cs typeface="Times New Roman"/>
                <a:sym typeface="Times New Roman"/>
              </a:defRPr>
            </a:pPr>
            <a:r>
              <a:rPr lang="pl-PL" b="1" dirty="0">
                <a:latin typeface="Calibri" pitchFamily="34" charset="0"/>
                <a:cs typeface="Calibri" pitchFamily="34" charset="0"/>
              </a:rPr>
              <a:t>Otyłość wtórną</a:t>
            </a:r>
            <a:r>
              <a:rPr lang="pl-PL" dirty="0">
                <a:latin typeface="Calibri" pitchFamily="34" charset="0"/>
                <a:cs typeface="Calibri" pitchFamily="34" charset="0"/>
              </a:rPr>
              <a:t>, która jest następstwem chorób lub zaburzeń, lub może być efektem leków przyjmowanych długotrwale.</a:t>
            </a:r>
          </a:p>
        </p:txBody>
      </p:sp>
      <p:pic>
        <p:nvPicPr>
          <p:cNvPr id="7" name="Picture 8" descr="Picture 8"/>
          <p:cNvPicPr>
            <a:picLocks noChangeAspect="1"/>
          </p:cNvPicPr>
          <p:nvPr/>
        </p:nvPicPr>
        <p:blipFill>
          <a:blip r:embed="rId3" cstate="print"/>
          <a:stretch>
            <a:fillRect/>
          </a:stretch>
        </p:blipFill>
        <p:spPr>
          <a:xfrm>
            <a:off x="5076056" y="987575"/>
            <a:ext cx="3456385" cy="2016223"/>
          </a:xfrm>
          <a:prstGeom prst="rect">
            <a:avLst/>
          </a:prstGeom>
          <a:ln w="28575">
            <a:solidFill>
              <a:schemeClr val="accent5">
                <a:lumMod val="50000"/>
              </a:schemeClr>
            </a:solidFill>
          </a:ln>
          <a:effectLst>
            <a:outerShdw blurRad="190500" algn="tl" rotWithShape="0">
              <a:srgbClr val="000000">
                <a:alpha val="70000"/>
              </a:srgbClr>
            </a:outerShdw>
          </a:effectLst>
        </p:spPr>
      </p:pic>
      <p:pic>
        <p:nvPicPr>
          <p:cNvPr id="8" name="Obraz 6" descr="Obraz 6"/>
          <p:cNvPicPr>
            <a:picLocks noChangeAspect="1"/>
          </p:cNvPicPr>
          <p:nvPr/>
        </p:nvPicPr>
        <p:blipFill>
          <a:blip r:embed="rId4" cstate="print"/>
          <a:stretch>
            <a:fillRect/>
          </a:stretch>
        </p:blipFill>
        <p:spPr>
          <a:xfrm>
            <a:off x="467544" y="987574"/>
            <a:ext cx="3584396" cy="2016224"/>
          </a:xfrm>
          <a:prstGeom prst="rect">
            <a:avLst/>
          </a:prstGeom>
          <a:ln w="28575">
            <a:solidFill>
              <a:schemeClr val="accent5">
                <a:lumMod val="50000"/>
              </a:schemeClr>
            </a:solidFill>
          </a:ln>
          <a:effectLst>
            <a:outerShdw blurRad="190500" algn="tl" rotWithShape="0">
              <a:srgbClr val="000000">
                <a:alpha val="70000"/>
              </a:srgbClr>
            </a:outerShdw>
          </a:effectLst>
        </p:spPr>
      </p:pic>
      <p:sp>
        <p:nvSpPr>
          <p:cNvPr id="10" name="pole tekstowe 10"/>
          <p:cNvSpPr txBox="1"/>
          <p:nvPr/>
        </p:nvSpPr>
        <p:spPr>
          <a:xfrm>
            <a:off x="6211102"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Left)">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stretch>
            <a:fillRect/>
          </a:stretch>
        </a:blipFill>
        <a:effectLst/>
      </p:bgPr>
    </p:bg>
    <p:spTree>
      <p:nvGrpSpPr>
        <p:cNvPr id="1" name=""/>
        <p:cNvGrpSpPr/>
        <p:nvPr/>
      </p:nvGrpSpPr>
      <p:grpSpPr>
        <a:xfrm>
          <a:off x="0" y="0"/>
          <a:ext cx="0" cy="0"/>
          <a:chOff x="0" y="0"/>
          <a:chExt cx="0" cy="0"/>
        </a:xfrm>
      </p:grpSpPr>
      <p:sp>
        <p:nvSpPr>
          <p:cNvPr id="3" name="pole tekstowe 2"/>
          <p:cNvSpPr txBox="1"/>
          <p:nvPr/>
        </p:nvSpPr>
        <p:spPr>
          <a:xfrm>
            <a:off x="107504" y="195486"/>
            <a:ext cx="8280920" cy="523220"/>
          </a:xfrm>
          <a:prstGeom prst="rect">
            <a:avLst/>
          </a:prstGeom>
          <a:noFill/>
        </p:spPr>
        <p:txBody>
          <a:bodyPr wrap="square" rtlCol="0">
            <a:spAutoFit/>
          </a:bodyPr>
          <a:lstStyle/>
          <a:p>
            <a:r>
              <a:rPr lang="pl-PL" sz="2800" dirty="0">
                <a:latin typeface="Arial Black" pitchFamily="34" charset="0"/>
              </a:rPr>
              <a:t>Dlaczego otyłość jest zagrożeniem?</a:t>
            </a:r>
          </a:p>
        </p:txBody>
      </p:sp>
      <p:sp>
        <p:nvSpPr>
          <p:cNvPr id="4" name="Google Shape;2997;p56"/>
          <p:cNvSpPr/>
          <p:nvPr/>
        </p:nvSpPr>
        <p:spPr>
          <a:xfrm>
            <a:off x="755576" y="1059582"/>
            <a:ext cx="7488832" cy="1584176"/>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97;p56"/>
          <p:cNvSpPr/>
          <p:nvPr/>
        </p:nvSpPr>
        <p:spPr>
          <a:xfrm>
            <a:off x="755576" y="3075806"/>
            <a:ext cx="7488832" cy="1584176"/>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97;p56"/>
          <p:cNvSpPr/>
          <p:nvPr/>
        </p:nvSpPr>
        <p:spPr>
          <a:xfrm>
            <a:off x="611560" y="2931790"/>
            <a:ext cx="7488832" cy="1584176"/>
          </a:xfrm>
          <a:prstGeom prst="rect">
            <a:avLst/>
          </a:prstGeom>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97;p56"/>
          <p:cNvSpPr/>
          <p:nvPr/>
        </p:nvSpPr>
        <p:spPr>
          <a:xfrm>
            <a:off x="611560" y="915566"/>
            <a:ext cx="7488832" cy="1584176"/>
          </a:xfrm>
          <a:prstGeom prst="rect">
            <a:avLst/>
          </a:prstGeom>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pole tekstowe 10"/>
          <p:cNvSpPr txBox="1"/>
          <p:nvPr/>
        </p:nvSpPr>
        <p:spPr>
          <a:xfrm>
            <a:off x="6165383" y="4635670"/>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
        <p:nvSpPr>
          <p:cNvPr id="9" name="pole tekstowe 8"/>
          <p:cNvSpPr txBox="1"/>
          <p:nvPr/>
        </p:nvSpPr>
        <p:spPr>
          <a:xfrm>
            <a:off x="827584" y="987574"/>
            <a:ext cx="6984776" cy="1477328"/>
          </a:xfrm>
          <a:prstGeom prst="rect">
            <a:avLst/>
          </a:prstGeom>
          <a:noFill/>
        </p:spPr>
        <p:txBody>
          <a:bodyPr wrap="square" rtlCol="0">
            <a:spAutoFit/>
          </a:bodyPr>
          <a:lstStyle/>
          <a:p>
            <a:pPr algn="just"/>
            <a:r>
              <a:rPr lang="pl-PL" dirty="0"/>
              <a:t>	Każdy kilogram naszego ciała to dodatkowe tkanki, komórki, które trzeba zaopatrzyć w niezbędne do przetrwania składniki odżywcze czy tlen. Im większa otyłość tym większe jest na nie zapotrzebowanie, co znacząco obciąża nie tylko narządy (np. serce, płuca), ale nawet całe układy (np. układ ruchu, chłonki)!</a:t>
            </a:r>
          </a:p>
        </p:txBody>
      </p:sp>
      <p:sp>
        <p:nvSpPr>
          <p:cNvPr id="10" name="pole tekstowe 9"/>
          <p:cNvSpPr txBox="1"/>
          <p:nvPr/>
        </p:nvSpPr>
        <p:spPr>
          <a:xfrm>
            <a:off x="827584" y="3147814"/>
            <a:ext cx="6984776" cy="1200329"/>
          </a:xfrm>
          <a:prstGeom prst="rect">
            <a:avLst/>
          </a:prstGeom>
          <a:noFill/>
        </p:spPr>
        <p:txBody>
          <a:bodyPr wrap="square" rtlCol="0">
            <a:spAutoFit/>
          </a:bodyPr>
          <a:lstStyle/>
          <a:p>
            <a:pPr algn="just"/>
            <a:r>
              <a:rPr lang="pl-PL" dirty="0"/>
              <a:t>	Znacznie obciążone zostają również narządy biorące udział w metabolizowaniu resztek substancji, które z racji sporej ilości materiału, co raz gorzej funkcjonują, aż w końcu całkowicie przestają spełniać swoją rolę (np. wątroba, nerki).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Bottom)">
                                      <p:cBhvr>
                                        <p:cTn id="14" dur="500"/>
                                        <p:tgtEl>
                                          <p:spTgt spid="5"/>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Bottom)">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lide(fromBottom)">
                                      <p:cBhvr>
                                        <p:cTn id="23" dur="500"/>
                                        <p:tgtEl>
                                          <p:spTgt spid="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lide(fromBottom)">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descr="Dodaj podtytuł (9).png"/>
          <p:cNvPicPr>
            <a:picLocks noChangeAspect="1"/>
          </p:cNvPicPr>
          <p:nvPr/>
        </p:nvPicPr>
        <p:blipFill>
          <a:blip r:embed="rId2" cstate="print"/>
          <a:stretch>
            <a:fillRect/>
          </a:stretch>
        </p:blipFill>
        <p:spPr>
          <a:xfrm>
            <a:off x="0" y="20538"/>
            <a:ext cx="9144000" cy="5143500"/>
          </a:xfrm>
          <a:prstGeom prst="rect">
            <a:avLst/>
          </a:prstGeom>
        </p:spPr>
      </p:pic>
      <p:sp>
        <p:nvSpPr>
          <p:cNvPr id="149" name="Tytuł 1"/>
          <p:cNvSpPr txBox="1">
            <a:spLocks noGrp="1"/>
          </p:cNvSpPr>
          <p:nvPr>
            <p:ph type="title"/>
          </p:nvPr>
        </p:nvSpPr>
        <p:spPr>
          <a:xfrm>
            <a:off x="0" y="87473"/>
            <a:ext cx="9144000" cy="756086"/>
          </a:xfrm>
          <a:prstGeom prst="rect">
            <a:avLst/>
          </a:prstGeom>
          <a:solidFill>
            <a:srgbClr val="FFFFFF"/>
          </a:solidFill>
          <a:ln w="25400">
            <a:noFill/>
            <a:round/>
          </a:ln>
        </p:spPr>
        <p:txBody>
          <a:bodyPr>
            <a:normAutofit/>
          </a:bodyPr>
          <a:lstStyle>
            <a:lvl1pPr>
              <a:defRPr sz="3900">
                <a:latin typeface="Century Gothic"/>
                <a:ea typeface="Century Gothic"/>
                <a:cs typeface="Century Gothic"/>
                <a:sym typeface="Century Gothic"/>
              </a:defRPr>
            </a:lvl1pPr>
          </a:lstStyle>
          <a:p>
            <a:r>
              <a:rPr lang="pl-PL" sz="2400" b="1" dirty="0">
                <a:ln w="10541" cmpd="sng">
                  <a:noFill/>
                  <a:prstDash val="solid"/>
                </a:ln>
                <a:solidFill>
                  <a:srgbClr val="002060"/>
                </a:solidFill>
                <a:latin typeface="Arial Black" pitchFamily="34" charset="0"/>
              </a:rPr>
              <a:t>Od otyłości po choroby takie jak:</a:t>
            </a:r>
            <a:endParaRPr sz="2400" b="1" dirty="0">
              <a:ln w="10541" cmpd="sng">
                <a:noFill/>
                <a:prstDash val="solid"/>
              </a:ln>
              <a:solidFill>
                <a:srgbClr val="002060"/>
              </a:solidFill>
              <a:latin typeface="Arial Black" pitchFamily="34" charset="0"/>
            </a:endParaRPr>
          </a:p>
        </p:txBody>
      </p:sp>
      <p:sp>
        <p:nvSpPr>
          <p:cNvPr id="150" name="pole tekstowe 3"/>
          <p:cNvSpPr txBox="1"/>
          <p:nvPr/>
        </p:nvSpPr>
        <p:spPr>
          <a:xfrm>
            <a:off x="0" y="987574"/>
            <a:ext cx="3184417"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Nadciśnienie</a:t>
            </a:r>
            <a:r>
              <a:rPr sz="2000" dirty="0"/>
              <a:t> </a:t>
            </a:r>
            <a:r>
              <a:rPr sz="2000" dirty="0" err="1"/>
              <a:t>tętnicze</a:t>
            </a:r>
            <a:r>
              <a:rPr sz="2000" dirty="0"/>
              <a:t> </a:t>
            </a:r>
          </a:p>
        </p:txBody>
      </p:sp>
      <p:sp>
        <p:nvSpPr>
          <p:cNvPr id="151" name="pole tekstowe 4"/>
          <p:cNvSpPr txBox="1"/>
          <p:nvPr/>
        </p:nvSpPr>
        <p:spPr>
          <a:xfrm>
            <a:off x="0" y="1419622"/>
            <a:ext cx="376048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Choroby</a:t>
            </a:r>
            <a:r>
              <a:rPr sz="2000" dirty="0"/>
              <a:t> </a:t>
            </a:r>
            <a:r>
              <a:rPr sz="2000" dirty="0" err="1"/>
              <a:t>niedokrwienne</a:t>
            </a:r>
            <a:r>
              <a:rPr sz="2000" dirty="0"/>
              <a:t> </a:t>
            </a:r>
            <a:r>
              <a:rPr sz="2000" dirty="0" err="1"/>
              <a:t>serca</a:t>
            </a:r>
            <a:endParaRPr sz="2000" dirty="0"/>
          </a:p>
        </p:txBody>
      </p:sp>
      <p:sp>
        <p:nvSpPr>
          <p:cNvPr id="152" name="pole tekstowe 5"/>
          <p:cNvSpPr txBox="1"/>
          <p:nvPr/>
        </p:nvSpPr>
        <p:spPr>
          <a:xfrm>
            <a:off x="0" y="3867894"/>
            <a:ext cx="293289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buSzPct val="100000"/>
              <a:buFont typeface="Arial"/>
              <a:buChar char="•"/>
              <a:defRPr sz="2400"/>
            </a:pPr>
            <a:r>
              <a:rPr sz="2000" dirty="0" err="1"/>
              <a:t>Udar</a:t>
            </a:r>
            <a:r>
              <a:rPr sz="2000" dirty="0"/>
              <a:t> </a:t>
            </a:r>
            <a:r>
              <a:rPr sz="2000" dirty="0" err="1">
                <a:latin typeface="Bahnschrift Light"/>
                <a:ea typeface="Bahnschrift Light"/>
                <a:cs typeface="Bahnschrift Light"/>
                <a:sym typeface="Bahnschrift Light"/>
              </a:rPr>
              <a:t>mózgu</a:t>
            </a:r>
            <a:endParaRPr sz="2000" dirty="0">
              <a:latin typeface="Bahnschrift Light"/>
              <a:ea typeface="Bahnschrift Light"/>
              <a:cs typeface="Bahnschrift Light"/>
              <a:sym typeface="Bahnschrift Light"/>
            </a:endParaRPr>
          </a:p>
        </p:txBody>
      </p:sp>
      <p:sp>
        <p:nvSpPr>
          <p:cNvPr id="153" name="pole tekstowe 6"/>
          <p:cNvSpPr txBox="1"/>
          <p:nvPr/>
        </p:nvSpPr>
        <p:spPr>
          <a:xfrm>
            <a:off x="0" y="2283718"/>
            <a:ext cx="322092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Choroby</a:t>
            </a:r>
            <a:r>
              <a:rPr sz="2000" dirty="0"/>
              <a:t> </a:t>
            </a:r>
            <a:r>
              <a:rPr sz="2000" dirty="0" err="1"/>
              <a:t>kończyn</a:t>
            </a:r>
            <a:r>
              <a:rPr sz="2000" dirty="0"/>
              <a:t> </a:t>
            </a:r>
            <a:r>
              <a:rPr sz="2000" dirty="0" err="1"/>
              <a:t>dolnych</a:t>
            </a:r>
            <a:endParaRPr sz="2000" dirty="0"/>
          </a:p>
        </p:txBody>
      </p:sp>
      <p:sp>
        <p:nvSpPr>
          <p:cNvPr id="154" name="pole tekstowe 7"/>
          <p:cNvSpPr txBox="1"/>
          <p:nvPr/>
        </p:nvSpPr>
        <p:spPr>
          <a:xfrm>
            <a:off x="0" y="3075806"/>
            <a:ext cx="221281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Cukrzyca</a:t>
            </a:r>
            <a:endParaRPr sz="2000" dirty="0"/>
          </a:p>
        </p:txBody>
      </p:sp>
      <p:sp>
        <p:nvSpPr>
          <p:cNvPr id="155" name="pole tekstowe 8"/>
          <p:cNvSpPr txBox="1"/>
          <p:nvPr/>
        </p:nvSpPr>
        <p:spPr>
          <a:xfrm>
            <a:off x="0" y="3507854"/>
            <a:ext cx="4120520"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Kamica</a:t>
            </a:r>
            <a:r>
              <a:rPr sz="2000" dirty="0"/>
              <a:t> </a:t>
            </a:r>
            <a:r>
              <a:rPr sz="2000" dirty="0" err="1"/>
              <a:t>dróg</a:t>
            </a:r>
            <a:r>
              <a:rPr sz="2000" dirty="0"/>
              <a:t> </a:t>
            </a:r>
            <a:r>
              <a:rPr sz="2000" dirty="0" err="1"/>
              <a:t>moczowych</a:t>
            </a:r>
            <a:endParaRPr sz="2000" dirty="0"/>
          </a:p>
        </p:txBody>
      </p:sp>
      <p:sp>
        <p:nvSpPr>
          <p:cNvPr id="156" name="pole tekstowe 9"/>
          <p:cNvSpPr txBox="1"/>
          <p:nvPr/>
        </p:nvSpPr>
        <p:spPr>
          <a:xfrm>
            <a:off x="0" y="1851670"/>
            <a:ext cx="2824378"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buSzPct val="100000"/>
              <a:buFont typeface="Arial"/>
              <a:buChar char="•"/>
              <a:defRPr sz="2400">
                <a:latin typeface="Bahnschrift Light"/>
                <a:ea typeface="Bahnschrift Light"/>
                <a:cs typeface="Bahnschrift Light"/>
                <a:sym typeface="Bahnschrift Light"/>
              </a:defRPr>
            </a:lvl1pPr>
          </a:lstStyle>
          <a:p>
            <a:r>
              <a:rPr sz="2000" dirty="0" err="1"/>
              <a:t>Zaburzenia</a:t>
            </a:r>
            <a:r>
              <a:rPr sz="2000" dirty="0"/>
              <a:t> </a:t>
            </a:r>
            <a:r>
              <a:rPr sz="2000" dirty="0" err="1"/>
              <a:t>snu</a:t>
            </a:r>
            <a:endParaRPr sz="2000" dirty="0"/>
          </a:p>
        </p:txBody>
      </p:sp>
      <p:sp>
        <p:nvSpPr>
          <p:cNvPr id="157" name="pole tekstowe 10"/>
          <p:cNvSpPr txBox="1"/>
          <p:nvPr/>
        </p:nvSpPr>
        <p:spPr>
          <a:xfrm>
            <a:off x="0" y="2715766"/>
            <a:ext cx="3040402"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buSzPct val="100000"/>
              <a:buFont typeface="Arial"/>
              <a:buChar char="•"/>
              <a:defRPr sz="2400">
                <a:latin typeface="Bahnschrift Light"/>
                <a:ea typeface="Bahnschrift Light"/>
                <a:cs typeface="Bahnschrift Light"/>
                <a:sym typeface="Bahnschrift Light"/>
              </a:defRPr>
            </a:pPr>
            <a:r>
              <a:rPr sz="2000" dirty="0" err="1"/>
              <a:t>Nowotwory</a:t>
            </a:r>
            <a:r>
              <a:rPr sz="2000" dirty="0">
                <a:latin typeface="+mn-lt"/>
                <a:ea typeface="+mn-ea"/>
                <a:cs typeface="+mn-cs"/>
                <a:sym typeface="Calibri"/>
              </a:rPr>
              <a:t> </a:t>
            </a:r>
          </a:p>
        </p:txBody>
      </p:sp>
      <p:pic>
        <p:nvPicPr>
          <p:cNvPr id="158" name="Picture 2" descr="Picture 2"/>
          <p:cNvPicPr>
            <a:picLocks noChangeAspect="1"/>
          </p:cNvPicPr>
          <p:nvPr/>
        </p:nvPicPr>
        <p:blipFill>
          <a:blip r:embed="rId3" cstate="print"/>
          <a:stretch>
            <a:fillRect/>
          </a:stretch>
        </p:blipFill>
        <p:spPr>
          <a:xfrm>
            <a:off x="3635897" y="1545635"/>
            <a:ext cx="4981093" cy="2500891"/>
          </a:xfrm>
          <a:prstGeom prst="rect">
            <a:avLst/>
          </a:prstGeom>
          <a:ln w="12700">
            <a:miter lim="400000"/>
          </a:ln>
          <a:effectLst>
            <a:outerShdw blurRad="292100" dist="139700" dir="2700000" rotWithShape="0">
              <a:srgbClr val="333333">
                <a:alpha val="64999"/>
              </a:srgbClr>
            </a:outerShdw>
          </a:effectLst>
        </p:spPr>
      </p:pic>
      <p:pic>
        <p:nvPicPr>
          <p:cNvPr id="159" name="Picture 4" descr="Picture 4"/>
          <p:cNvPicPr>
            <a:picLocks noChangeAspect="1"/>
          </p:cNvPicPr>
          <p:nvPr/>
        </p:nvPicPr>
        <p:blipFill>
          <a:blip r:embed="rId4" cstate="print"/>
          <a:stretch>
            <a:fillRect/>
          </a:stretch>
        </p:blipFill>
        <p:spPr>
          <a:xfrm rot="20818484">
            <a:off x="3682805" y="1420836"/>
            <a:ext cx="4674509" cy="2629412"/>
          </a:xfrm>
          <a:prstGeom prst="rect">
            <a:avLst/>
          </a:prstGeom>
          <a:ln w="12700">
            <a:miter lim="400000"/>
          </a:ln>
          <a:effectLst>
            <a:outerShdw blurRad="292100" dist="139700" dir="2700000" rotWithShape="0">
              <a:srgbClr val="333333">
                <a:alpha val="64999"/>
              </a:srgbClr>
            </a:outerShdw>
          </a:effectLst>
        </p:spPr>
      </p:pic>
      <p:pic>
        <p:nvPicPr>
          <p:cNvPr id="160" name="Picture 6" descr="Picture 6"/>
          <p:cNvPicPr>
            <a:picLocks noChangeAspect="1"/>
          </p:cNvPicPr>
          <p:nvPr/>
        </p:nvPicPr>
        <p:blipFill>
          <a:blip r:embed="rId5" cstate="print"/>
          <a:stretch>
            <a:fillRect/>
          </a:stretch>
        </p:blipFill>
        <p:spPr>
          <a:xfrm rot="1340210">
            <a:off x="3453169" y="1599651"/>
            <a:ext cx="5229995" cy="2593279"/>
          </a:xfrm>
          <a:prstGeom prst="rect">
            <a:avLst/>
          </a:prstGeom>
          <a:ln w="12700">
            <a:miter lim="400000"/>
          </a:ln>
          <a:effectLst>
            <a:outerShdw blurRad="292100" dist="139700" dir="2700000" rotWithShape="0">
              <a:srgbClr val="333333">
                <a:alpha val="64999"/>
              </a:srgbClr>
            </a:outerShdw>
          </a:effectLst>
        </p:spPr>
      </p:pic>
      <p:pic>
        <p:nvPicPr>
          <p:cNvPr id="161" name="Picture 8" descr="Picture 8"/>
          <p:cNvPicPr>
            <a:picLocks noChangeAspect="1"/>
          </p:cNvPicPr>
          <p:nvPr/>
        </p:nvPicPr>
        <p:blipFill>
          <a:blip r:embed="rId6" cstate="print"/>
          <a:stretch>
            <a:fillRect/>
          </a:stretch>
        </p:blipFill>
        <p:spPr>
          <a:xfrm>
            <a:off x="3635895" y="1599641"/>
            <a:ext cx="5162551" cy="2607471"/>
          </a:xfrm>
          <a:prstGeom prst="rect">
            <a:avLst/>
          </a:prstGeom>
          <a:ln w="12700">
            <a:miter lim="400000"/>
          </a:ln>
          <a:effectLst>
            <a:outerShdw blurRad="292100" dist="139700" dir="2700000" rotWithShape="0">
              <a:srgbClr val="333333">
                <a:alpha val="64999"/>
              </a:srgbClr>
            </a:outerShdw>
          </a:effectLst>
        </p:spPr>
      </p:pic>
      <p:pic>
        <p:nvPicPr>
          <p:cNvPr id="162" name="Picture 12" descr="Picture 12"/>
          <p:cNvPicPr>
            <a:picLocks noChangeAspect="1"/>
          </p:cNvPicPr>
          <p:nvPr/>
        </p:nvPicPr>
        <p:blipFill>
          <a:blip r:embed="rId7" cstate="print"/>
          <a:stretch>
            <a:fillRect/>
          </a:stretch>
        </p:blipFill>
        <p:spPr>
          <a:xfrm rot="525719">
            <a:off x="3482135" y="1774201"/>
            <a:ext cx="5184577" cy="2329143"/>
          </a:xfrm>
          <a:prstGeom prst="rect">
            <a:avLst/>
          </a:prstGeom>
          <a:ln w="12700">
            <a:miter lim="400000"/>
          </a:ln>
          <a:effectLst>
            <a:outerShdw blurRad="292100" dist="139700" dir="2700000" rotWithShape="0">
              <a:srgbClr val="333333">
                <a:alpha val="64999"/>
              </a:srgbClr>
            </a:outerShdw>
          </a:effectLst>
        </p:spPr>
      </p:pic>
      <p:pic>
        <p:nvPicPr>
          <p:cNvPr id="163" name="Picture 14" descr="Picture 14"/>
          <p:cNvPicPr>
            <a:picLocks noChangeAspect="1"/>
          </p:cNvPicPr>
          <p:nvPr/>
        </p:nvPicPr>
        <p:blipFill>
          <a:blip r:embed="rId8" cstate="print"/>
          <a:stretch>
            <a:fillRect/>
          </a:stretch>
        </p:blipFill>
        <p:spPr>
          <a:xfrm rot="20719592">
            <a:off x="3324299" y="1541212"/>
            <a:ext cx="5493223" cy="2463740"/>
          </a:xfrm>
          <a:prstGeom prst="rect">
            <a:avLst/>
          </a:prstGeom>
          <a:ln w="12700">
            <a:miter lim="400000"/>
          </a:ln>
          <a:effectLst>
            <a:outerShdw blurRad="292100" dist="139700" dir="2700000" rotWithShape="0">
              <a:srgbClr val="333333">
                <a:alpha val="64999"/>
              </a:srgbClr>
            </a:outerShdw>
          </a:effectLst>
        </p:spPr>
      </p:pic>
      <p:pic>
        <p:nvPicPr>
          <p:cNvPr id="164" name="Picture 16" descr="Picture 16"/>
          <p:cNvPicPr>
            <a:picLocks noChangeAspect="1"/>
          </p:cNvPicPr>
          <p:nvPr/>
        </p:nvPicPr>
        <p:blipFill>
          <a:blip r:embed="rId9" cstate="print"/>
          <a:stretch>
            <a:fillRect/>
          </a:stretch>
        </p:blipFill>
        <p:spPr>
          <a:xfrm>
            <a:off x="3707903" y="1923677"/>
            <a:ext cx="5162551" cy="2578896"/>
          </a:xfrm>
          <a:prstGeom prst="rect">
            <a:avLst/>
          </a:prstGeom>
          <a:ln w="12700">
            <a:miter lim="400000"/>
          </a:ln>
          <a:effectLst>
            <a:outerShdw blurRad="292100" dist="139700" dir="2700000" rotWithShape="0">
              <a:srgbClr val="333333">
                <a:alpha val="64999"/>
              </a:srgbClr>
            </a:outerShdw>
          </a:effectLst>
        </p:spPr>
      </p:pic>
      <p:pic>
        <p:nvPicPr>
          <p:cNvPr id="165" name="Picture 18" descr="Picture 18"/>
          <p:cNvPicPr>
            <a:picLocks noChangeAspect="1"/>
          </p:cNvPicPr>
          <p:nvPr/>
        </p:nvPicPr>
        <p:blipFill>
          <a:blip r:embed="rId10" cstate="print"/>
          <a:stretch>
            <a:fillRect/>
          </a:stretch>
        </p:blipFill>
        <p:spPr>
          <a:xfrm rot="474765">
            <a:off x="4069621" y="1093604"/>
            <a:ext cx="5045759" cy="2956290"/>
          </a:xfrm>
          <a:prstGeom prst="rect">
            <a:avLst/>
          </a:prstGeom>
          <a:ln w="12700">
            <a:miter lim="400000"/>
          </a:ln>
          <a:effectLst>
            <a:outerShdw blurRad="292100" dist="139700" dir="2700000" rotWithShape="0">
              <a:srgbClr val="333333">
                <a:alpha val="64999"/>
              </a:srgbClr>
            </a:outerShdw>
          </a:effectLst>
        </p:spPr>
      </p:pic>
      <p:sp>
        <p:nvSpPr>
          <p:cNvPr id="20" name="pole tekstowe 10"/>
          <p:cNvSpPr txBox="1"/>
          <p:nvPr/>
        </p:nvSpPr>
        <p:spPr>
          <a:xfrm>
            <a:off x="0" y="4515966"/>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50"/>
                                        </p:tgtEl>
                                        <p:attrNameLst>
                                          <p:attrName>style.visibility</p:attrName>
                                        </p:attrNameLst>
                                      </p:cBhvr>
                                      <p:to>
                                        <p:strVal val="visible"/>
                                      </p:to>
                                    </p:set>
                                    <p:anim calcmode="lin" valueType="num">
                                      <p:cBhvr>
                                        <p:cTn id="7" dur="500" fill="hold"/>
                                        <p:tgtEl>
                                          <p:spTgt spid="150"/>
                                        </p:tgtEl>
                                        <p:attrNameLst>
                                          <p:attrName>ppt_x</p:attrName>
                                        </p:attrNameLst>
                                      </p:cBhvr>
                                      <p:tavLst>
                                        <p:tav tm="0">
                                          <p:val>
                                            <p:strVal val="#ppt_x"/>
                                          </p:val>
                                        </p:tav>
                                        <p:tav tm="100000">
                                          <p:val>
                                            <p:strVal val="#ppt_x"/>
                                          </p:val>
                                        </p:tav>
                                      </p:tavLst>
                                    </p:anim>
                                    <p:anim calcmode="lin" valueType="num">
                                      <p:cBhvr>
                                        <p:cTn id="8" dur="500" fill="hold"/>
                                        <p:tgtEl>
                                          <p:spTgt spid="1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grpId="0" nodeType="afterEffect">
                                  <p:stCondLst>
                                    <p:cond delay="0"/>
                                  </p:stCondLst>
                                  <p:iterate>
                                    <p:tmAbs val="0"/>
                                  </p:iterate>
                                  <p:childTnLst>
                                    <p:set>
                                      <p:cBhvr>
                                        <p:cTn id="11" fill="hold"/>
                                        <p:tgtEl>
                                          <p:spTgt spid="158"/>
                                        </p:tgtEl>
                                        <p:attrNameLst>
                                          <p:attrName>style.visibility</p:attrName>
                                        </p:attrNameLst>
                                      </p:cBhvr>
                                      <p:to>
                                        <p:strVal val="visible"/>
                                      </p:to>
                                    </p:set>
                                    <p:anim calcmode="lin" valueType="num">
                                      <p:cBhvr>
                                        <p:cTn id="12" dur="500" fill="hold"/>
                                        <p:tgtEl>
                                          <p:spTgt spid="158"/>
                                        </p:tgtEl>
                                        <p:attrNameLst>
                                          <p:attrName>ppt_w</p:attrName>
                                        </p:attrNameLst>
                                      </p:cBhvr>
                                      <p:tavLst>
                                        <p:tav tm="0">
                                          <p:val>
                                            <p:fltVal val="0"/>
                                          </p:val>
                                        </p:tav>
                                        <p:tav tm="100000">
                                          <p:val>
                                            <p:strVal val="#ppt_w"/>
                                          </p:val>
                                        </p:tav>
                                      </p:tavLst>
                                    </p:anim>
                                    <p:anim calcmode="lin" valueType="num">
                                      <p:cBhvr>
                                        <p:cTn id="13" dur="500" fill="hold"/>
                                        <p:tgtEl>
                                          <p:spTgt spid="158"/>
                                        </p:tgtEl>
                                        <p:attrNameLst>
                                          <p:attrName>ppt_h</p:attrName>
                                        </p:attrNameLst>
                                      </p:cBhvr>
                                      <p:tavLst>
                                        <p:tav tm="0">
                                          <p:val>
                                            <p:fltVal val="0"/>
                                          </p:val>
                                        </p:tav>
                                        <p:tav tm="100000">
                                          <p:val>
                                            <p:strVal val="#ppt_h"/>
                                          </p:val>
                                        </p:tav>
                                      </p:tavLst>
                                    </p:anim>
                                    <p:anim calcmode="lin" valueType="num">
                                      <p:cBhvr>
                                        <p:cTn id="14" dur="500" fill="hold"/>
                                        <p:tgtEl>
                                          <p:spTgt spid="158"/>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1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iterate>
                                    <p:tmAbs val="0"/>
                                  </p:iterate>
                                  <p:childTnLst>
                                    <p:set>
                                      <p:cBhvr>
                                        <p:cTn id="19" fill="hold"/>
                                        <p:tgtEl>
                                          <p:spTgt spid="151"/>
                                        </p:tgtEl>
                                        <p:attrNameLst>
                                          <p:attrName>style.visibility</p:attrName>
                                        </p:attrNameLst>
                                      </p:cBhvr>
                                      <p:to>
                                        <p:strVal val="visible"/>
                                      </p:to>
                                    </p:set>
                                    <p:anim calcmode="lin" valueType="num">
                                      <p:cBhvr>
                                        <p:cTn id="20" dur="500" fill="hold"/>
                                        <p:tgtEl>
                                          <p:spTgt spid="151"/>
                                        </p:tgtEl>
                                        <p:attrNameLst>
                                          <p:attrName>ppt_x</p:attrName>
                                        </p:attrNameLst>
                                      </p:cBhvr>
                                      <p:tavLst>
                                        <p:tav tm="0">
                                          <p:val>
                                            <p:strVal val="#ppt_x"/>
                                          </p:val>
                                        </p:tav>
                                        <p:tav tm="100000">
                                          <p:val>
                                            <p:strVal val="#ppt_x"/>
                                          </p:val>
                                        </p:tav>
                                      </p:tavLst>
                                    </p:anim>
                                    <p:anim calcmode="lin" valueType="num">
                                      <p:cBhvr>
                                        <p:cTn id="21" dur="500" fill="hold"/>
                                        <p:tgtEl>
                                          <p:spTgt spid="151"/>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5" presetClass="entr" presetSubtype="0" fill="hold" grpId="0" nodeType="afterEffect">
                                  <p:stCondLst>
                                    <p:cond delay="0"/>
                                  </p:stCondLst>
                                  <p:iterate>
                                    <p:tmAbs val="0"/>
                                  </p:iterate>
                                  <p:childTnLst>
                                    <p:set>
                                      <p:cBhvr>
                                        <p:cTn id="24" fill="hold"/>
                                        <p:tgtEl>
                                          <p:spTgt spid="159"/>
                                        </p:tgtEl>
                                        <p:attrNameLst>
                                          <p:attrName>style.visibility</p:attrName>
                                        </p:attrNameLst>
                                      </p:cBhvr>
                                      <p:to>
                                        <p:strVal val="visible"/>
                                      </p:to>
                                    </p:set>
                                    <p:anim calcmode="lin" valueType="num">
                                      <p:cBhvr>
                                        <p:cTn id="25" dur="500" fill="hold"/>
                                        <p:tgtEl>
                                          <p:spTgt spid="159"/>
                                        </p:tgtEl>
                                        <p:attrNameLst>
                                          <p:attrName>ppt_w</p:attrName>
                                        </p:attrNameLst>
                                      </p:cBhvr>
                                      <p:tavLst>
                                        <p:tav tm="0">
                                          <p:val>
                                            <p:fltVal val="0"/>
                                          </p:val>
                                        </p:tav>
                                        <p:tav tm="100000">
                                          <p:val>
                                            <p:strVal val="#ppt_w"/>
                                          </p:val>
                                        </p:tav>
                                      </p:tavLst>
                                    </p:anim>
                                    <p:anim calcmode="lin" valueType="num">
                                      <p:cBhvr>
                                        <p:cTn id="26" dur="500" fill="hold"/>
                                        <p:tgtEl>
                                          <p:spTgt spid="159"/>
                                        </p:tgtEl>
                                        <p:attrNameLst>
                                          <p:attrName>ppt_h</p:attrName>
                                        </p:attrNameLst>
                                      </p:cBhvr>
                                      <p:tavLst>
                                        <p:tav tm="0">
                                          <p:val>
                                            <p:fltVal val="0"/>
                                          </p:val>
                                        </p:tav>
                                        <p:tav tm="100000">
                                          <p:val>
                                            <p:strVal val="#ppt_h"/>
                                          </p:val>
                                        </p:tav>
                                      </p:tavLst>
                                    </p:anim>
                                    <p:anim calcmode="lin" valueType="num">
                                      <p:cBhvr>
                                        <p:cTn id="27" dur="500" fill="hold"/>
                                        <p:tgtEl>
                                          <p:spTgt spid="159"/>
                                        </p:tgtEl>
                                        <p:attrNameLst>
                                          <p:attrName>ppt_x</p:attrName>
                                        </p:attrNameLst>
                                      </p:cBhvr>
                                      <p:tavLst>
                                        <p:tav tm="0" fmla="#ppt_x+(cos(-2*pi*(1-$))*-#ppt_x-sin(-2*pi*(1-$))*(1-#ppt_y))*(1-$)">
                                          <p:val>
                                            <p:fltVal val="0"/>
                                          </p:val>
                                        </p:tav>
                                        <p:tav tm="100000">
                                          <p:val>
                                            <p:fltVal val="1"/>
                                          </p:val>
                                        </p:tav>
                                      </p:tavLst>
                                    </p:anim>
                                    <p:anim calcmode="lin" valueType="num">
                                      <p:cBhvr>
                                        <p:cTn id="28" dur="500" fill="hold"/>
                                        <p:tgtEl>
                                          <p:spTgt spid="1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iterate>
                                    <p:tmAbs val="0"/>
                                  </p:iterate>
                                  <p:childTnLst>
                                    <p:set>
                                      <p:cBhvr>
                                        <p:cTn id="32" fill="hold"/>
                                        <p:tgtEl>
                                          <p:spTgt spid="156"/>
                                        </p:tgtEl>
                                        <p:attrNameLst>
                                          <p:attrName>style.visibility</p:attrName>
                                        </p:attrNameLst>
                                      </p:cBhvr>
                                      <p:to>
                                        <p:strVal val="visible"/>
                                      </p:to>
                                    </p:set>
                                    <p:animEffect transition="in" filter="wipe(down)">
                                      <p:cBhvr>
                                        <p:cTn id="33" dur="500"/>
                                        <p:tgtEl>
                                          <p:spTgt spid="156"/>
                                        </p:tgtEl>
                                      </p:cBhvr>
                                    </p:animEffect>
                                  </p:childTnLst>
                                </p:cTn>
                              </p:par>
                            </p:childTnLst>
                          </p:cTn>
                        </p:par>
                        <p:par>
                          <p:cTn id="34" fill="hold">
                            <p:stCondLst>
                              <p:cond delay="500"/>
                            </p:stCondLst>
                            <p:childTnLst>
                              <p:par>
                                <p:cTn id="35" presetID="15" presetClass="entr" presetSubtype="0" fill="hold" grpId="0" nodeType="afterEffect">
                                  <p:stCondLst>
                                    <p:cond delay="0"/>
                                  </p:stCondLst>
                                  <p:iterate>
                                    <p:tmAbs val="0"/>
                                  </p:iterate>
                                  <p:childTnLst>
                                    <p:set>
                                      <p:cBhvr>
                                        <p:cTn id="36" fill="hold"/>
                                        <p:tgtEl>
                                          <p:spTgt spid="160"/>
                                        </p:tgtEl>
                                        <p:attrNameLst>
                                          <p:attrName>style.visibility</p:attrName>
                                        </p:attrNameLst>
                                      </p:cBhvr>
                                      <p:to>
                                        <p:strVal val="visible"/>
                                      </p:to>
                                    </p:set>
                                    <p:anim calcmode="lin" valueType="num">
                                      <p:cBhvr>
                                        <p:cTn id="37" dur="500" fill="hold"/>
                                        <p:tgtEl>
                                          <p:spTgt spid="160"/>
                                        </p:tgtEl>
                                        <p:attrNameLst>
                                          <p:attrName>ppt_w</p:attrName>
                                        </p:attrNameLst>
                                      </p:cBhvr>
                                      <p:tavLst>
                                        <p:tav tm="0">
                                          <p:val>
                                            <p:fltVal val="0"/>
                                          </p:val>
                                        </p:tav>
                                        <p:tav tm="100000">
                                          <p:val>
                                            <p:strVal val="#ppt_w"/>
                                          </p:val>
                                        </p:tav>
                                      </p:tavLst>
                                    </p:anim>
                                    <p:anim calcmode="lin" valueType="num">
                                      <p:cBhvr>
                                        <p:cTn id="38" dur="500" fill="hold"/>
                                        <p:tgtEl>
                                          <p:spTgt spid="160"/>
                                        </p:tgtEl>
                                        <p:attrNameLst>
                                          <p:attrName>ppt_h</p:attrName>
                                        </p:attrNameLst>
                                      </p:cBhvr>
                                      <p:tavLst>
                                        <p:tav tm="0">
                                          <p:val>
                                            <p:fltVal val="0"/>
                                          </p:val>
                                        </p:tav>
                                        <p:tav tm="100000">
                                          <p:val>
                                            <p:strVal val="#ppt_h"/>
                                          </p:val>
                                        </p:tav>
                                      </p:tavLst>
                                    </p:anim>
                                    <p:anim calcmode="lin" valueType="num">
                                      <p:cBhvr>
                                        <p:cTn id="39" dur="500" fill="hold"/>
                                        <p:tgtEl>
                                          <p:spTgt spid="160"/>
                                        </p:tgtEl>
                                        <p:attrNameLst>
                                          <p:attrName>ppt_x</p:attrName>
                                        </p:attrNameLst>
                                      </p:cBhvr>
                                      <p:tavLst>
                                        <p:tav tm="0" fmla="#ppt_x+(cos(-2*pi*(1-$))*-#ppt_x-sin(-2*pi*(1-$))*(1-#ppt_y))*(1-$)">
                                          <p:val>
                                            <p:fltVal val="0"/>
                                          </p:val>
                                        </p:tav>
                                        <p:tav tm="100000">
                                          <p:val>
                                            <p:fltVal val="1"/>
                                          </p:val>
                                        </p:tav>
                                      </p:tavLst>
                                    </p:anim>
                                    <p:anim calcmode="lin" valueType="num">
                                      <p:cBhvr>
                                        <p:cTn id="40" dur="500" fill="hold"/>
                                        <p:tgtEl>
                                          <p:spTgt spid="1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iterate>
                                    <p:tmAbs val="0"/>
                                  </p:iterate>
                                  <p:childTnLst>
                                    <p:set>
                                      <p:cBhvr>
                                        <p:cTn id="44" fill="hold"/>
                                        <p:tgtEl>
                                          <p:spTgt spid="153"/>
                                        </p:tgtEl>
                                        <p:attrNameLst>
                                          <p:attrName>style.visibility</p:attrName>
                                        </p:attrNameLst>
                                      </p:cBhvr>
                                      <p:to>
                                        <p:strVal val="visible"/>
                                      </p:to>
                                    </p:set>
                                    <p:anim calcmode="lin" valueType="num">
                                      <p:cBhvr>
                                        <p:cTn id="45" dur="500" fill="hold"/>
                                        <p:tgtEl>
                                          <p:spTgt spid="153"/>
                                        </p:tgtEl>
                                        <p:attrNameLst>
                                          <p:attrName>ppt_x</p:attrName>
                                        </p:attrNameLst>
                                      </p:cBhvr>
                                      <p:tavLst>
                                        <p:tav tm="0">
                                          <p:val>
                                            <p:strVal val="#ppt_x"/>
                                          </p:val>
                                        </p:tav>
                                        <p:tav tm="100000">
                                          <p:val>
                                            <p:strVal val="#ppt_x"/>
                                          </p:val>
                                        </p:tav>
                                      </p:tavLst>
                                    </p:anim>
                                    <p:anim calcmode="lin" valueType="num">
                                      <p:cBhvr>
                                        <p:cTn id="46" dur="500" fill="hold"/>
                                        <p:tgtEl>
                                          <p:spTgt spid="153"/>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15" presetClass="entr" presetSubtype="0" fill="hold" grpId="0" nodeType="afterEffect">
                                  <p:stCondLst>
                                    <p:cond delay="0"/>
                                  </p:stCondLst>
                                  <p:iterate>
                                    <p:tmAbs val="0"/>
                                  </p:iterate>
                                  <p:childTnLst>
                                    <p:set>
                                      <p:cBhvr>
                                        <p:cTn id="49" fill="hold"/>
                                        <p:tgtEl>
                                          <p:spTgt spid="161"/>
                                        </p:tgtEl>
                                        <p:attrNameLst>
                                          <p:attrName>style.visibility</p:attrName>
                                        </p:attrNameLst>
                                      </p:cBhvr>
                                      <p:to>
                                        <p:strVal val="visible"/>
                                      </p:to>
                                    </p:set>
                                    <p:anim calcmode="lin" valueType="num">
                                      <p:cBhvr>
                                        <p:cTn id="50" dur="500" fill="hold"/>
                                        <p:tgtEl>
                                          <p:spTgt spid="161"/>
                                        </p:tgtEl>
                                        <p:attrNameLst>
                                          <p:attrName>ppt_w</p:attrName>
                                        </p:attrNameLst>
                                      </p:cBhvr>
                                      <p:tavLst>
                                        <p:tav tm="0">
                                          <p:val>
                                            <p:fltVal val="0"/>
                                          </p:val>
                                        </p:tav>
                                        <p:tav tm="100000">
                                          <p:val>
                                            <p:strVal val="#ppt_w"/>
                                          </p:val>
                                        </p:tav>
                                      </p:tavLst>
                                    </p:anim>
                                    <p:anim calcmode="lin" valueType="num">
                                      <p:cBhvr>
                                        <p:cTn id="51" dur="500" fill="hold"/>
                                        <p:tgtEl>
                                          <p:spTgt spid="161"/>
                                        </p:tgtEl>
                                        <p:attrNameLst>
                                          <p:attrName>ppt_h</p:attrName>
                                        </p:attrNameLst>
                                      </p:cBhvr>
                                      <p:tavLst>
                                        <p:tav tm="0">
                                          <p:val>
                                            <p:fltVal val="0"/>
                                          </p:val>
                                        </p:tav>
                                        <p:tav tm="100000">
                                          <p:val>
                                            <p:strVal val="#ppt_h"/>
                                          </p:val>
                                        </p:tav>
                                      </p:tavLst>
                                    </p:anim>
                                    <p:anim calcmode="lin" valueType="num">
                                      <p:cBhvr>
                                        <p:cTn id="52" dur="500" fill="hold"/>
                                        <p:tgtEl>
                                          <p:spTgt spid="161"/>
                                        </p:tgtEl>
                                        <p:attrNameLst>
                                          <p:attrName>ppt_x</p:attrName>
                                        </p:attrNameLst>
                                      </p:cBhvr>
                                      <p:tavLst>
                                        <p:tav tm="0" fmla="#ppt_x+(cos(-2*pi*(1-$))*-#ppt_x-sin(-2*pi*(1-$))*(1-#ppt_y))*(1-$)">
                                          <p:val>
                                            <p:fltVal val="0"/>
                                          </p:val>
                                        </p:tav>
                                        <p:tav tm="100000">
                                          <p:val>
                                            <p:fltVal val="1"/>
                                          </p:val>
                                        </p:tav>
                                      </p:tavLst>
                                    </p:anim>
                                    <p:anim calcmode="lin" valueType="num">
                                      <p:cBhvr>
                                        <p:cTn id="53" dur="500" fill="hold"/>
                                        <p:tgtEl>
                                          <p:spTgt spid="1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157"/>
                                        </p:tgtEl>
                                        <p:attrNameLst>
                                          <p:attrName>style.visibility</p:attrName>
                                        </p:attrNameLst>
                                      </p:cBhvr>
                                      <p:to>
                                        <p:strVal val="visible"/>
                                      </p:to>
                                    </p:set>
                                    <p:animEffect transition="in" filter="wipe(down)">
                                      <p:cBhvr>
                                        <p:cTn id="58" dur="500"/>
                                        <p:tgtEl>
                                          <p:spTgt spid="157"/>
                                        </p:tgtEl>
                                      </p:cBhvr>
                                    </p:animEffect>
                                  </p:childTnLst>
                                </p:cTn>
                              </p:par>
                            </p:childTnLst>
                          </p:cTn>
                        </p:par>
                        <p:par>
                          <p:cTn id="59" fill="hold">
                            <p:stCondLst>
                              <p:cond delay="500"/>
                            </p:stCondLst>
                            <p:childTnLst>
                              <p:par>
                                <p:cTn id="60" presetID="15" presetClass="entr" presetSubtype="0" fill="hold" grpId="0" nodeType="afterEffect">
                                  <p:stCondLst>
                                    <p:cond delay="0"/>
                                  </p:stCondLst>
                                  <p:iterate>
                                    <p:tmAbs val="0"/>
                                  </p:iterate>
                                  <p:childTnLst>
                                    <p:set>
                                      <p:cBhvr>
                                        <p:cTn id="61" fill="hold"/>
                                        <p:tgtEl>
                                          <p:spTgt spid="162"/>
                                        </p:tgtEl>
                                        <p:attrNameLst>
                                          <p:attrName>style.visibility</p:attrName>
                                        </p:attrNameLst>
                                      </p:cBhvr>
                                      <p:to>
                                        <p:strVal val="visible"/>
                                      </p:to>
                                    </p:set>
                                    <p:anim calcmode="lin" valueType="num">
                                      <p:cBhvr>
                                        <p:cTn id="62" dur="500" fill="hold"/>
                                        <p:tgtEl>
                                          <p:spTgt spid="162"/>
                                        </p:tgtEl>
                                        <p:attrNameLst>
                                          <p:attrName>ppt_w</p:attrName>
                                        </p:attrNameLst>
                                      </p:cBhvr>
                                      <p:tavLst>
                                        <p:tav tm="0">
                                          <p:val>
                                            <p:fltVal val="0"/>
                                          </p:val>
                                        </p:tav>
                                        <p:tav tm="100000">
                                          <p:val>
                                            <p:strVal val="#ppt_w"/>
                                          </p:val>
                                        </p:tav>
                                      </p:tavLst>
                                    </p:anim>
                                    <p:anim calcmode="lin" valueType="num">
                                      <p:cBhvr>
                                        <p:cTn id="63" dur="500" fill="hold"/>
                                        <p:tgtEl>
                                          <p:spTgt spid="162"/>
                                        </p:tgtEl>
                                        <p:attrNameLst>
                                          <p:attrName>ppt_h</p:attrName>
                                        </p:attrNameLst>
                                      </p:cBhvr>
                                      <p:tavLst>
                                        <p:tav tm="0">
                                          <p:val>
                                            <p:fltVal val="0"/>
                                          </p:val>
                                        </p:tav>
                                        <p:tav tm="100000">
                                          <p:val>
                                            <p:strVal val="#ppt_h"/>
                                          </p:val>
                                        </p:tav>
                                      </p:tavLst>
                                    </p:anim>
                                    <p:anim calcmode="lin" valueType="num">
                                      <p:cBhvr>
                                        <p:cTn id="64" dur="500" fill="hold"/>
                                        <p:tgtEl>
                                          <p:spTgt spid="162"/>
                                        </p:tgtEl>
                                        <p:attrNameLst>
                                          <p:attrName>ppt_x</p:attrName>
                                        </p:attrNameLst>
                                      </p:cBhvr>
                                      <p:tavLst>
                                        <p:tav tm="0" fmla="#ppt_x+(cos(-2*pi*(1-$))*-#ppt_x-sin(-2*pi*(1-$))*(1-#ppt_y))*(1-$)">
                                          <p:val>
                                            <p:fltVal val="0"/>
                                          </p:val>
                                        </p:tav>
                                        <p:tav tm="100000">
                                          <p:val>
                                            <p:fltVal val="1"/>
                                          </p:val>
                                        </p:tav>
                                      </p:tavLst>
                                    </p:anim>
                                    <p:anim calcmode="lin" valueType="num">
                                      <p:cBhvr>
                                        <p:cTn id="65" dur="500" fill="hold"/>
                                        <p:tgtEl>
                                          <p:spTgt spid="1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iterate>
                                    <p:tmAbs val="0"/>
                                  </p:iterate>
                                  <p:childTnLst>
                                    <p:set>
                                      <p:cBhvr>
                                        <p:cTn id="69" fill="hold"/>
                                        <p:tgtEl>
                                          <p:spTgt spid="154"/>
                                        </p:tgtEl>
                                        <p:attrNameLst>
                                          <p:attrName>style.visibility</p:attrName>
                                        </p:attrNameLst>
                                      </p:cBhvr>
                                      <p:to>
                                        <p:strVal val="visible"/>
                                      </p:to>
                                    </p:set>
                                    <p:anim calcmode="lin" valueType="num">
                                      <p:cBhvr>
                                        <p:cTn id="70" dur="500" fill="hold"/>
                                        <p:tgtEl>
                                          <p:spTgt spid="154"/>
                                        </p:tgtEl>
                                        <p:attrNameLst>
                                          <p:attrName>ppt_x</p:attrName>
                                        </p:attrNameLst>
                                      </p:cBhvr>
                                      <p:tavLst>
                                        <p:tav tm="0">
                                          <p:val>
                                            <p:strVal val="#ppt_x"/>
                                          </p:val>
                                        </p:tav>
                                        <p:tav tm="100000">
                                          <p:val>
                                            <p:strVal val="#ppt_x"/>
                                          </p:val>
                                        </p:tav>
                                      </p:tavLst>
                                    </p:anim>
                                    <p:anim calcmode="lin" valueType="num">
                                      <p:cBhvr>
                                        <p:cTn id="71" dur="500" fill="hold"/>
                                        <p:tgtEl>
                                          <p:spTgt spid="154"/>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15" presetClass="entr" presetSubtype="0" fill="hold" grpId="0" nodeType="afterEffect">
                                  <p:stCondLst>
                                    <p:cond delay="0"/>
                                  </p:stCondLst>
                                  <p:iterate>
                                    <p:tmAbs val="0"/>
                                  </p:iterate>
                                  <p:childTnLst>
                                    <p:set>
                                      <p:cBhvr>
                                        <p:cTn id="74" fill="hold"/>
                                        <p:tgtEl>
                                          <p:spTgt spid="163"/>
                                        </p:tgtEl>
                                        <p:attrNameLst>
                                          <p:attrName>style.visibility</p:attrName>
                                        </p:attrNameLst>
                                      </p:cBhvr>
                                      <p:to>
                                        <p:strVal val="visible"/>
                                      </p:to>
                                    </p:set>
                                    <p:anim calcmode="lin" valueType="num">
                                      <p:cBhvr>
                                        <p:cTn id="75" dur="500" fill="hold"/>
                                        <p:tgtEl>
                                          <p:spTgt spid="163"/>
                                        </p:tgtEl>
                                        <p:attrNameLst>
                                          <p:attrName>ppt_w</p:attrName>
                                        </p:attrNameLst>
                                      </p:cBhvr>
                                      <p:tavLst>
                                        <p:tav tm="0">
                                          <p:val>
                                            <p:fltVal val="0"/>
                                          </p:val>
                                        </p:tav>
                                        <p:tav tm="100000">
                                          <p:val>
                                            <p:strVal val="#ppt_w"/>
                                          </p:val>
                                        </p:tav>
                                      </p:tavLst>
                                    </p:anim>
                                    <p:anim calcmode="lin" valueType="num">
                                      <p:cBhvr>
                                        <p:cTn id="76" dur="500" fill="hold"/>
                                        <p:tgtEl>
                                          <p:spTgt spid="163"/>
                                        </p:tgtEl>
                                        <p:attrNameLst>
                                          <p:attrName>ppt_h</p:attrName>
                                        </p:attrNameLst>
                                      </p:cBhvr>
                                      <p:tavLst>
                                        <p:tav tm="0">
                                          <p:val>
                                            <p:fltVal val="0"/>
                                          </p:val>
                                        </p:tav>
                                        <p:tav tm="100000">
                                          <p:val>
                                            <p:strVal val="#ppt_h"/>
                                          </p:val>
                                        </p:tav>
                                      </p:tavLst>
                                    </p:anim>
                                    <p:anim calcmode="lin" valueType="num">
                                      <p:cBhvr>
                                        <p:cTn id="77" dur="500" fill="hold"/>
                                        <p:tgtEl>
                                          <p:spTgt spid="163"/>
                                        </p:tgtEl>
                                        <p:attrNameLst>
                                          <p:attrName>ppt_x</p:attrName>
                                        </p:attrNameLst>
                                      </p:cBhvr>
                                      <p:tavLst>
                                        <p:tav tm="0" fmla="#ppt_x+(cos(-2*pi*(1-$))*-#ppt_x-sin(-2*pi*(1-$))*(1-#ppt_y))*(1-$)">
                                          <p:val>
                                            <p:fltVal val="0"/>
                                          </p:val>
                                        </p:tav>
                                        <p:tav tm="100000">
                                          <p:val>
                                            <p:fltVal val="1"/>
                                          </p:val>
                                        </p:tav>
                                      </p:tavLst>
                                    </p:anim>
                                    <p:anim calcmode="lin" valueType="num">
                                      <p:cBhvr>
                                        <p:cTn id="78" dur="500" fill="hold"/>
                                        <p:tgtEl>
                                          <p:spTgt spid="1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iterate>
                                    <p:tmAbs val="0"/>
                                  </p:iterate>
                                  <p:childTnLst>
                                    <p:set>
                                      <p:cBhvr>
                                        <p:cTn id="82" fill="hold"/>
                                        <p:tgtEl>
                                          <p:spTgt spid="155"/>
                                        </p:tgtEl>
                                        <p:attrNameLst>
                                          <p:attrName>style.visibility</p:attrName>
                                        </p:attrNameLst>
                                      </p:cBhvr>
                                      <p:to>
                                        <p:strVal val="visible"/>
                                      </p:to>
                                    </p:set>
                                    <p:anim calcmode="lin" valueType="num">
                                      <p:cBhvr>
                                        <p:cTn id="83" dur="500" fill="hold"/>
                                        <p:tgtEl>
                                          <p:spTgt spid="155"/>
                                        </p:tgtEl>
                                        <p:attrNameLst>
                                          <p:attrName>ppt_x</p:attrName>
                                        </p:attrNameLst>
                                      </p:cBhvr>
                                      <p:tavLst>
                                        <p:tav tm="0">
                                          <p:val>
                                            <p:strVal val="#ppt_x"/>
                                          </p:val>
                                        </p:tav>
                                        <p:tav tm="100000">
                                          <p:val>
                                            <p:strVal val="#ppt_x"/>
                                          </p:val>
                                        </p:tav>
                                      </p:tavLst>
                                    </p:anim>
                                    <p:anim calcmode="lin" valueType="num">
                                      <p:cBhvr>
                                        <p:cTn id="84" dur="500" fill="hold"/>
                                        <p:tgtEl>
                                          <p:spTgt spid="155"/>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15" presetClass="entr" presetSubtype="0" fill="hold" grpId="0" nodeType="afterEffect">
                                  <p:stCondLst>
                                    <p:cond delay="0"/>
                                  </p:stCondLst>
                                  <p:iterate>
                                    <p:tmAbs val="0"/>
                                  </p:iterate>
                                  <p:childTnLst>
                                    <p:set>
                                      <p:cBhvr>
                                        <p:cTn id="87" fill="hold"/>
                                        <p:tgtEl>
                                          <p:spTgt spid="164"/>
                                        </p:tgtEl>
                                        <p:attrNameLst>
                                          <p:attrName>style.visibility</p:attrName>
                                        </p:attrNameLst>
                                      </p:cBhvr>
                                      <p:to>
                                        <p:strVal val="visible"/>
                                      </p:to>
                                    </p:set>
                                    <p:anim calcmode="lin" valueType="num">
                                      <p:cBhvr>
                                        <p:cTn id="88" dur="500" fill="hold"/>
                                        <p:tgtEl>
                                          <p:spTgt spid="164"/>
                                        </p:tgtEl>
                                        <p:attrNameLst>
                                          <p:attrName>ppt_w</p:attrName>
                                        </p:attrNameLst>
                                      </p:cBhvr>
                                      <p:tavLst>
                                        <p:tav tm="0">
                                          <p:val>
                                            <p:fltVal val="0"/>
                                          </p:val>
                                        </p:tav>
                                        <p:tav tm="100000">
                                          <p:val>
                                            <p:strVal val="#ppt_w"/>
                                          </p:val>
                                        </p:tav>
                                      </p:tavLst>
                                    </p:anim>
                                    <p:anim calcmode="lin" valueType="num">
                                      <p:cBhvr>
                                        <p:cTn id="89" dur="500" fill="hold"/>
                                        <p:tgtEl>
                                          <p:spTgt spid="164"/>
                                        </p:tgtEl>
                                        <p:attrNameLst>
                                          <p:attrName>ppt_h</p:attrName>
                                        </p:attrNameLst>
                                      </p:cBhvr>
                                      <p:tavLst>
                                        <p:tav tm="0">
                                          <p:val>
                                            <p:fltVal val="0"/>
                                          </p:val>
                                        </p:tav>
                                        <p:tav tm="100000">
                                          <p:val>
                                            <p:strVal val="#ppt_h"/>
                                          </p:val>
                                        </p:tav>
                                      </p:tavLst>
                                    </p:anim>
                                    <p:anim calcmode="lin" valueType="num">
                                      <p:cBhvr>
                                        <p:cTn id="90" dur="500" fill="hold"/>
                                        <p:tgtEl>
                                          <p:spTgt spid="164"/>
                                        </p:tgtEl>
                                        <p:attrNameLst>
                                          <p:attrName>ppt_x</p:attrName>
                                        </p:attrNameLst>
                                      </p:cBhvr>
                                      <p:tavLst>
                                        <p:tav tm="0" fmla="#ppt_x+(cos(-2*pi*(1-$))*-#ppt_x-sin(-2*pi*(1-$))*(1-#ppt_y))*(1-$)">
                                          <p:val>
                                            <p:fltVal val="0"/>
                                          </p:val>
                                        </p:tav>
                                        <p:tav tm="100000">
                                          <p:val>
                                            <p:fltVal val="1"/>
                                          </p:val>
                                        </p:tav>
                                      </p:tavLst>
                                    </p:anim>
                                    <p:anim calcmode="lin" valueType="num">
                                      <p:cBhvr>
                                        <p:cTn id="91" dur="500" fill="hold"/>
                                        <p:tgtEl>
                                          <p:spTgt spid="1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iterate>
                                    <p:tmAbs val="0"/>
                                  </p:iterate>
                                  <p:childTnLst>
                                    <p:set>
                                      <p:cBhvr>
                                        <p:cTn id="95" fill="hold"/>
                                        <p:tgtEl>
                                          <p:spTgt spid="152"/>
                                        </p:tgtEl>
                                        <p:attrNameLst>
                                          <p:attrName>style.visibility</p:attrName>
                                        </p:attrNameLst>
                                      </p:cBhvr>
                                      <p:to>
                                        <p:strVal val="visible"/>
                                      </p:to>
                                    </p:set>
                                    <p:anim calcmode="lin" valueType="num">
                                      <p:cBhvr>
                                        <p:cTn id="96" dur="500" fill="hold"/>
                                        <p:tgtEl>
                                          <p:spTgt spid="152"/>
                                        </p:tgtEl>
                                        <p:attrNameLst>
                                          <p:attrName>ppt_x</p:attrName>
                                        </p:attrNameLst>
                                      </p:cBhvr>
                                      <p:tavLst>
                                        <p:tav tm="0">
                                          <p:val>
                                            <p:strVal val="#ppt_x"/>
                                          </p:val>
                                        </p:tav>
                                        <p:tav tm="100000">
                                          <p:val>
                                            <p:strVal val="#ppt_x"/>
                                          </p:val>
                                        </p:tav>
                                      </p:tavLst>
                                    </p:anim>
                                    <p:anim calcmode="lin" valueType="num">
                                      <p:cBhvr>
                                        <p:cTn id="97" dur="500" fill="hold"/>
                                        <p:tgtEl>
                                          <p:spTgt spid="152"/>
                                        </p:tgtEl>
                                        <p:attrNameLst>
                                          <p:attrName>ppt_y</p:attrName>
                                        </p:attrNameLst>
                                      </p:cBhvr>
                                      <p:tavLst>
                                        <p:tav tm="0">
                                          <p:val>
                                            <p:strVal val="1+#ppt_h/2"/>
                                          </p:val>
                                        </p:tav>
                                        <p:tav tm="100000">
                                          <p:val>
                                            <p:strVal val="#ppt_y"/>
                                          </p:val>
                                        </p:tav>
                                      </p:tavLst>
                                    </p:anim>
                                  </p:childTnLst>
                                </p:cTn>
                              </p:par>
                            </p:childTnLst>
                          </p:cTn>
                        </p:par>
                        <p:par>
                          <p:cTn id="98" fill="hold">
                            <p:stCondLst>
                              <p:cond delay="500"/>
                            </p:stCondLst>
                            <p:childTnLst>
                              <p:par>
                                <p:cTn id="99" presetID="15" presetClass="entr" presetSubtype="0" fill="hold" grpId="0" nodeType="afterEffect">
                                  <p:stCondLst>
                                    <p:cond delay="0"/>
                                  </p:stCondLst>
                                  <p:iterate>
                                    <p:tmAbs val="0"/>
                                  </p:iterate>
                                  <p:childTnLst>
                                    <p:set>
                                      <p:cBhvr>
                                        <p:cTn id="100" fill="hold"/>
                                        <p:tgtEl>
                                          <p:spTgt spid="165"/>
                                        </p:tgtEl>
                                        <p:attrNameLst>
                                          <p:attrName>style.visibility</p:attrName>
                                        </p:attrNameLst>
                                      </p:cBhvr>
                                      <p:to>
                                        <p:strVal val="visible"/>
                                      </p:to>
                                    </p:set>
                                    <p:anim calcmode="lin" valueType="num">
                                      <p:cBhvr>
                                        <p:cTn id="101" dur="500" fill="hold"/>
                                        <p:tgtEl>
                                          <p:spTgt spid="165"/>
                                        </p:tgtEl>
                                        <p:attrNameLst>
                                          <p:attrName>ppt_w</p:attrName>
                                        </p:attrNameLst>
                                      </p:cBhvr>
                                      <p:tavLst>
                                        <p:tav tm="0">
                                          <p:val>
                                            <p:fltVal val="0"/>
                                          </p:val>
                                        </p:tav>
                                        <p:tav tm="100000">
                                          <p:val>
                                            <p:strVal val="#ppt_w"/>
                                          </p:val>
                                        </p:tav>
                                      </p:tavLst>
                                    </p:anim>
                                    <p:anim calcmode="lin" valueType="num">
                                      <p:cBhvr>
                                        <p:cTn id="102" dur="500" fill="hold"/>
                                        <p:tgtEl>
                                          <p:spTgt spid="165"/>
                                        </p:tgtEl>
                                        <p:attrNameLst>
                                          <p:attrName>ppt_h</p:attrName>
                                        </p:attrNameLst>
                                      </p:cBhvr>
                                      <p:tavLst>
                                        <p:tav tm="0">
                                          <p:val>
                                            <p:fltVal val="0"/>
                                          </p:val>
                                        </p:tav>
                                        <p:tav tm="100000">
                                          <p:val>
                                            <p:strVal val="#ppt_h"/>
                                          </p:val>
                                        </p:tav>
                                      </p:tavLst>
                                    </p:anim>
                                    <p:anim calcmode="lin" valueType="num">
                                      <p:cBhvr>
                                        <p:cTn id="103" dur="500" fill="hold"/>
                                        <p:tgtEl>
                                          <p:spTgt spid="165"/>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1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advAuto="0"/>
      <p:bldP spid="151" grpId="0" animBg="1" advAuto="0"/>
      <p:bldP spid="152" grpId="0" animBg="1" advAuto="0"/>
      <p:bldP spid="153" grpId="0" animBg="1" advAuto="0"/>
      <p:bldP spid="154" grpId="0" animBg="1" advAuto="0"/>
      <p:bldP spid="155" grpId="0" animBg="1" advAuto="0"/>
      <p:bldP spid="156" grpId="0" animBg="1" advAuto="0"/>
      <p:bldP spid="157" grpId="0" animBg="1" advAuto="0"/>
      <p:bldP spid="158" grpId="0" animBg="1" advAuto="0"/>
      <p:bldP spid="159" grpId="0" animBg="1" advAuto="0"/>
      <p:bldP spid="160" grpId="0" animBg="1" advAuto="0"/>
      <p:bldP spid="161" grpId="0" animBg="1" advAuto="0"/>
      <p:bldP spid="162" grpId="0" animBg="1" advAuto="0"/>
      <p:bldP spid="163" grpId="0" animBg="1" advAuto="0"/>
      <p:bldP spid="164" grpId="0" animBg="1" advAuto="0"/>
      <p:bldP spid="16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11" name="Prostokąt 6"/>
          <p:cNvSpPr/>
          <p:nvPr/>
        </p:nvSpPr>
        <p:spPr>
          <a:xfrm>
            <a:off x="-1" y="195485"/>
            <a:ext cx="5868146" cy="648074"/>
          </a:xfrm>
          <a:prstGeom prst="rect">
            <a:avLst/>
          </a:prstGeom>
          <a:solidFill>
            <a:srgbClr val="FFFFFF">
              <a:alpha val="80000"/>
            </a:srgbClr>
          </a:solidFill>
          <a:ln w="12700">
            <a:miter lim="400000"/>
          </a:ln>
        </p:spPr>
        <p:txBody>
          <a:bodyPr lIns="45719" rIns="45719" anchor="ctr"/>
          <a:lstStyle/>
          <a:p>
            <a:pPr algn="ctr">
              <a:defRPr>
                <a:solidFill>
                  <a:srgbClr val="FFFFFF"/>
                </a:solidFill>
              </a:defRPr>
            </a:pPr>
            <a:endParaRPr/>
          </a:p>
        </p:txBody>
      </p:sp>
      <p:sp>
        <p:nvSpPr>
          <p:cNvPr id="112" name="pole tekstowe 2"/>
          <p:cNvSpPr txBox="1"/>
          <p:nvPr/>
        </p:nvSpPr>
        <p:spPr>
          <a:xfrm>
            <a:off x="153224" y="195487"/>
            <a:ext cx="6245264"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a:latin typeface="Century"/>
                <a:ea typeface="Century"/>
                <a:cs typeface="Century"/>
                <a:sym typeface="Century"/>
              </a:defRPr>
            </a:lvl1pPr>
          </a:lstStyle>
          <a:p>
            <a:r>
              <a:t>Trend  BODY POSITIVE</a:t>
            </a:r>
          </a:p>
        </p:txBody>
      </p:sp>
      <p:pic>
        <p:nvPicPr>
          <p:cNvPr id="113" name="Obraz 1" descr="Obraz 1"/>
          <p:cNvPicPr>
            <a:picLocks noChangeAspect="1"/>
          </p:cNvPicPr>
          <p:nvPr/>
        </p:nvPicPr>
        <p:blipFill>
          <a:blip r:embed="rId3" cstate="print"/>
          <a:stretch>
            <a:fillRect/>
          </a:stretch>
        </p:blipFill>
        <p:spPr>
          <a:xfrm>
            <a:off x="-1116633" y="483520"/>
            <a:ext cx="9433050" cy="5121531"/>
          </a:xfrm>
          <a:prstGeom prst="rect">
            <a:avLst/>
          </a:prstGeom>
          <a:ln w="12700">
            <a:miter lim="400000"/>
          </a:ln>
        </p:spPr>
      </p:pic>
      <p:sp>
        <p:nvSpPr>
          <p:cNvPr id="114" name="pole tekstowe 5"/>
          <p:cNvSpPr txBox="1"/>
          <p:nvPr/>
        </p:nvSpPr>
        <p:spPr>
          <a:xfrm>
            <a:off x="3923927" y="915567"/>
            <a:ext cx="4968554" cy="646331"/>
          </a:xfrm>
          <a:prstGeom prst="rect">
            <a:avLst/>
          </a:prstGeom>
          <a:solidFill>
            <a:schemeClr val="accent1">
              <a:alpha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r>
              <a:rPr dirty="0"/>
              <a:t>      W </a:t>
            </a:r>
            <a:r>
              <a:rPr dirty="0" err="1"/>
              <a:t>ostatnich</a:t>
            </a:r>
            <a:r>
              <a:rPr dirty="0"/>
              <a:t> </a:t>
            </a:r>
            <a:r>
              <a:rPr dirty="0" err="1"/>
              <a:t>latach</a:t>
            </a:r>
            <a:r>
              <a:rPr lang="pl-PL" dirty="0"/>
              <a:t>,</a:t>
            </a:r>
            <a:r>
              <a:rPr dirty="0"/>
              <a:t> co </a:t>
            </a:r>
            <a:r>
              <a:rPr dirty="0" err="1"/>
              <a:t>raz</a:t>
            </a:r>
            <a:r>
              <a:rPr dirty="0"/>
              <a:t> </a:t>
            </a:r>
            <a:r>
              <a:rPr dirty="0" err="1"/>
              <a:t>częściej</a:t>
            </a:r>
            <a:r>
              <a:rPr dirty="0"/>
              <a:t> </a:t>
            </a:r>
            <a:r>
              <a:rPr dirty="0" err="1"/>
              <a:t>słyszy</a:t>
            </a:r>
            <a:r>
              <a:rPr dirty="0"/>
              <a:t> </a:t>
            </a:r>
            <a:r>
              <a:rPr dirty="0" err="1"/>
              <a:t>się</a:t>
            </a:r>
            <a:r>
              <a:rPr dirty="0"/>
              <a:t> o </a:t>
            </a:r>
            <a:r>
              <a:rPr dirty="0" err="1"/>
              <a:t>ruchu</a:t>
            </a:r>
            <a:r>
              <a:rPr dirty="0"/>
              <a:t> </a:t>
            </a:r>
            <a:r>
              <a:rPr dirty="0">
                <a:ln w="18415" cap="flat">
                  <a:solidFill>
                    <a:srgbClr val="FFFFFF"/>
                  </a:solidFill>
                  <a:prstDash val="solid"/>
                  <a:round/>
                </a:ln>
                <a:solidFill>
                  <a:srgbClr val="FFFFFF"/>
                </a:solidFill>
                <a:effectLst>
                  <a:outerShdw blurRad="63500" dir="3600000" rotWithShape="0">
                    <a:srgbClr val="000000">
                      <a:alpha val="70000"/>
                    </a:srgbClr>
                  </a:outerShdw>
                </a:effectLst>
              </a:rPr>
              <a:t>BODY POSITIVE</a:t>
            </a:r>
            <a:r>
              <a:rPr dirty="0"/>
              <a:t>.</a:t>
            </a:r>
          </a:p>
        </p:txBody>
      </p:sp>
      <p:sp>
        <p:nvSpPr>
          <p:cNvPr id="115" name="pole tekstowe 7"/>
          <p:cNvSpPr txBox="1"/>
          <p:nvPr/>
        </p:nvSpPr>
        <p:spPr>
          <a:xfrm>
            <a:off x="3347863" y="1635646"/>
            <a:ext cx="5544617" cy="945578"/>
          </a:xfrm>
          <a:prstGeom prst="rect">
            <a:avLst/>
          </a:prstGeom>
          <a:solidFill>
            <a:schemeClr val="accent1">
              <a:alpha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r>
              <a:rPr dirty="0"/>
              <a:t>     </a:t>
            </a:r>
            <a:r>
              <a:rPr dirty="0" err="1"/>
              <a:t>Mówi</a:t>
            </a:r>
            <a:r>
              <a:rPr dirty="0"/>
              <a:t> on, </a:t>
            </a:r>
            <a:r>
              <a:rPr dirty="0" err="1"/>
              <a:t>że</a:t>
            </a:r>
            <a:r>
              <a:rPr dirty="0"/>
              <a:t> </a:t>
            </a:r>
            <a:r>
              <a:rPr dirty="0" err="1"/>
              <a:t>należy</a:t>
            </a:r>
            <a:r>
              <a:rPr dirty="0"/>
              <a:t> </a:t>
            </a:r>
            <a:r>
              <a:rPr dirty="0" err="1"/>
              <a:t>szanować</a:t>
            </a:r>
            <a:r>
              <a:rPr dirty="0"/>
              <a:t> </a:t>
            </a:r>
            <a:r>
              <a:rPr dirty="0" err="1"/>
              <a:t>każdego</a:t>
            </a:r>
            <a:r>
              <a:rPr dirty="0"/>
              <a:t>, </a:t>
            </a:r>
            <a:r>
              <a:rPr dirty="0" err="1"/>
              <a:t>niezależnie</a:t>
            </a:r>
            <a:r>
              <a:rPr dirty="0"/>
              <a:t> </a:t>
            </a:r>
            <a:r>
              <a:rPr dirty="0" err="1"/>
              <a:t>od</a:t>
            </a:r>
            <a:r>
              <a:rPr dirty="0"/>
              <a:t> </a:t>
            </a:r>
            <a:r>
              <a:rPr dirty="0" err="1"/>
              <a:t>wyglądu</a:t>
            </a:r>
            <a:r>
              <a:rPr dirty="0"/>
              <a:t>, </a:t>
            </a:r>
            <a:r>
              <a:rPr dirty="0" err="1"/>
              <a:t>postury</a:t>
            </a:r>
            <a:r>
              <a:rPr dirty="0"/>
              <a:t>, </a:t>
            </a:r>
            <a:r>
              <a:rPr dirty="0" err="1"/>
              <a:t>czy</a:t>
            </a:r>
            <a:r>
              <a:rPr dirty="0"/>
              <a:t> </a:t>
            </a:r>
            <a:r>
              <a:rPr dirty="0" err="1"/>
              <a:t>odmienności</a:t>
            </a:r>
            <a:r>
              <a:rPr dirty="0"/>
              <a:t>, a </a:t>
            </a:r>
            <a:r>
              <a:rPr dirty="0" err="1"/>
              <a:t>każde</a:t>
            </a:r>
            <a:r>
              <a:rPr dirty="0"/>
              <a:t> </a:t>
            </a:r>
            <a:r>
              <a:rPr dirty="0" err="1"/>
              <a:t>ciało</a:t>
            </a:r>
            <a:r>
              <a:rPr dirty="0"/>
              <a:t> jest </a:t>
            </a:r>
            <a:r>
              <a:rPr dirty="0" err="1"/>
              <a:t>na</a:t>
            </a:r>
            <a:r>
              <a:rPr dirty="0"/>
              <a:t> </a:t>
            </a:r>
            <a:r>
              <a:rPr dirty="0" err="1"/>
              <a:t>swój</a:t>
            </a:r>
            <a:r>
              <a:rPr dirty="0"/>
              <a:t> </a:t>
            </a:r>
            <a:r>
              <a:rPr dirty="0" err="1"/>
              <a:t>sposób</a:t>
            </a:r>
            <a:r>
              <a:rPr dirty="0"/>
              <a:t> </a:t>
            </a:r>
            <a:r>
              <a:rPr dirty="0" err="1"/>
              <a:t>wyjątkowe</a:t>
            </a:r>
            <a:r>
              <a:rPr dirty="0"/>
              <a:t> </a:t>
            </a:r>
            <a:r>
              <a:rPr dirty="0" err="1"/>
              <a:t>i</a:t>
            </a:r>
            <a:r>
              <a:rPr dirty="0"/>
              <a:t> </a:t>
            </a:r>
            <a:r>
              <a:rPr dirty="0" err="1"/>
              <a:t>piękne</a:t>
            </a:r>
            <a:r>
              <a:rPr dirty="0"/>
              <a:t>. </a:t>
            </a:r>
            <a:r>
              <a:rPr dirty="0">
                <a:solidFill>
                  <a:srgbClr val="FFFFFF"/>
                </a:solidFill>
              </a:rPr>
              <a:t>To jest OK. </a:t>
            </a:r>
            <a:r>
              <a:rPr lang="pl-PL" dirty="0">
                <a:solidFill>
                  <a:srgbClr val="FFFFFF"/>
                </a:solidFill>
                <a:latin typeface="Wingdings"/>
                <a:sym typeface="Wingdings" pitchFamily="2" charset="2"/>
              </a:rPr>
              <a:t> </a:t>
            </a:r>
            <a:endParaRPr dirty="0">
              <a:solidFill>
                <a:srgbClr val="FFFFFF"/>
              </a:solidFill>
              <a:latin typeface="Wingdings"/>
              <a:ea typeface="Wingdings"/>
              <a:cs typeface="Wingdings"/>
              <a:sym typeface="Wingdings"/>
            </a:endParaRPr>
          </a:p>
        </p:txBody>
      </p:sp>
      <p:sp>
        <p:nvSpPr>
          <p:cNvPr id="116" name="pole tekstowe 8"/>
          <p:cNvSpPr txBox="1"/>
          <p:nvPr/>
        </p:nvSpPr>
        <p:spPr>
          <a:xfrm>
            <a:off x="3779911" y="2643758"/>
            <a:ext cx="5112569" cy="917288"/>
          </a:xfrm>
          <a:prstGeom prst="rect">
            <a:avLst/>
          </a:prstGeom>
          <a:solidFill>
            <a:schemeClr val="accent1">
              <a:alpha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stStyle>
          <a:p>
            <a:r>
              <a:rPr dirty="0"/>
              <a:t>  </a:t>
            </a:r>
            <a:r>
              <a:rPr dirty="0" err="1"/>
              <a:t>Pamiętajmy</a:t>
            </a:r>
            <a:r>
              <a:rPr dirty="0"/>
              <a:t> </a:t>
            </a:r>
            <a:r>
              <a:rPr dirty="0" err="1"/>
              <a:t>jednak</a:t>
            </a:r>
            <a:r>
              <a:rPr dirty="0"/>
              <a:t>, </a:t>
            </a:r>
            <a:r>
              <a:rPr dirty="0" err="1"/>
              <a:t>że</a:t>
            </a:r>
            <a:r>
              <a:rPr dirty="0"/>
              <a:t> </a:t>
            </a:r>
            <a:r>
              <a:rPr dirty="0" err="1"/>
              <a:t>otyłość</a:t>
            </a:r>
            <a:r>
              <a:rPr dirty="0"/>
              <a:t> jest </a:t>
            </a:r>
            <a:r>
              <a:rPr dirty="0" err="1"/>
              <a:t>chorobą</a:t>
            </a:r>
            <a:r>
              <a:rPr dirty="0"/>
              <a:t>, a </a:t>
            </a:r>
            <a:r>
              <a:rPr dirty="0" err="1"/>
              <a:t>osoby</a:t>
            </a:r>
            <a:r>
              <a:rPr dirty="0"/>
              <a:t> </a:t>
            </a:r>
            <a:r>
              <a:rPr dirty="0" err="1"/>
              <a:t>zmagające</a:t>
            </a:r>
            <a:r>
              <a:rPr dirty="0"/>
              <a:t> </a:t>
            </a:r>
            <a:r>
              <a:rPr dirty="0" err="1"/>
              <a:t>się</a:t>
            </a:r>
            <a:r>
              <a:rPr dirty="0"/>
              <a:t> z </a:t>
            </a:r>
            <a:r>
              <a:rPr dirty="0" err="1"/>
              <a:t>nią</a:t>
            </a:r>
            <a:r>
              <a:rPr dirty="0"/>
              <a:t> </a:t>
            </a:r>
            <a:r>
              <a:rPr dirty="0" err="1"/>
              <a:t>narażone</a:t>
            </a:r>
            <a:r>
              <a:rPr dirty="0"/>
              <a:t> </a:t>
            </a:r>
            <a:r>
              <a:rPr dirty="0" err="1"/>
              <a:t>są</a:t>
            </a:r>
            <a:r>
              <a:rPr dirty="0"/>
              <a:t> </a:t>
            </a:r>
            <a:r>
              <a:rPr dirty="0" err="1"/>
              <a:t>na</a:t>
            </a:r>
            <a:r>
              <a:rPr dirty="0"/>
              <a:t> </a:t>
            </a:r>
            <a:r>
              <a:rPr dirty="0" err="1"/>
              <a:t>jej</a:t>
            </a:r>
            <a:r>
              <a:rPr dirty="0"/>
              <a:t> </a:t>
            </a:r>
            <a:r>
              <a:rPr dirty="0" err="1"/>
              <a:t>powikłania</a:t>
            </a:r>
            <a:r>
              <a:rPr dirty="0"/>
              <a:t>. Stan ten </a:t>
            </a:r>
            <a:r>
              <a:rPr dirty="0" err="1"/>
              <a:t>zagraża</a:t>
            </a:r>
            <a:r>
              <a:rPr dirty="0"/>
              <a:t> </a:t>
            </a:r>
            <a:r>
              <a:rPr dirty="0" err="1"/>
              <a:t>nie</a:t>
            </a:r>
            <a:r>
              <a:rPr dirty="0"/>
              <a:t> </a:t>
            </a:r>
            <a:r>
              <a:rPr dirty="0" err="1"/>
              <a:t>tylko</a:t>
            </a:r>
            <a:r>
              <a:rPr dirty="0"/>
              <a:t> </a:t>
            </a:r>
            <a:r>
              <a:rPr dirty="0" err="1"/>
              <a:t>zdrowiu</a:t>
            </a:r>
            <a:r>
              <a:rPr dirty="0"/>
              <a:t> </a:t>
            </a:r>
            <a:r>
              <a:rPr dirty="0" err="1"/>
              <a:t>lecz</a:t>
            </a:r>
            <a:r>
              <a:rPr dirty="0"/>
              <a:t> </a:t>
            </a:r>
            <a:r>
              <a:rPr dirty="0" err="1"/>
              <a:t>również</a:t>
            </a:r>
            <a:r>
              <a:rPr dirty="0"/>
              <a:t> </a:t>
            </a:r>
            <a:r>
              <a:rPr dirty="0" err="1"/>
              <a:t>życiu</a:t>
            </a:r>
            <a:r>
              <a:rPr dirty="0"/>
              <a:t>! </a:t>
            </a:r>
          </a:p>
        </p:txBody>
      </p:sp>
      <p:sp>
        <p:nvSpPr>
          <p:cNvPr id="117" name="pole tekstowe 9"/>
          <p:cNvSpPr txBox="1"/>
          <p:nvPr/>
        </p:nvSpPr>
        <p:spPr>
          <a:xfrm>
            <a:off x="3275855" y="3651870"/>
            <a:ext cx="5544617" cy="917288"/>
          </a:xfrm>
          <a:prstGeom prst="rect">
            <a:avLst/>
          </a:prstGeom>
          <a:solidFill>
            <a:schemeClr val="accent1">
              <a:alpha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stStyle>
          <a:p>
            <a:r>
              <a:rPr dirty="0"/>
              <a:t>      </a:t>
            </a:r>
            <a:r>
              <a:rPr dirty="0" err="1"/>
              <a:t>Chorych</a:t>
            </a:r>
            <a:r>
              <a:rPr dirty="0"/>
              <a:t> </a:t>
            </a:r>
            <a:r>
              <a:rPr dirty="0" err="1"/>
              <a:t>należy</a:t>
            </a:r>
            <a:r>
              <a:rPr dirty="0"/>
              <a:t> </a:t>
            </a:r>
            <a:r>
              <a:rPr dirty="0" err="1"/>
              <a:t>wspierać</a:t>
            </a:r>
            <a:r>
              <a:rPr dirty="0"/>
              <a:t> </a:t>
            </a:r>
            <a:r>
              <a:rPr dirty="0" err="1"/>
              <a:t>i</a:t>
            </a:r>
            <a:r>
              <a:rPr dirty="0"/>
              <a:t> </a:t>
            </a:r>
            <a:r>
              <a:rPr dirty="0" err="1"/>
              <a:t>nie</a:t>
            </a:r>
            <a:r>
              <a:rPr dirty="0"/>
              <a:t> </a:t>
            </a:r>
            <a:r>
              <a:rPr dirty="0" err="1"/>
              <a:t>powinno</a:t>
            </a:r>
            <a:r>
              <a:rPr dirty="0"/>
              <a:t> </a:t>
            </a:r>
            <a:r>
              <a:rPr dirty="0" err="1"/>
              <a:t>się</a:t>
            </a:r>
            <a:r>
              <a:rPr dirty="0"/>
              <a:t> </a:t>
            </a:r>
            <a:r>
              <a:rPr dirty="0" err="1"/>
              <a:t>ich</a:t>
            </a:r>
            <a:r>
              <a:rPr dirty="0"/>
              <a:t> </a:t>
            </a:r>
            <a:r>
              <a:rPr dirty="0" err="1"/>
              <a:t>zniechęcać</a:t>
            </a:r>
            <a:r>
              <a:rPr dirty="0"/>
              <a:t> w </a:t>
            </a:r>
            <a:r>
              <a:rPr dirty="0" err="1"/>
              <a:t>dążeniu</a:t>
            </a:r>
            <a:r>
              <a:rPr dirty="0"/>
              <a:t> do </a:t>
            </a:r>
            <a:r>
              <a:rPr dirty="0" err="1"/>
              <a:t>prawidłowej</a:t>
            </a:r>
            <a:r>
              <a:rPr dirty="0"/>
              <a:t> </a:t>
            </a:r>
            <a:r>
              <a:rPr dirty="0" err="1"/>
              <a:t>masy</a:t>
            </a:r>
            <a:r>
              <a:rPr dirty="0"/>
              <a:t> </a:t>
            </a:r>
            <a:r>
              <a:rPr dirty="0" err="1"/>
              <a:t>ciała</a:t>
            </a:r>
            <a:r>
              <a:rPr dirty="0"/>
              <a:t> </a:t>
            </a:r>
            <a:r>
              <a:rPr dirty="0" err="1"/>
              <a:t>twierdząc</a:t>
            </a:r>
            <a:r>
              <a:rPr dirty="0"/>
              <a:t>, </a:t>
            </a:r>
            <a:r>
              <a:rPr dirty="0" err="1"/>
              <a:t>że</a:t>
            </a:r>
            <a:r>
              <a:rPr dirty="0"/>
              <a:t> </a:t>
            </a:r>
            <a:r>
              <a:rPr dirty="0" err="1"/>
              <a:t>większa</a:t>
            </a:r>
            <a:r>
              <a:rPr dirty="0"/>
              <a:t> </a:t>
            </a:r>
            <a:r>
              <a:rPr dirty="0" err="1"/>
              <a:t>masa</a:t>
            </a:r>
            <a:r>
              <a:rPr dirty="0"/>
              <a:t> </a:t>
            </a:r>
            <a:r>
              <a:rPr dirty="0" err="1"/>
              <a:t>ciała</a:t>
            </a:r>
            <a:r>
              <a:rPr dirty="0"/>
              <a:t> to ,,taka </a:t>
            </a:r>
            <a:r>
              <a:rPr dirty="0" err="1"/>
              <a:t>ich</a:t>
            </a:r>
            <a:r>
              <a:rPr dirty="0"/>
              <a:t> </a:t>
            </a:r>
            <a:r>
              <a:rPr dirty="0" err="1"/>
              <a:t>uroda</a:t>
            </a:r>
            <a:r>
              <a:rPr dirty="0"/>
              <a:t>’’.</a:t>
            </a:r>
          </a:p>
        </p:txBody>
      </p:sp>
      <p:sp>
        <p:nvSpPr>
          <p:cNvPr id="118" name="pole tekstowe 10"/>
          <p:cNvSpPr txBox="1"/>
          <p:nvPr/>
        </p:nvSpPr>
        <p:spPr>
          <a:xfrm>
            <a:off x="6165383" y="4635670"/>
            <a:ext cx="2932898" cy="485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dirty="0" err="1"/>
              <a:t>zdrowia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11"/>
                                        </p:tgtEl>
                                        <p:attrNameLst>
                                          <p:attrName>style.visibility</p:attrName>
                                        </p:attrNameLst>
                                      </p:cBhvr>
                                      <p:to>
                                        <p:strVal val="visible"/>
                                      </p:to>
                                    </p:set>
                                    <p:animEffect transition="in" filter="wipe(left)">
                                      <p:cBhvr>
                                        <p:cTn id="7" dur="500"/>
                                        <p:tgtEl>
                                          <p:spTgt spid="11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12"/>
                                        </p:tgtEl>
                                        <p:attrNameLst>
                                          <p:attrName>style.visibility</p:attrName>
                                        </p:attrNameLst>
                                      </p:cBhvr>
                                      <p:to>
                                        <p:strVal val="visible"/>
                                      </p:to>
                                    </p:set>
                                    <p:animEffect transition="in" filter="wipe(left)">
                                      <p:cBhvr>
                                        <p:cTn id="11" dur="500"/>
                                        <p:tgtEl>
                                          <p:spTgt spid="112"/>
                                        </p:tgtEl>
                                      </p:cBhvr>
                                    </p:animEffect>
                                  </p:childTnLst>
                                </p:cTn>
                              </p:par>
                            </p:childTnLst>
                          </p:cTn>
                        </p:par>
                        <p:par>
                          <p:cTn id="12" fill="hold">
                            <p:stCondLst>
                              <p:cond delay="1000"/>
                            </p:stCondLst>
                            <p:childTnLst>
                              <p:par>
                                <p:cTn id="13" presetID="23" presetClass="entr" presetSubtype="32" fill="hold" grpId="0" nodeType="afterEffect">
                                  <p:stCondLst>
                                    <p:cond delay="0"/>
                                  </p:stCondLst>
                                  <p:iterate>
                                    <p:tmAbs val="0"/>
                                  </p:iterate>
                                  <p:childTnLst>
                                    <p:set>
                                      <p:cBhvr>
                                        <p:cTn id="14" fill="hold"/>
                                        <p:tgtEl>
                                          <p:spTgt spid="113"/>
                                        </p:tgtEl>
                                        <p:attrNameLst>
                                          <p:attrName>style.visibility</p:attrName>
                                        </p:attrNameLst>
                                      </p:cBhvr>
                                      <p:to>
                                        <p:strVal val="visible"/>
                                      </p:to>
                                    </p:set>
                                    <p:anim calcmode="lin" valueType="num">
                                      <p:cBhvr>
                                        <p:cTn id="15" dur="500" fill="hold"/>
                                        <p:tgtEl>
                                          <p:spTgt spid="113"/>
                                        </p:tgtEl>
                                        <p:attrNameLst>
                                          <p:attrName>ppt_w</p:attrName>
                                        </p:attrNameLst>
                                      </p:cBhvr>
                                      <p:tavLst>
                                        <p:tav tm="0">
                                          <p:val>
                                            <p:strVal val="4*#ppt_w"/>
                                          </p:val>
                                        </p:tav>
                                        <p:tav tm="100000">
                                          <p:val>
                                            <p:strVal val="#ppt_w"/>
                                          </p:val>
                                        </p:tav>
                                      </p:tavLst>
                                    </p:anim>
                                    <p:anim calcmode="lin" valueType="num">
                                      <p:cBhvr>
                                        <p:cTn id="16" dur="500" fill="hold"/>
                                        <p:tgtEl>
                                          <p:spTgt spid="113"/>
                                        </p:tgtEl>
                                        <p:attrNameLst>
                                          <p:attrName>ppt_h</p:attrName>
                                        </p:attrNameLst>
                                      </p:cBhvr>
                                      <p:tavLst>
                                        <p:tav tm="0">
                                          <p:val>
                                            <p:strVal val="4*#ppt_h"/>
                                          </p:val>
                                        </p:tav>
                                        <p:tav tm="100000">
                                          <p:val>
                                            <p:strVal val="#ppt_h"/>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additive="base">
                                        <p:cTn id="19" dur="500" fill="hold"/>
                                        <p:tgtEl>
                                          <p:spTgt spid="114"/>
                                        </p:tgtEl>
                                        <p:attrNameLst>
                                          <p:attrName>ppt_x</p:attrName>
                                        </p:attrNameLst>
                                      </p:cBhvr>
                                      <p:tavLst>
                                        <p:tav tm="0">
                                          <p:val>
                                            <p:strVal val="1+#ppt_w/2"/>
                                          </p:val>
                                        </p:tav>
                                        <p:tav tm="100000">
                                          <p:val>
                                            <p:strVal val="#ppt_x"/>
                                          </p:val>
                                        </p:tav>
                                      </p:tavLst>
                                    </p:anim>
                                    <p:anim calcmode="lin" valueType="num">
                                      <p:cBhvr additive="base">
                                        <p:cTn id="20" dur="500" fill="hold"/>
                                        <p:tgtEl>
                                          <p:spTgt spid="11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15"/>
                                        </p:tgtEl>
                                        <p:attrNameLst>
                                          <p:attrName>style.visibility</p:attrName>
                                        </p:attrNameLst>
                                      </p:cBhvr>
                                      <p:to>
                                        <p:strVal val="visible"/>
                                      </p:to>
                                    </p:set>
                                    <p:anim calcmode="lin" valueType="num">
                                      <p:cBhvr additive="base">
                                        <p:cTn id="24" dur="500" fill="hold"/>
                                        <p:tgtEl>
                                          <p:spTgt spid="115"/>
                                        </p:tgtEl>
                                        <p:attrNameLst>
                                          <p:attrName>ppt_x</p:attrName>
                                        </p:attrNameLst>
                                      </p:cBhvr>
                                      <p:tavLst>
                                        <p:tav tm="0">
                                          <p:val>
                                            <p:strVal val="1+#ppt_w/2"/>
                                          </p:val>
                                        </p:tav>
                                        <p:tav tm="100000">
                                          <p:val>
                                            <p:strVal val="#ppt_x"/>
                                          </p:val>
                                        </p:tav>
                                      </p:tavLst>
                                    </p:anim>
                                    <p:anim calcmode="lin" valueType="num">
                                      <p:cBhvr additive="base">
                                        <p:cTn id="25" dur="500" fill="hold"/>
                                        <p:tgtEl>
                                          <p:spTgt spid="11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additive="base">
                                        <p:cTn id="29" dur="500" fill="hold"/>
                                        <p:tgtEl>
                                          <p:spTgt spid="116"/>
                                        </p:tgtEl>
                                        <p:attrNameLst>
                                          <p:attrName>ppt_x</p:attrName>
                                        </p:attrNameLst>
                                      </p:cBhvr>
                                      <p:tavLst>
                                        <p:tav tm="0">
                                          <p:val>
                                            <p:strVal val="1+#ppt_w/2"/>
                                          </p:val>
                                        </p:tav>
                                        <p:tav tm="100000">
                                          <p:val>
                                            <p:strVal val="#ppt_x"/>
                                          </p:val>
                                        </p:tav>
                                      </p:tavLst>
                                    </p:anim>
                                    <p:anim calcmode="lin" valueType="num">
                                      <p:cBhvr additive="base">
                                        <p:cTn id="30" dur="500" fill="hold"/>
                                        <p:tgtEl>
                                          <p:spTgt spid="116"/>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117"/>
                                        </p:tgtEl>
                                        <p:attrNameLst>
                                          <p:attrName>style.visibility</p:attrName>
                                        </p:attrNameLst>
                                      </p:cBhvr>
                                      <p:to>
                                        <p:strVal val="visible"/>
                                      </p:to>
                                    </p:set>
                                    <p:anim calcmode="lin" valueType="num">
                                      <p:cBhvr additive="base">
                                        <p:cTn id="34" dur="500" fill="hold"/>
                                        <p:tgtEl>
                                          <p:spTgt spid="117"/>
                                        </p:tgtEl>
                                        <p:attrNameLst>
                                          <p:attrName>ppt_x</p:attrName>
                                        </p:attrNameLst>
                                      </p:cBhvr>
                                      <p:tavLst>
                                        <p:tav tm="0">
                                          <p:val>
                                            <p:strVal val="1+#ppt_w/2"/>
                                          </p:val>
                                        </p:tav>
                                        <p:tav tm="100000">
                                          <p:val>
                                            <p:strVal val="#ppt_x"/>
                                          </p:val>
                                        </p:tav>
                                      </p:tavLst>
                                    </p:anim>
                                    <p:anim calcmode="lin" valueType="num">
                                      <p:cBhvr additive="base">
                                        <p:cTn id="35" dur="500" fill="hold"/>
                                        <p:tgtEl>
                                          <p:spTgt spid="117"/>
                                        </p:tgtEl>
                                        <p:attrNameLst>
                                          <p:attrName>ppt_y</p:attrName>
                                        </p:attrNameLst>
                                      </p:cBhvr>
                                      <p:tavLst>
                                        <p:tav tm="0">
                                          <p:val>
                                            <p:strVal val="#ppt_y"/>
                                          </p:val>
                                        </p:tav>
                                        <p:tav tm="100000">
                                          <p:val>
                                            <p:strVal val="#ppt_y"/>
                                          </p:val>
                                        </p:tav>
                                      </p:tavLst>
                                    </p:anim>
                                  </p:childTnLst>
                                </p:cTn>
                              </p:par>
                              <p:par>
                                <p:cTn id="36" presetID="-1" presetClass="path" presetSubtype="0" accel="50000" decel="50000" fill="hold" nodeType="withEffect">
                                  <p:stCondLst>
                                    <p:cond delay="0"/>
                                  </p:stCondLst>
                                  <p:childTnLst>
                                    <p:animMotion origin="layout" path="M 0.000000 0.000000 L 0.000000 -0.038303" pathEditMode="relative">
                                      <p:cBhvr>
                                        <p:cTn id="37" dur="3000" fill="hold"/>
                                        <p:tgtEl>
                                          <p:spTgt spid="113"/>
                                        </p:tgtEl>
                                        <p:attrNameLst>
                                          <p:attrName>ppt_x</p:attrName>
                                          <p:attrName>ppt_y</p:attrName>
                                        </p:attrNameLst>
                                      </p:cBhvr>
                                    </p:animMotion>
                                  </p:childTnLst>
                                </p:cTn>
                              </p:par>
                            </p:childTnLst>
                          </p:cTn>
                        </p:par>
                        <p:par>
                          <p:cTn id="38" fill="hold">
                            <p:stCondLst>
                              <p:cond delay="5500"/>
                            </p:stCondLst>
                            <p:childTnLst>
                              <p:par>
                                <p:cTn id="39" presetID="-1" presetClass="path" presetSubtype="0" accel="50000" decel="50000" fill="hold" nodeType="afterEffect">
                                  <p:stCondLst>
                                    <p:cond delay="0"/>
                                  </p:stCondLst>
                                  <p:childTnLst>
                                    <p:animMotion origin="layout" path="M 0.000000 -0.038303 L 0.000000 -0.015763" pathEditMode="relative">
                                      <p:cBhvr>
                                        <p:cTn id="40" dur="3000" fill="hold"/>
                                        <p:tgtEl>
                                          <p:spTgt spid="113"/>
                                        </p:tgtEl>
                                        <p:attrNameLst>
                                          <p:attrName>ppt_x</p:attrName>
                                          <p:attrName>ppt_y</p:attrName>
                                        </p:attrNameLst>
                                      </p:cBhvr>
                                    </p:animMotion>
                                  </p:childTnLst>
                                </p:cTn>
                              </p:par>
                            </p:childTnLst>
                          </p:cTn>
                        </p:par>
                        <p:par>
                          <p:cTn id="41" fill="hold">
                            <p:stCondLst>
                              <p:cond delay="8500"/>
                            </p:stCondLst>
                            <p:childTnLst>
                              <p:par>
                                <p:cTn id="42" presetID="-1" presetClass="path" presetSubtype="0" accel="50000" decel="50000" fill="hold" nodeType="afterEffect">
                                  <p:stCondLst>
                                    <p:cond delay="0"/>
                                  </p:stCondLst>
                                  <p:childTnLst>
                                    <p:animMotion origin="layout" path="M 0.000000 -0.015763 L 0.000000 -0.041379" pathEditMode="relative">
                                      <p:cBhvr>
                                        <p:cTn id="43" dur="3000" fill="hold"/>
                                        <p:tgtEl>
                                          <p:spTgt spid="113"/>
                                        </p:tgtEl>
                                        <p:attrNameLst>
                                          <p:attrName>ppt_x</p:attrName>
                                          <p:attrName>ppt_y</p:attrName>
                                        </p:attrNameLst>
                                      </p:cBhvr>
                                    </p:animMotion>
                                  </p:childTnLst>
                                </p:cTn>
                              </p:par>
                            </p:childTnLst>
                          </p:cTn>
                        </p:par>
                        <p:par>
                          <p:cTn id="44" fill="hold">
                            <p:stCondLst>
                              <p:cond delay="11500"/>
                            </p:stCondLst>
                            <p:childTnLst>
                              <p:par>
                                <p:cTn id="45" presetID="-1" presetClass="path" presetSubtype="0" accel="50000" decel="50000" fill="hold" nodeType="afterEffect">
                                  <p:stCondLst>
                                    <p:cond delay="0"/>
                                  </p:stCondLst>
                                  <p:childTnLst>
                                    <p:animMotion origin="layout" path="M 0.000000 -0.041379 L 0.000000 -0.035209" pathEditMode="relative">
                                      <p:cBhvr>
                                        <p:cTn id="46" dur="3000" fill="hold"/>
                                        <p:tgtEl>
                                          <p:spTgt spid="1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advAuto="0"/>
      <p:bldP spid="112" grpId="0" animBg="1" advAuto="0"/>
      <p:bldP spid="113" grpId="0" animBg="1" advAuto="0"/>
      <p:bldP spid="114" grpId="0" animBg="1"/>
      <p:bldP spid="115" grpId="0" animBg="1"/>
      <p:bldP spid="116" grpId="0" animBg="1"/>
      <p:bldP spid="1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Obraz 1" descr="Obraz 1"/>
          <p:cNvPicPr>
            <a:picLocks noChangeAspect="1"/>
          </p:cNvPicPr>
          <p:nvPr/>
        </p:nvPicPr>
        <p:blipFill>
          <a:blip r:embed="rId2" cstate="print"/>
          <a:stretch>
            <a:fillRect/>
          </a:stretch>
        </p:blipFill>
        <p:spPr>
          <a:xfrm>
            <a:off x="0" y="0"/>
            <a:ext cx="9144000" cy="5143500"/>
          </a:xfrm>
          <a:prstGeom prst="rect">
            <a:avLst/>
          </a:prstGeom>
          <a:ln w="12700">
            <a:miter lim="400000"/>
          </a:ln>
        </p:spPr>
      </p:pic>
      <p:sp>
        <p:nvSpPr>
          <p:cNvPr id="121" name="Prostokąt 3"/>
          <p:cNvSpPr/>
          <p:nvPr/>
        </p:nvSpPr>
        <p:spPr>
          <a:xfrm>
            <a:off x="0" y="123477"/>
            <a:ext cx="4427984" cy="648074"/>
          </a:xfrm>
          <a:prstGeom prst="rect">
            <a:avLst/>
          </a:prstGeom>
          <a:solidFill>
            <a:srgbClr val="FFFFFF">
              <a:alpha val="80000"/>
            </a:srgbClr>
          </a:solidFill>
          <a:ln w="12700">
            <a:miter lim="400000"/>
          </a:ln>
        </p:spPr>
        <p:txBody>
          <a:bodyPr lIns="45719" rIns="45719" anchor="ctr"/>
          <a:lstStyle/>
          <a:p>
            <a:pPr algn="ctr">
              <a:defRPr>
                <a:solidFill>
                  <a:srgbClr val="FFFFFF"/>
                </a:solidFill>
              </a:defRPr>
            </a:pPr>
            <a:endParaRPr/>
          </a:p>
        </p:txBody>
      </p:sp>
      <p:sp>
        <p:nvSpPr>
          <p:cNvPr id="122" name="pole tekstowe 4"/>
          <p:cNvSpPr txBox="1"/>
          <p:nvPr/>
        </p:nvSpPr>
        <p:spPr>
          <a:xfrm>
            <a:off x="297239" y="123480"/>
            <a:ext cx="4085026" cy="637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a:latin typeface="Century"/>
                <a:ea typeface="Century"/>
                <a:cs typeface="Century"/>
                <a:sym typeface="Century"/>
              </a:defRPr>
            </a:lvl1pPr>
          </a:lstStyle>
          <a:p>
            <a:r>
              <a:t>Body  SHAMING</a:t>
            </a:r>
          </a:p>
        </p:txBody>
      </p:sp>
      <p:sp>
        <p:nvSpPr>
          <p:cNvPr id="123" name="pole tekstowe 5"/>
          <p:cNvSpPr txBox="1"/>
          <p:nvPr/>
        </p:nvSpPr>
        <p:spPr>
          <a:xfrm>
            <a:off x="179511" y="1275607"/>
            <a:ext cx="8640962" cy="2308324"/>
          </a:xfrm>
          <a:prstGeom prst="rect">
            <a:avLst/>
          </a:prstGeom>
          <a:solidFill>
            <a:srgbClr val="F2F2F2">
              <a:alpha val="69804"/>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indent="360363" algn="just">
              <a:tabLst>
                <a:tab pos="8242300" algn="l"/>
                <a:tab pos="8331200" algn="l"/>
              </a:tabLst>
              <a:defRPr b="1">
                <a:solidFill>
                  <a:srgbClr val="C00000"/>
                </a:solidFill>
              </a:defRPr>
            </a:pPr>
            <a:endParaRPr dirty="0"/>
          </a:p>
          <a:p>
            <a:pPr indent="360363" algn="just">
              <a:tabLst>
                <a:tab pos="8242300" algn="l"/>
                <a:tab pos="8331200" algn="l"/>
              </a:tabLst>
              <a:defRPr b="1">
                <a:solidFill>
                  <a:srgbClr val="C00000"/>
                </a:solidFill>
              </a:defRPr>
            </a:pPr>
            <a:r>
              <a:rPr dirty="0" err="1"/>
              <a:t>Wyśmiewania</a:t>
            </a:r>
            <a:r>
              <a:rPr dirty="0"/>
              <a:t> </a:t>
            </a:r>
            <a:r>
              <a:rPr dirty="0" err="1"/>
              <a:t>i</a:t>
            </a:r>
            <a:r>
              <a:rPr dirty="0"/>
              <a:t> </a:t>
            </a:r>
            <a:r>
              <a:rPr dirty="0" err="1"/>
              <a:t>szydzenia</a:t>
            </a:r>
            <a:r>
              <a:rPr dirty="0"/>
              <a:t> z </a:t>
            </a:r>
            <a:r>
              <a:rPr dirty="0" err="1"/>
              <a:t>osób</a:t>
            </a:r>
            <a:r>
              <a:rPr dirty="0"/>
              <a:t> </a:t>
            </a:r>
            <a:r>
              <a:rPr dirty="0" err="1"/>
              <a:t>otyłych</a:t>
            </a:r>
            <a:r>
              <a:rPr dirty="0"/>
              <a:t> </a:t>
            </a:r>
            <a:r>
              <a:rPr dirty="0" err="1"/>
              <a:t>nie</a:t>
            </a:r>
            <a:r>
              <a:rPr dirty="0"/>
              <a:t> </a:t>
            </a:r>
            <a:r>
              <a:rPr dirty="0" err="1"/>
              <a:t>należy</a:t>
            </a:r>
            <a:r>
              <a:rPr dirty="0"/>
              <a:t> </a:t>
            </a:r>
            <a:r>
              <a:rPr dirty="0" err="1"/>
              <a:t>pochwalać</a:t>
            </a:r>
            <a:r>
              <a:rPr dirty="0"/>
              <a:t>!! </a:t>
            </a:r>
            <a:r>
              <a:rPr b="0" dirty="0" err="1">
                <a:solidFill>
                  <a:srgbClr val="000000"/>
                </a:solidFill>
              </a:rPr>
              <a:t>Nigdy</a:t>
            </a:r>
            <a:r>
              <a:rPr b="0" dirty="0">
                <a:solidFill>
                  <a:srgbClr val="000000"/>
                </a:solidFill>
              </a:rPr>
              <a:t> </a:t>
            </a:r>
            <a:r>
              <a:rPr b="0" dirty="0" err="1">
                <a:solidFill>
                  <a:srgbClr val="000000"/>
                </a:solidFill>
              </a:rPr>
              <a:t>nie</a:t>
            </a:r>
            <a:r>
              <a:rPr b="0" dirty="0">
                <a:solidFill>
                  <a:srgbClr val="000000"/>
                </a:solidFill>
              </a:rPr>
              <a:t> </a:t>
            </a:r>
            <a:r>
              <a:rPr b="0" dirty="0" err="1">
                <a:solidFill>
                  <a:srgbClr val="000000"/>
                </a:solidFill>
              </a:rPr>
              <a:t>mamy</a:t>
            </a:r>
            <a:r>
              <a:rPr b="0" dirty="0">
                <a:solidFill>
                  <a:srgbClr val="000000"/>
                </a:solidFill>
              </a:rPr>
              <a:t> </a:t>
            </a:r>
            <a:r>
              <a:rPr b="0" dirty="0" err="1">
                <a:solidFill>
                  <a:srgbClr val="000000"/>
                </a:solidFill>
              </a:rPr>
              <a:t>pewności</a:t>
            </a:r>
            <a:r>
              <a:rPr lang="pl-PL" b="0" dirty="0">
                <a:solidFill>
                  <a:srgbClr val="000000"/>
                </a:solidFill>
              </a:rPr>
              <a:t>,</a:t>
            </a:r>
            <a:r>
              <a:rPr b="0" dirty="0">
                <a:solidFill>
                  <a:srgbClr val="000000"/>
                </a:solidFill>
              </a:rPr>
              <a:t> co </a:t>
            </a:r>
            <a:r>
              <a:rPr b="0" dirty="0" err="1">
                <a:solidFill>
                  <a:srgbClr val="000000"/>
                </a:solidFill>
              </a:rPr>
              <a:t>stanowi</a:t>
            </a:r>
            <a:r>
              <a:rPr b="0" dirty="0">
                <a:solidFill>
                  <a:srgbClr val="000000"/>
                </a:solidFill>
              </a:rPr>
              <a:t> u </a:t>
            </a:r>
            <a:r>
              <a:rPr b="0" dirty="0" err="1">
                <a:solidFill>
                  <a:srgbClr val="000000"/>
                </a:solidFill>
              </a:rPr>
              <a:t>danej</a:t>
            </a:r>
            <a:r>
              <a:rPr b="0" dirty="0">
                <a:solidFill>
                  <a:srgbClr val="000000"/>
                </a:solidFill>
              </a:rPr>
              <a:t> </a:t>
            </a:r>
            <a:r>
              <a:rPr b="0" dirty="0" err="1">
                <a:solidFill>
                  <a:srgbClr val="000000"/>
                </a:solidFill>
              </a:rPr>
              <a:t>osoby</a:t>
            </a:r>
            <a:r>
              <a:rPr b="0" dirty="0">
                <a:solidFill>
                  <a:srgbClr val="000000"/>
                </a:solidFill>
              </a:rPr>
              <a:t> </a:t>
            </a:r>
            <a:r>
              <a:rPr b="0" dirty="0" err="1">
                <a:solidFill>
                  <a:srgbClr val="000000"/>
                </a:solidFill>
              </a:rPr>
              <a:t>przyczynę</a:t>
            </a:r>
            <a:r>
              <a:rPr b="0" dirty="0">
                <a:solidFill>
                  <a:srgbClr val="000000"/>
                </a:solidFill>
              </a:rPr>
              <a:t> </a:t>
            </a:r>
            <a:r>
              <a:rPr b="0" dirty="0" err="1">
                <a:solidFill>
                  <a:srgbClr val="000000"/>
                </a:solidFill>
              </a:rPr>
              <a:t>choroby</a:t>
            </a:r>
            <a:r>
              <a:rPr b="0" dirty="0">
                <a:solidFill>
                  <a:srgbClr val="000000"/>
                </a:solidFill>
              </a:rPr>
              <a:t> – </a:t>
            </a:r>
            <a:r>
              <a:rPr b="0" dirty="0" err="1">
                <a:solidFill>
                  <a:srgbClr val="000000"/>
                </a:solidFill>
              </a:rPr>
              <a:t>oprócz</a:t>
            </a:r>
            <a:r>
              <a:rPr b="0" dirty="0">
                <a:solidFill>
                  <a:srgbClr val="000000"/>
                </a:solidFill>
              </a:rPr>
              <a:t> </a:t>
            </a:r>
            <a:r>
              <a:rPr b="0" dirty="0" err="1">
                <a:solidFill>
                  <a:srgbClr val="000000"/>
                </a:solidFill>
              </a:rPr>
              <a:t>złych</a:t>
            </a:r>
            <a:r>
              <a:rPr b="0" dirty="0">
                <a:solidFill>
                  <a:srgbClr val="000000"/>
                </a:solidFill>
              </a:rPr>
              <a:t> </a:t>
            </a:r>
            <a:r>
              <a:rPr b="0" dirty="0" err="1">
                <a:solidFill>
                  <a:srgbClr val="000000"/>
                </a:solidFill>
              </a:rPr>
              <a:t>nawyków</a:t>
            </a:r>
            <a:r>
              <a:rPr b="0" dirty="0">
                <a:solidFill>
                  <a:srgbClr val="000000"/>
                </a:solidFill>
              </a:rPr>
              <a:t> </a:t>
            </a:r>
            <a:r>
              <a:rPr b="0" dirty="0" err="1">
                <a:solidFill>
                  <a:srgbClr val="000000"/>
                </a:solidFill>
              </a:rPr>
              <a:t>żywieniowych</a:t>
            </a:r>
            <a:r>
              <a:rPr b="0" dirty="0">
                <a:solidFill>
                  <a:srgbClr val="000000"/>
                </a:solidFill>
              </a:rPr>
              <a:t> </a:t>
            </a:r>
            <a:r>
              <a:rPr b="0" dirty="0" err="1">
                <a:solidFill>
                  <a:srgbClr val="000000"/>
                </a:solidFill>
              </a:rPr>
              <a:t>i</a:t>
            </a:r>
            <a:r>
              <a:rPr b="0" dirty="0">
                <a:solidFill>
                  <a:srgbClr val="000000"/>
                </a:solidFill>
              </a:rPr>
              <a:t> </a:t>
            </a:r>
            <a:r>
              <a:rPr b="0" dirty="0" err="1">
                <a:solidFill>
                  <a:srgbClr val="000000"/>
                </a:solidFill>
              </a:rPr>
              <a:t>małej</a:t>
            </a:r>
            <a:r>
              <a:rPr b="0" dirty="0">
                <a:solidFill>
                  <a:srgbClr val="000000"/>
                </a:solidFill>
              </a:rPr>
              <a:t> </a:t>
            </a:r>
            <a:r>
              <a:rPr b="0" dirty="0" err="1">
                <a:solidFill>
                  <a:srgbClr val="000000"/>
                </a:solidFill>
              </a:rPr>
              <a:t>aktywności</a:t>
            </a:r>
            <a:r>
              <a:rPr b="0" dirty="0">
                <a:solidFill>
                  <a:srgbClr val="000000"/>
                </a:solidFill>
              </a:rPr>
              <a:t> </a:t>
            </a:r>
            <a:r>
              <a:rPr b="0" dirty="0" err="1">
                <a:solidFill>
                  <a:srgbClr val="000000"/>
                </a:solidFill>
              </a:rPr>
              <a:t>fizycznej</a:t>
            </a:r>
            <a:r>
              <a:rPr b="0" dirty="0">
                <a:solidFill>
                  <a:srgbClr val="000000"/>
                </a:solidFill>
              </a:rPr>
              <a:t> </a:t>
            </a:r>
            <a:r>
              <a:rPr b="0" dirty="0" err="1">
                <a:solidFill>
                  <a:srgbClr val="000000"/>
                </a:solidFill>
              </a:rPr>
              <a:t>mogą</a:t>
            </a:r>
            <a:r>
              <a:rPr b="0" dirty="0">
                <a:solidFill>
                  <a:srgbClr val="000000"/>
                </a:solidFill>
              </a:rPr>
              <a:t> to </a:t>
            </a:r>
            <a:r>
              <a:rPr b="0" dirty="0" err="1">
                <a:solidFill>
                  <a:srgbClr val="000000"/>
                </a:solidFill>
              </a:rPr>
              <a:t>być</a:t>
            </a:r>
            <a:r>
              <a:rPr lang="pl-PL" b="0" dirty="0">
                <a:solidFill>
                  <a:srgbClr val="000000"/>
                </a:solidFill>
              </a:rPr>
              <a:t>,</a:t>
            </a:r>
            <a:r>
              <a:rPr b="0" dirty="0">
                <a:solidFill>
                  <a:srgbClr val="000000"/>
                </a:solidFill>
              </a:rPr>
              <a:t> np. </a:t>
            </a:r>
            <a:r>
              <a:rPr b="0" dirty="0" err="1">
                <a:solidFill>
                  <a:srgbClr val="000000"/>
                </a:solidFill>
              </a:rPr>
              <a:t>choroby</a:t>
            </a:r>
            <a:r>
              <a:rPr b="0" dirty="0">
                <a:solidFill>
                  <a:srgbClr val="000000"/>
                </a:solidFill>
              </a:rPr>
              <a:t> </a:t>
            </a:r>
            <a:r>
              <a:rPr b="0" dirty="0" err="1">
                <a:solidFill>
                  <a:srgbClr val="000000"/>
                </a:solidFill>
              </a:rPr>
              <a:t>współistniejące</a:t>
            </a:r>
            <a:r>
              <a:rPr b="0" dirty="0">
                <a:solidFill>
                  <a:srgbClr val="000000"/>
                </a:solidFill>
              </a:rPr>
              <a:t>, </a:t>
            </a:r>
            <a:r>
              <a:rPr b="0" dirty="0" err="1">
                <a:solidFill>
                  <a:srgbClr val="000000"/>
                </a:solidFill>
              </a:rPr>
              <a:t>przyjmowane</a:t>
            </a:r>
            <a:r>
              <a:rPr b="0" dirty="0">
                <a:solidFill>
                  <a:srgbClr val="000000"/>
                </a:solidFill>
              </a:rPr>
              <a:t> </a:t>
            </a:r>
            <a:r>
              <a:rPr b="0" dirty="0" err="1">
                <a:solidFill>
                  <a:srgbClr val="000000"/>
                </a:solidFill>
              </a:rPr>
              <a:t>leki</a:t>
            </a:r>
            <a:r>
              <a:rPr b="0" dirty="0">
                <a:solidFill>
                  <a:srgbClr val="000000"/>
                </a:solidFill>
              </a:rPr>
              <a:t>, </a:t>
            </a:r>
            <a:r>
              <a:rPr b="0" dirty="0" err="1">
                <a:solidFill>
                  <a:srgbClr val="000000"/>
                </a:solidFill>
              </a:rPr>
              <a:t>nieuregulowana</a:t>
            </a:r>
            <a:r>
              <a:rPr b="0" dirty="0">
                <a:solidFill>
                  <a:srgbClr val="000000"/>
                </a:solidFill>
              </a:rPr>
              <a:t> </a:t>
            </a:r>
            <a:r>
              <a:rPr b="0" dirty="0" err="1">
                <a:solidFill>
                  <a:srgbClr val="000000"/>
                </a:solidFill>
              </a:rPr>
              <a:t>gospodarka</a:t>
            </a:r>
            <a:r>
              <a:rPr b="0" dirty="0">
                <a:solidFill>
                  <a:srgbClr val="000000"/>
                </a:solidFill>
              </a:rPr>
              <a:t> </a:t>
            </a:r>
            <a:r>
              <a:rPr b="0" dirty="0" err="1">
                <a:solidFill>
                  <a:srgbClr val="000000"/>
                </a:solidFill>
              </a:rPr>
              <a:t>hormonalna</a:t>
            </a:r>
            <a:r>
              <a:rPr b="0" dirty="0">
                <a:solidFill>
                  <a:srgbClr val="000000"/>
                </a:solidFill>
              </a:rPr>
              <a:t>, </a:t>
            </a:r>
            <a:r>
              <a:rPr b="0" dirty="0" err="1">
                <a:solidFill>
                  <a:srgbClr val="000000"/>
                </a:solidFill>
              </a:rPr>
              <a:t>przewlekły</a:t>
            </a:r>
            <a:r>
              <a:rPr b="0" dirty="0">
                <a:solidFill>
                  <a:srgbClr val="000000"/>
                </a:solidFill>
              </a:rPr>
              <a:t> </a:t>
            </a:r>
            <a:r>
              <a:rPr b="0" dirty="0" err="1">
                <a:solidFill>
                  <a:srgbClr val="000000"/>
                </a:solidFill>
              </a:rPr>
              <a:t>stres</a:t>
            </a:r>
            <a:r>
              <a:rPr b="0" dirty="0">
                <a:solidFill>
                  <a:srgbClr val="000000"/>
                </a:solidFill>
              </a:rPr>
              <a:t>. </a:t>
            </a:r>
          </a:p>
          <a:p>
            <a:pPr marL="179387" indent="-179387" algn="just">
              <a:tabLst>
                <a:tab pos="8242300" algn="l"/>
                <a:tab pos="8331200" algn="l"/>
              </a:tabLst>
            </a:pPr>
            <a:endParaRPr dirty="0"/>
          </a:p>
          <a:p>
            <a:pPr indent="266700" algn="just">
              <a:tabLst>
                <a:tab pos="8242300" algn="l"/>
                <a:tab pos="8331200" algn="l"/>
              </a:tabLst>
            </a:pPr>
            <a:r>
              <a:rPr dirty="0" err="1"/>
              <a:t>Dodatkowo</a:t>
            </a:r>
            <a:r>
              <a:rPr lang="pl-PL" dirty="0"/>
              <a:t>,</a:t>
            </a:r>
            <a:r>
              <a:rPr dirty="0"/>
              <a:t> w dobie </a:t>
            </a:r>
            <a:r>
              <a:rPr dirty="0" err="1"/>
              <a:t>internetowych</a:t>
            </a:r>
            <a:r>
              <a:rPr dirty="0"/>
              <a:t> </a:t>
            </a:r>
            <a:r>
              <a:rPr dirty="0" err="1"/>
              <a:t>ideałów</a:t>
            </a:r>
            <a:r>
              <a:rPr dirty="0"/>
              <a:t> </a:t>
            </a:r>
            <a:r>
              <a:rPr dirty="0" err="1"/>
              <a:t>piękna</a:t>
            </a:r>
            <a:r>
              <a:rPr lang="pl-PL" dirty="0"/>
              <a:t>,</a:t>
            </a:r>
            <a:r>
              <a:rPr dirty="0"/>
              <a:t> </a:t>
            </a:r>
            <a:r>
              <a:rPr dirty="0" err="1"/>
              <a:t>większa</a:t>
            </a:r>
            <a:r>
              <a:rPr dirty="0"/>
              <a:t> </a:t>
            </a:r>
            <a:r>
              <a:rPr dirty="0" err="1"/>
              <a:t>waga</a:t>
            </a:r>
            <a:r>
              <a:rPr dirty="0"/>
              <a:t> </a:t>
            </a:r>
            <a:r>
              <a:rPr dirty="0" err="1"/>
              <a:t>może</a:t>
            </a:r>
            <a:r>
              <a:rPr dirty="0"/>
              <a:t> </a:t>
            </a:r>
            <a:r>
              <a:rPr dirty="0" err="1"/>
              <a:t>wiązać</a:t>
            </a:r>
            <a:r>
              <a:rPr dirty="0"/>
              <a:t> </a:t>
            </a:r>
            <a:r>
              <a:rPr dirty="0" err="1"/>
              <a:t>się</a:t>
            </a:r>
            <a:r>
              <a:rPr dirty="0"/>
              <a:t> z </a:t>
            </a:r>
            <a:r>
              <a:rPr dirty="0" err="1"/>
              <a:t>obciążeniem</a:t>
            </a:r>
            <a:r>
              <a:rPr dirty="0"/>
              <a:t> </a:t>
            </a:r>
            <a:r>
              <a:rPr dirty="0" err="1"/>
              <a:t>psychicznym</a:t>
            </a:r>
            <a:r>
              <a:rPr dirty="0"/>
              <a:t> </a:t>
            </a:r>
            <a:r>
              <a:rPr dirty="0" err="1"/>
              <a:t>zwłaszcza</a:t>
            </a:r>
            <a:r>
              <a:rPr dirty="0"/>
              <a:t> </a:t>
            </a:r>
            <a:r>
              <a:rPr dirty="0" err="1"/>
              <a:t>wśród</a:t>
            </a:r>
            <a:r>
              <a:rPr dirty="0"/>
              <a:t> </a:t>
            </a:r>
            <a:r>
              <a:rPr dirty="0" err="1"/>
              <a:t>młodzieży</a:t>
            </a:r>
            <a:r>
              <a:rPr dirty="0"/>
              <a:t>.</a:t>
            </a:r>
          </a:p>
        </p:txBody>
      </p:sp>
      <p:sp>
        <p:nvSpPr>
          <p:cNvPr id="124" name="pole tekstowe 6"/>
          <p:cNvSpPr txBox="1"/>
          <p:nvPr/>
        </p:nvSpPr>
        <p:spPr>
          <a:xfrm>
            <a:off x="6165383" y="4635670"/>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22"/>
                                        </p:tgtEl>
                                        <p:attrNameLst>
                                          <p:attrName>style.visibility</p:attrName>
                                        </p:attrNameLst>
                                      </p:cBhvr>
                                      <p:to>
                                        <p:strVal val="visible"/>
                                      </p:to>
                                    </p:set>
                                    <p:animEffect transition="in" filter="wipe(left)">
                                      <p:cBhvr>
                                        <p:cTn id="11" dur="500"/>
                                        <p:tgtEl>
                                          <p:spTgt spid="12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anim calcmode="lin" valueType="num">
                                      <p:cBhvr>
                                        <p:cTn id="16" dur="500" fill="hold"/>
                                        <p:tgtEl>
                                          <p:spTgt spid="123"/>
                                        </p:tgtEl>
                                        <p:attrNameLst>
                                          <p:attrName>ppt_x</p:attrName>
                                        </p:attrNameLst>
                                      </p:cBhvr>
                                      <p:tavLst>
                                        <p:tav tm="0">
                                          <p:val>
                                            <p:strVal val="#ppt_x"/>
                                          </p:val>
                                        </p:tav>
                                        <p:tav tm="100000">
                                          <p:val>
                                            <p:strVal val="#ppt_x"/>
                                          </p:val>
                                        </p:tav>
                                      </p:tavLst>
                                    </p:anim>
                                    <p:anim calcmode="lin" valueType="num">
                                      <p:cBhvr>
                                        <p:cTn id="17"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P spid="122" grpId="0" animBg="1" advAuto="0"/>
      <p:bldP spid="1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26" name="pole tekstowe 1"/>
          <p:cNvSpPr txBox="1"/>
          <p:nvPr/>
        </p:nvSpPr>
        <p:spPr>
          <a:xfrm>
            <a:off x="225231" y="195485"/>
            <a:ext cx="3580970"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C00000"/>
                </a:solidFill>
              </a:defRPr>
            </a:lvl1pPr>
          </a:lstStyle>
          <a:p>
            <a:r>
              <a:t>Co NIE POMAGA osobom chorym:</a:t>
            </a:r>
          </a:p>
        </p:txBody>
      </p:sp>
      <p:sp>
        <p:nvSpPr>
          <p:cNvPr id="127" name="pole tekstowe 2"/>
          <p:cNvSpPr txBox="1"/>
          <p:nvPr/>
        </p:nvSpPr>
        <p:spPr>
          <a:xfrm>
            <a:off x="5697840" y="195485"/>
            <a:ext cx="3580969"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006C31"/>
                </a:solidFill>
              </a:defRPr>
            </a:lvl1pPr>
          </a:lstStyle>
          <a:p>
            <a:r>
              <a:t>Zamiast tego, spróbuj to:</a:t>
            </a:r>
          </a:p>
        </p:txBody>
      </p:sp>
      <p:sp>
        <p:nvSpPr>
          <p:cNvPr id="128" name="pole tekstowe 3"/>
          <p:cNvSpPr txBox="1"/>
          <p:nvPr/>
        </p:nvSpPr>
        <p:spPr>
          <a:xfrm>
            <a:off x="225231" y="3723878"/>
            <a:ext cx="2428842"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 Ale Ci się przybrało!’’</a:t>
            </a:r>
          </a:p>
        </p:txBody>
      </p:sp>
      <p:sp>
        <p:nvSpPr>
          <p:cNvPr id="129" name="pole tekstowe 4"/>
          <p:cNvSpPr txBox="1"/>
          <p:nvPr/>
        </p:nvSpPr>
        <p:spPr>
          <a:xfrm>
            <a:off x="225232" y="1491632"/>
            <a:ext cx="329293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rPr dirty="0"/>
              <a:t>,,-</a:t>
            </a:r>
            <a:r>
              <a:rPr lang="pl-PL" dirty="0"/>
              <a:t> </a:t>
            </a:r>
            <a:r>
              <a:rPr dirty="0" err="1"/>
              <a:t>Nie</a:t>
            </a:r>
            <a:r>
              <a:rPr dirty="0"/>
              <a:t> </a:t>
            </a:r>
            <a:r>
              <a:rPr dirty="0" err="1"/>
              <a:t>myślałaś</a:t>
            </a:r>
            <a:r>
              <a:rPr dirty="0"/>
              <a:t>/-</a:t>
            </a:r>
            <a:r>
              <a:rPr dirty="0" err="1"/>
              <a:t>eś</a:t>
            </a:r>
            <a:r>
              <a:rPr dirty="0"/>
              <a:t> o </a:t>
            </a:r>
            <a:r>
              <a:rPr dirty="0" err="1"/>
              <a:t>zrzuceniu</a:t>
            </a:r>
            <a:r>
              <a:rPr dirty="0"/>
              <a:t> </a:t>
            </a:r>
            <a:r>
              <a:rPr dirty="0" err="1"/>
              <a:t>paru</a:t>
            </a:r>
            <a:r>
              <a:rPr dirty="0"/>
              <a:t> kilo?’’</a:t>
            </a:r>
          </a:p>
        </p:txBody>
      </p:sp>
      <p:sp>
        <p:nvSpPr>
          <p:cNvPr id="130" name="pole tekstowe 5"/>
          <p:cNvSpPr txBox="1"/>
          <p:nvPr/>
        </p:nvSpPr>
        <p:spPr>
          <a:xfrm>
            <a:off x="225232" y="771551"/>
            <a:ext cx="3292936" cy="554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 - Powinnaś/-eś przejść na dietę to już nie wygląda dobrze…’’</a:t>
            </a:r>
          </a:p>
        </p:txBody>
      </p:sp>
      <p:sp>
        <p:nvSpPr>
          <p:cNvPr id="131" name="pole tekstowe 6"/>
          <p:cNvSpPr txBox="1"/>
          <p:nvPr/>
        </p:nvSpPr>
        <p:spPr>
          <a:xfrm>
            <a:off x="225232" y="2211712"/>
            <a:ext cx="3292936"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rPr dirty="0"/>
              <a:t>,,-</a:t>
            </a:r>
            <a:r>
              <a:rPr lang="pl-PL" dirty="0"/>
              <a:t> </a:t>
            </a:r>
            <a:r>
              <a:rPr dirty="0" err="1"/>
              <a:t>Mówisz</a:t>
            </a:r>
            <a:r>
              <a:rPr dirty="0"/>
              <a:t> </a:t>
            </a:r>
            <a:r>
              <a:rPr dirty="0" err="1"/>
              <a:t>że</a:t>
            </a:r>
            <a:r>
              <a:rPr dirty="0"/>
              <a:t> </a:t>
            </a:r>
            <a:r>
              <a:rPr dirty="0" err="1"/>
              <a:t>znowu</a:t>
            </a:r>
            <a:r>
              <a:rPr dirty="0"/>
              <a:t> </a:t>
            </a:r>
            <a:r>
              <a:rPr dirty="0" err="1"/>
              <a:t>przytyłaś</a:t>
            </a:r>
            <a:r>
              <a:rPr dirty="0"/>
              <a:t>/-</a:t>
            </a:r>
            <a:r>
              <a:rPr dirty="0" err="1"/>
              <a:t>eś</a:t>
            </a:r>
            <a:r>
              <a:rPr dirty="0"/>
              <a:t> </a:t>
            </a:r>
            <a:r>
              <a:rPr dirty="0" err="1"/>
              <a:t>parę</a:t>
            </a:r>
            <a:r>
              <a:rPr dirty="0"/>
              <a:t> kilo? </a:t>
            </a:r>
            <a:r>
              <a:rPr dirty="0" err="1"/>
              <a:t>Weź</a:t>
            </a:r>
            <a:r>
              <a:rPr dirty="0"/>
              <a:t> </a:t>
            </a:r>
            <a:r>
              <a:rPr dirty="0" err="1"/>
              <a:t>nie</a:t>
            </a:r>
            <a:r>
              <a:rPr dirty="0"/>
              <a:t> </a:t>
            </a:r>
            <a:r>
              <a:rPr dirty="0" err="1"/>
              <a:t>przesadzaj</a:t>
            </a:r>
            <a:r>
              <a:rPr dirty="0"/>
              <a:t>! </a:t>
            </a:r>
          </a:p>
          <a:p>
            <a:pPr>
              <a:defRPr sz="1600"/>
            </a:pPr>
            <a:r>
              <a:rPr dirty="0" err="1"/>
              <a:t>Inni</a:t>
            </a:r>
            <a:r>
              <a:rPr dirty="0"/>
              <a:t> </a:t>
            </a:r>
            <a:r>
              <a:rPr dirty="0" err="1"/>
              <a:t>mają</a:t>
            </a:r>
            <a:r>
              <a:rPr dirty="0"/>
              <a:t> </a:t>
            </a:r>
            <a:r>
              <a:rPr dirty="0" err="1"/>
              <a:t>gorzej</a:t>
            </a:r>
            <a:r>
              <a:rPr dirty="0"/>
              <a:t>!’’</a:t>
            </a:r>
          </a:p>
        </p:txBody>
      </p:sp>
      <p:sp>
        <p:nvSpPr>
          <p:cNvPr id="132" name="pole tekstowe 7"/>
          <p:cNvSpPr txBox="1"/>
          <p:nvPr/>
        </p:nvSpPr>
        <p:spPr>
          <a:xfrm>
            <a:off x="225231" y="3219822"/>
            <a:ext cx="286089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rPr dirty="0"/>
              <a:t>,,- </a:t>
            </a:r>
            <a:r>
              <a:rPr dirty="0" err="1"/>
              <a:t>Weź</a:t>
            </a:r>
            <a:r>
              <a:rPr dirty="0"/>
              <a:t> </a:t>
            </a:r>
            <a:r>
              <a:rPr dirty="0" err="1"/>
              <a:t>się</a:t>
            </a:r>
            <a:r>
              <a:rPr dirty="0"/>
              <a:t> w </a:t>
            </a:r>
            <a:r>
              <a:rPr dirty="0" err="1"/>
              <a:t>końcu</a:t>
            </a:r>
            <a:r>
              <a:rPr dirty="0"/>
              <a:t> za </a:t>
            </a:r>
            <a:r>
              <a:rPr dirty="0" err="1"/>
              <a:t>siebi</a:t>
            </a:r>
            <a:r>
              <a:rPr lang="pl-PL" dirty="0"/>
              <a:t>!</a:t>
            </a:r>
            <a:r>
              <a:rPr dirty="0"/>
              <a:t>’’</a:t>
            </a:r>
          </a:p>
        </p:txBody>
      </p:sp>
      <p:sp>
        <p:nvSpPr>
          <p:cNvPr id="133" name="pole tekstowe 9"/>
          <p:cNvSpPr txBox="1"/>
          <p:nvPr/>
        </p:nvSpPr>
        <p:spPr>
          <a:xfrm>
            <a:off x="6345912" y="2571751"/>
            <a:ext cx="2860889" cy="80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Zaproponuj aktywne wspólne spędzanie czasu! Może odkryjecie nowe hobby!</a:t>
            </a:r>
          </a:p>
        </p:txBody>
      </p:sp>
      <p:sp>
        <p:nvSpPr>
          <p:cNvPr id="134" name="pole tekstowe 10"/>
          <p:cNvSpPr txBox="1"/>
          <p:nvPr/>
        </p:nvSpPr>
        <p:spPr>
          <a:xfrm>
            <a:off x="5409808" y="771551"/>
            <a:ext cx="3688473" cy="808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Wysłuchaj! Jeżeli osoba z problemem postanowiła Ci się zwierzyć, to czuje że można Ci zaufać. Bądź dla niej wsparciem.</a:t>
            </a:r>
          </a:p>
        </p:txBody>
      </p:sp>
      <p:sp>
        <p:nvSpPr>
          <p:cNvPr id="135" name="pole tekstowe 11"/>
          <p:cNvSpPr txBox="1"/>
          <p:nvPr/>
        </p:nvSpPr>
        <p:spPr>
          <a:xfrm>
            <a:off x="5769848" y="1779664"/>
            <a:ext cx="307691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rPr dirty="0" err="1"/>
              <a:t>Nie</a:t>
            </a:r>
            <a:r>
              <a:rPr dirty="0"/>
              <a:t> </a:t>
            </a:r>
            <a:r>
              <a:rPr dirty="0" err="1"/>
              <a:t>kuś</a:t>
            </a:r>
            <a:r>
              <a:rPr dirty="0"/>
              <a:t> </a:t>
            </a:r>
            <a:r>
              <a:rPr dirty="0" err="1"/>
              <a:t>niezdrowym</a:t>
            </a:r>
            <a:r>
              <a:rPr dirty="0"/>
              <a:t> </a:t>
            </a:r>
            <a:r>
              <a:rPr dirty="0" err="1"/>
              <a:t>jedzeniem</a:t>
            </a:r>
            <a:r>
              <a:rPr dirty="0"/>
              <a:t>/</a:t>
            </a:r>
            <a:r>
              <a:rPr dirty="0" err="1"/>
              <a:t>nie</a:t>
            </a:r>
            <a:r>
              <a:rPr dirty="0"/>
              <a:t> </a:t>
            </a:r>
            <a:r>
              <a:rPr dirty="0" err="1"/>
              <a:t>proponuj</a:t>
            </a:r>
            <a:r>
              <a:rPr dirty="0"/>
              <a:t> fast </a:t>
            </a:r>
            <a:r>
              <a:rPr dirty="0" err="1"/>
              <a:t>foodów</a:t>
            </a:r>
            <a:r>
              <a:rPr dirty="0"/>
              <a:t>.</a:t>
            </a:r>
          </a:p>
        </p:txBody>
      </p:sp>
      <p:sp>
        <p:nvSpPr>
          <p:cNvPr id="136" name="pole tekstowe 12"/>
          <p:cNvSpPr txBox="1"/>
          <p:nvPr/>
        </p:nvSpPr>
        <p:spPr>
          <a:xfrm>
            <a:off x="6165383" y="4635670"/>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
        <p:nvSpPr>
          <p:cNvPr id="137" name="pole tekstowe 13"/>
          <p:cNvSpPr txBox="1"/>
          <p:nvPr/>
        </p:nvSpPr>
        <p:spPr>
          <a:xfrm>
            <a:off x="6309400" y="3507856"/>
            <a:ext cx="2788881" cy="80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vl1pPr>
          </a:lstStyle>
          <a:p>
            <a:r>
              <a:t>Uświadom znajomych – kluczem do pomocy jest świadomość i odpowiednia wiedza!</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500" fill="hold"/>
                                        <p:tgtEl>
                                          <p:spTgt spid="130"/>
                                        </p:tgtEl>
                                        <p:attrNameLst>
                                          <p:attrName>ppt_x</p:attrName>
                                        </p:attrNameLst>
                                      </p:cBhvr>
                                      <p:tavLst>
                                        <p:tav tm="0">
                                          <p:val>
                                            <p:strVal val="0-#ppt_w/2"/>
                                          </p:val>
                                        </p:tav>
                                        <p:tav tm="100000">
                                          <p:val>
                                            <p:strVal val="#ppt_x"/>
                                          </p:val>
                                        </p:tav>
                                      </p:tavLst>
                                    </p:anim>
                                    <p:anim calcmode="lin" valueType="num">
                                      <p:cBhvr>
                                        <p:cTn id="8" dur="500" fill="hold"/>
                                        <p:tgtEl>
                                          <p:spTgt spid="1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129"/>
                                        </p:tgtEl>
                                        <p:attrNameLst>
                                          <p:attrName>style.visibility</p:attrName>
                                        </p:attrNameLst>
                                      </p:cBhvr>
                                      <p:to>
                                        <p:strVal val="visible"/>
                                      </p:to>
                                    </p:set>
                                    <p:anim calcmode="lin" valueType="num">
                                      <p:cBhvr>
                                        <p:cTn id="13" dur="500" fill="hold"/>
                                        <p:tgtEl>
                                          <p:spTgt spid="129"/>
                                        </p:tgtEl>
                                        <p:attrNameLst>
                                          <p:attrName>ppt_x</p:attrName>
                                        </p:attrNameLst>
                                      </p:cBhvr>
                                      <p:tavLst>
                                        <p:tav tm="0">
                                          <p:val>
                                            <p:strVal val="0-#ppt_w/2"/>
                                          </p:val>
                                        </p:tav>
                                        <p:tav tm="100000">
                                          <p:val>
                                            <p:strVal val="#ppt_x"/>
                                          </p:val>
                                        </p:tav>
                                      </p:tavLst>
                                    </p:anim>
                                    <p:anim calcmode="lin" valueType="num">
                                      <p:cBhvr>
                                        <p:cTn id="14" dur="500" fill="hold"/>
                                        <p:tgtEl>
                                          <p:spTgt spid="1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131"/>
                                        </p:tgtEl>
                                        <p:attrNameLst>
                                          <p:attrName>style.visibility</p:attrName>
                                        </p:attrNameLst>
                                      </p:cBhvr>
                                      <p:to>
                                        <p:strVal val="visible"/>
                                      </p:to>
                                    </p:set>
                                    <p:anim calcmode="lin" valueType="num">
                                      <p:cBhvr>
                                        <p:cTn id="19" dur="500" fill="hold"/>
                                        <p:tgtEl>
                                          <p:spTgt spid="131"/>
                                        </p:tgtEl>
                                        <p:attrNameLst>
                                          <p:attrName>ppt_x</p:attrName>
                                        </p:attrNameLst>
                                      </p:cBhvr>
                                      <p:tavLst>
                                        <p:tav tm="0">
                                          <p:val>
                                            <p:strVal val="0-#ppt_w/2"/>
                                          </p:val>
                                        </p:tav>
                                        <p:tav tm="100000">
                                          <p:val>
                                            <p:strVal val="#ppt_x"/>
                                          </p:val>
                                        </p:tav>
                                      </p:tavLst>
                                    </p:anim>
                                    <p:anim calcmode="lin" valueType="num">
                                      <p:cBhvr>
                                        <p:cTn id="20" dur="5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p:tmAbs val="0"/>
                                  </p:iterate>
                                  <p:childTnLst>
                                    <p:set>
                                      <p:cBhvr>
                                        <p:cTn id="24" fill="hold"/>
                                        <p:tgtEl>
                                          <p:spTgt spid="132"/>
                                        </p:tgtEl>
                                        <p:attrNameLst>
                                          <p:attrName>style.visibility</p:attrName>
                                        </p:attrNameLst>
                                      </p:cBhvr>
                                      <p:to>
                                        <p:strVal val="visible"/>
                                      </p:to>
                                    </p:set>
                                    <p:anim calcmode="lin" valueType="num">
                                      <p:cBhvr>
                                        <p:cTn id="25" dur="500" fill="hold"/>
                                        <p:tgtEl>
                                          <p:spTgt spid="132"/>
                                        </p:tgtEl>
                                        <p:attrNameLst>
                                          <p:attrName>ppt_x</p:attrName>
                                        </p:attrNameLst>
                                      </p:cBhvr>
                                      <p:tavLst>
                                        <p:tav tm="0">
                                          <p:val>
                                            <p:strVal val="0-#ppt_w/2"/>
                                          </p:val>
                                        </p:tav>
                                        <p:tav tm="100000">
                                          <p:val>
                                            <p:strVal val="#ppt_x"/>
                                          </p:val>
                                        </p:tav>
                                      </p:tavLst>
                                    </p:anim>
                                    <p:anim calcmode="lin" valueType="num">
                                      <p:cBhvr>
                                        <p:cTn id="26"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p:tmAbs val="0"/>
                                  </p:iterate>
                                  <p:childTnLst>
                                    <p:set>
                                      <p:cBhvr>
                                        <p:cTn id="30" fill="hold"/>
                                        <p:tgtEl>
                                          <p:spTgt spid="128"/>
                                        </p:tgtEl>
                                        <p:attrNameLst>
                                          <p:attrName>style.visibility</p:attrName>
                                        </p:attrNameLst>
                                      </p:cBhvr>
                                      <p:to>
                                        <p:strVal val="visible"/>
                                      </p:to>
                                    </p:set>
                                    <p:anim calcmode="lin" valueType="num">
                                      <p:cBhvr>
                                        <p:cTn id="31" dur="500" fill="hold"/>
                                        <p:tgtEl>
                                          <p:spTgt spid="128"/>
                                        </p:tgtEl>
                                        <p:attrNameLst>
                                          <p:attrName>ppt_x</p:attrName>
                                        </p:attrNameLst>
                                      </p:cBhvr>
                                      <p:tavLst>
                                        <p:tav tm="0">
                                          <p:val>
                                            <p:strVal val="0-#ppt_w/2"/>
                                          </p:val>
                                        </p:tav>
                                        <p:tav tm="100000">
                                          <p:val>
                                            <p:strVal val="#ppt_x"/>
                                          </p:val>
                                        </p:tav>
                                      </p:tavLst>
                                    </p:anim>
                                    <p:anim calcmode="lin" valueType="num">
                                      <p:cBhvr>
                                        <p:cTn id="32" dur="5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iterate>
                                    <p:tmAbs val="0"/>
                                  </p:iterate>
                                  <p:childTnLst>
                                    <p:set>
                                      <p:cBhvr>
                                        <p:cTn id="36" fill="hold"/>
                                        <p:tgtEl>
                                          <p:spTgt spid="134"/>
                                        </p:tgtEl>
                                        <p:attrNameLst>
                                          <p:attrName>style.visibility</p:attrName>
                                        </p:attrNameLst>
                                      </p:cBhvr>
                                      <p:to>
                                        <p:strVal val="visible"/>
                                      </p:to>
                                    </p:set>
                                    <p:anim calcmode="lin" valueType="num">
                                      <p:cBhvr>
                                        <p:cTn id="37" dur="500" fill="hold"/>
                                        <p:tgtEl>
                                          <p:spTgt spid="134"/>
                                        </p:tgtEl>
                                        <p:attrNameLst>
                                          <p:attrName>ppt_x</p:attrName>
                                        </p:attrNameLst>
                                      </p:cBhvr>
                                      <p:tavLst>
                                        <p:tav tm="0">
                                          <p:val>
                                            <p:strVal val="1+#ppt_w/2"/>
                                          </p:val>
                                        </p:tav>
                                        <p:tav tm="100000">
                                          <p:val>
                                            <p:strVal val="#ppt_x"/>
                                          </p:val>
                                        </p:tav>
                                      </p:tavLst>
                                    </p:anim>
                                    <p:anim calcmode="lin" valueType="num">
                                      <p:cBhvr>
                                        <p:cTn id="38" dur="500" fill="hold"/>
                                        <p:tgtEl>
                                          <p:spTgt spid="1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iterate>
                                    <p:tmAbs val="0"/>
                                  </p:iterate>
                                  <p:childTnLst>
                                    <p:set>
                                      <p:cBhvr>
                                        <p:cTn id="42" fill="hold"/>
                                        <p:tgtEl>
                                          <p:spTgt spid="135"/>
                                        </p:tgtEl>
                                        <p:attrNameLst>
                                          <p:attrName>style.visibility</p:attrName>
                                        </p:attrNameLst>
                                      </p:cBhvr>
                                      <p:to>
                                        <p:strVal val="visible"/>
                                      </p:to>
                                    </p:set>
                                    <p:anim calcmode="lin" valueType="num">
                                      <p:cBhvr>
                                        <p:cTn id="43" dur="500" fill="hold"/>
                                        <p:tgtEl>
                                          <p:spTgt spid="135"/>
                                        </p:tgtEl>
                                        <p:attrNameLst>
                                          <p:attrName>ppt_x</p:attrName>
                                        </p:attrNameLst>
                                      </p:cBhvr>
                                      <p:tavLst>
                                        <p:tav tm="0">
                                          <p:val>
                                            <p:strVal val="1+#ppt_w/2"/>
                                          </p:val>
                                        </p:tav>
                                        <p:tav tm="100000">
                                          <p:val>
                                            <p:strVal val="#ppt_x"/>
                                          </p:val>
                                        </p:tav>
                                      </p:tavLst>
                                    </p:anim>
                                    <p:anim calcmode="lin" valueType="num">
                                      <p:cBhvr>
                                        <p:cTn id="44" dur="500" fill="hold"/>
                                        <p:tgtEl>
                                          <p:spTgt spid="13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iterate>
                                    <p:tmAbs val="0"/>
                                  </p:iterate>
                                  <p:childTnLst>
                                    <p:set>
                                      <p:cBhvr>
                                        <p:cTn id="48" fill="hold"/>
                                        <p:tgtEl>
                                          <p:spTgt spid="133"/>
                                        </p:tgtEl>
                                        <p:attrNameLst>
                                          <p:attrName>style.visibility</p:attrName>
                                        </p:attrNameLst>
                                      </p:cBhvr>
                                      <p:to>
                                        <p:strVal val="visible"/>
                                      </p:to>
                                    </p:set>
                                    <p:anim calcmode="lin" valueType="num">
                                      <p:cBhvr>
                                        <p:cTn id="49" dur="500" fill="hold"/>
                                        <p:tgtEl>
                                          <p:spTgt spid="133"/>
                                        </p:tgtEl>
                                        <p:attrNameLst>
                                          <p:attrName>ppt_x</p:attrName>
                                        </p:attrNameLst>
                                      </p:cBhvr>
                                      <p:tavLst>
                                        <p:tav tm="0">
                                          <p:val>
                                            <p:strVal val="1+#ppt_w/2"/>
                                          </p:val>
                                        </p:tav>
                                        <p:tav tm="100000">
                                          <p:val>
                                            <p:strVal val="#ppt_x"/>
                                          </p:val>
                                        </p:tav>
                                      </p:tavLst>
                                    </p:anim>
                                    <p:anim calcmode="lin" valueType="num">
                                      <p:cBhvr>
                                        <p:cTn id="50" dur="5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iterate>
                                    <p:tmAbs val="0"/>
                                  </p:iterate>
                                  <p:childTnLst>
                                    <p:set>
                                      <p:cBhvr>
                                        <p:cTn id="54" fill="hold"/>
                                        <p:tgtEl>
                                          <p:spTgt spid="137"/>
                                        </p:tgtEl>
                                        <p:attrNameLst>
                                          <p:attrName>style.visibility</p:attrName>
                                        </p:attrNameLst>
                                      </p:cBhvr>
                                      <p:to>
                                        <p:strVal val="visible"/>
                                      </p:to>
                                    </p:set>
                                    <p:anim calcmode="lin" valueType="num">
                                      <p:cBhvr>
                                        <p:cTn id="55" dur="500" fill="hold"/>
                                        <p:tgtEl>
                                          <p:spTgt spid="137"/>
                                        </p:tgtEl>
                                        <p:attrNameLst>
                                          <p:attrName>ppt_x</p:attrName>
                                        </p:attrNameLst>
                                      </p:cBhvr>
                                      <p:tavLst>
                                        <p:tav tm="0">
                                          <p:val>
                                            <p:strVal val="1+#ppt_w/2"/>
                                          </p:val>
                                        </p:tav>
                                        <p:tav tm="100000">
                                          <p:val>
                                            <p:strVal val="#ppt_x"/>
                                          </p:val>
                                        </p:tav>
                                      </p:tavLst>
                                    </p:anim>
                                    <p:anim calcmode="lin" valueType="num">
                                      <p:cBhvr>
                                        <p:cTn id="56" dur="500" fill="hold"/>
                                        <p:tgtEl>
                                          <p:spTgt spid="1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P spid="137"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a:stretch>
        </a:blipFill>
        <a:effectLst/>
      </p:bgPr>
    </p:bg>
    <p:spTree>
      <p:nvGrpSpPr>
        <p:cNvPr id="1" name=""/>
        <p:cNvGrpSpPr/>
        <p:nvPr/>
      </p:nvGrpSpPr>
      <p:grpSpPr>
        <a:xfrm>
          <a:off x="0" y="0"/>
          <a:ext cx="0" cy="0"/>
          <a:chOff x="0" y="0"/>
          <a:chExt cx="0" cy="0"/>
        </a:xfrm>
      </p:grpSpPr>
      <p:sp>
        <p:nvSpPr>
          <p:cNvPr id="185" name="Bibliografia:…"/>
          <p:cNvSpPr txBox="1">
            <a:spLocks noGrp="1"/>
          </p:cNvSpPr>
          <p:nvPr>
            <p:ph type="body" idx="4294967295"/>
          </p:nvPr>
        </p:nvSpPr>
        <p:spPr>
          <a:xfrm>
            <a:off x="179512" y="915566"/>
            <a:ext cx="8820472" cy="3943350"/>
          </a:xfrm>
          <a:prstGeom prst="rect">
            <a:avLst/>
          </a:prstGeom>
          <a:solidFill>
            <a:srgbClr val="D9D9D9">
              <a:alpha val="69804"/>
            </a:srgbClr>
          </a:solidFill>
          <a:ln>
            <a:noFill/>
          </a:ln>
        </p:spPr>
        <p:style>
          <a:lnRef idx="2">
            <a:schemeClr val="accent5"/>
          </a:lnRef>
          <a:fillRef idx="1">
            <a:schemeClr val="lt1"/>
          </a:fillRef>
          <a:effectRef idx="0">
            <a:schemeClr val="accent5"/>
          </a:effectRef>
          <a:fontRef idx="minor">
            <a:schemeClr val="dk1"/>
          </a:fontRef>
        </p:style>
        <p:txBody>
          <a:bodyPr>
            <a:normAutofit/>
          </a:bodyPr>
          <a:lstStyle/>
          <a:p>
            <a:pPr marL="0" indent="0">
              <a:buSzTx/>
              <a:buFontTx/>
              <a:buNone/>
            </a:pPr>
            <a:r>
              <a:rPr sz="2800" dirty="0" err="1"/>
              <a:t>Bibliografia</a:t>
            </a:r>
            <a:r>
              <a:rPr sz="2800" dirty="0"/>
              <a:t>:</a:t>
            </a:r>
          </a:p>
          <a:p>
            <a:pPr marL="120315" indent="-120315" defTabSz="457200">
              <a:spcBef>
                <a:spcPts val="1200"/>
              </a:spcBef>
              <a:buFontTx/>
              <a:defRPr sz="1400">
                <a:latin typeface="Times New Roman"/>
                <a:ea typeface="Times New Roman"/>
                <a:cs typeface="Times New Roman"/>
                <a:sym typeface="Times New Roman"/>
              </a:defRPr>
            </a:pPr>
            <a:r>
              <a:rPr sz="1200" dirty="0" err="1"/>
              <a:t>Brończyk-Puzon</a:t>
            </a:r>
            <a:r>
              <a:rPr sz="1200" dirty="0"/>
              <a:t>́ A., </a:t>
            </a:r>
            <a:r>
              <a:rPr sz="1200" dirty="0" err="1"/>
              <a:t>Koszowska</a:t>
            </a:r>
            <a:r>
              <a:rPr sz="1200" dirty="0"/>
              <a:t> A., Nowak J., </a:t>
            </a:r>
            <a:r>
              <a:rPr sz="1200" dirty="0" err="1"/>
              <a:t>i</a:t>
            </a:r>
            <a:r>
              <a:rPr sz="1200" dirty="0"/>
              <a:t> in., </a:t>
            </a:r>
            <a:r>
              <a:rPr sz="1200" dirty="0" err="1"/>
              <a:t>Epidemiologia</a:t>
            </a:r>
            <a:r>
              <a:rPr sz="1200" dirty="0"/>
              <a:t> </a:t>
            </a:r>
            <a:r>
              <a:rPr sz="1200" dirty="0" err="1"/>
              <a:t>otyłości</a:t>
            </a:r>
            <a:r>
              <a:rPr sz="1200" dirty="0"/>
              <a:t> </a:t>
            </a:r>
            <a:r>
              <a:rPr sz="1200" dirty="0" err="1"/>
              <a:t>na</a:t>
            </a:r>
            <a:r>
              <a:rPr sz="1200" dirty="0"/>
              <a:t> </a:t>
            </a:r>
            <a:r>
              <a:rPr sz="1200" dirty="0" err="1"/>
              <a:t>świecie</a:t>
            </a:r>
            <a:r>
              <a:rPr sz="1200" dirty="0"/>
              <a:t> </a:t>
            </a:r>
            <a:r>
              <a:rPr sz="1200" dirty="0" err="1"/>
              <a:t>i</a:t>
            </a:r>
            <a:r>
              <a:rPr sz="1200" dirty="0"/>
              <a:t> w </a:t>
            </a:r>
            <a:r>
              <a:rPr sz="1200" dirty="0" err="1"/>
              <a:t>Polsce</a:t>
            </a:r>
            <a:r>
              <a:rPr sz="1200" dirty="0"/>
              <a:t>, </a:t>
            </a:r>
            <a:r>
              <a:rPr sz="1200" u="sng" dirty="0">
                <a:solidFill>
                  <a:srgbClr val="0000FF"/>
                </a:solidFill>
                <a:uFill>
                  <a:solidFill>
                    <a:srgbClr val="0000FF"/>
                  </a:solidFill>
                </a:uFill>
                <a:hlinkClick r:id="rId3"/>
              </a:rPr>
              <a:t>https://webcache.googleusercontent.com/search?q=cache:Ny75URtKk4kJ:https://journals.viamedica.pl/forum_zaburzen_metabolicznych/article/download/38761/27153&amp;cd=1&amp;hl=pl&amp;ct=clnk&amp;gl=pl&amp;client=safari</a:t>
            </a:r>
            <a:r>
              <a:rPr sz="1200" dirty="0"/>
              <a:t>,</a:t>
            </a:r>
          </a:p>
          <a:p>
            <a:pPr marL="120315" indent="-120315" defTabSz="457200">
              <a:spcBef>
                <a:spcPts val="1200"/>
              </a:spcBef>
              <a:buFontTx/>
              <a:defRPr sz="1400">
                <a:latin typeface="Times New Roman"/>
                <a:ea typeface="Times New Roman"/>
                <a:cs typeface="Times New Roman"/>
                <a:sym typeface="Times New Roman"/>
              </a:defRPr>
            </a:pPr>
            <a:r>
              <a:rPr sz="1200" dirty="0" err="1"/>
              <a:t>Rynkowska</a:t>
            </a:r>
            <a:r>
              <a:rPr sz="1200" dirty="0"/>
              <a:t> </a:t>
            </a:r>
            <a:r>
              <a:rPr sz="1200" dirty="0" err="1"/>
              <a:t>S.,Tąpolska</a:t>
            </a:r>
            <a:r>
              <a:rPr sz="1200" dirty="0"/>
              <a:t> M., </a:t>
            </a:r>
            <a:r>
              <a:rPr sz="1200" dirty="0" err="1"/>
              <a:t>Owecki</a:t>
            </a:r>
            <a:r>
              <a:rPr sz="1200" dirty="0"/>
              <a:t> M., </a:t>
            </a:r>
            <a:r>
              <a:rPr sz="1200" dirty="0" err="1"/>
              <a:t>Epidemiologia</a:t>
            </a:r>
            <a:r>
              <a:rPr sz="1200" dirty="0"/>
              <a:t> </a:t>
            </a:r>
            <a:r>
              <a:rPr sz="1200" dirty="0" err="1"/>
              <a:t>otyłości</a:t>
            </a:r>
            <a:r>
              <a:rPr sz="1200" dirty="0"/>
              <a:t> w </a:t>
            </a:r>
            <a:r>
              <a:rPr sz="1200" dirty="0" err="1"/>
              <a:t>Polsce</a:t>
            </a:r>
            <a:r>
              <a:rPr sz="1200" dirty="0"/>
              <a:t> </a:t>
            </a:r>
            <a:r>
              <a:rPr sz="1200" dirty="0" err="1"/>
              <a:t>i</a:t>
            </a:r>
            <a:r>
              <a:rPr sz="1200" dirty="0"/>
              <a:t> </a:t>
            </a:r>
            <a:r>
              <a:rPr sz="1200" dirty="0" err="1"/>
              <a:t>na</a:t>
            </a:r>
            <a:r>
              <a:rPr sz="1200" dirty="0"/>
              <a:t> </a:t>
            </a:r>
            <a:r>
              <a:rPr sz="1200" dirty="0" err="1"/>
              <a:t>świecie</a:t>
            </a:r>
            <a:r>
              <a:rPr sz="1200" dirty="0"/>
              <a:t>, </a:t>
            </a:r>
            <a:r>
              <a:rPr sz="1200" u="sng" dirty="0">
                <a:solidFill>
                  <a:srgbClr val="0000FF"/>
                </a:solidFill>
                <a:uFill>
                  <a:solidFill>
                    <a:srgbClr val="0000FF"/>
                  </a:solidFill>
                </a:uFill>
                <a:hlinkClick r:id="rId4"/>
              </a:rPr>
              <a:t>https://www.pbkom.eu/sites/default/files/EPIDEMIOLOGIA_OTYLOSCI_W_POLSCE_I_NA_SWIECIE.pdf</a:t>
            </a:r>
            <a:r>
              <a:rPr sz="1200" dirty="0"/>
              <a:t> </a:t>
            </a:r>
          </a:p>
          <a:p>
            <a:pPr marL="120315" indent="-120315" defTabSz="457200">
              <a:spcBef>
                <a:spcPts val="1200"/>
              </a:spcBef>
              <a:buFontTx/>
              <a:buChar char="•"/>
              <a:defRPr sz="1400">
                <a:latin typeface="Times New Roman"/>
                <a:ea typeface="Times New Roman"/>
                <a:cs typeface="Times New Roman"/>
                <a:sym typeface="Times New Roman"/>
              </a:defRPr>
            </a:pPr>
            <a:r>
              <a:rPr lang="pl-PL" sz="1200" dirty="0" err="1">
                <a:sym typeface="Times New Roman"/>
              </a:rPr>
              <a:t>Eurostat</a:t>
            </a:r>
            <a:r>
              <a:rPr lang="pl-PL" sz="1200" dirty="0">
                <a:sym typeface="Times New Roman"/>
              </a:rPr>
              <a:t> </a:t>
            </a:r>
            <a:r>
              <a:rPr lang="pl-PL" sz="1200" dirty="0" err="1">
                <a:sym typeface="Times New Roman"/>
              </a:rPr>
              <a:t>Statistics</a:t>
            </a:r>
            <a:r>
              <a:rPr lang="pl-PL" sz="1200" dirty="0">
                <a:sym typeface="Times New Roman"/>
              </a:rPr>
              <a:t> </a:t>
            </a:r>
            <a:r>
              <a:rPr lang="pl-PL" sz="1200" dirty="0" err="1">
                <a:sym typeface="Times New Roman"/>
              </a:rPr>
              <a:t>Explained</a:t>
            </a:r>
            <a:r>
              <a:rPr lang="pl-PL" sz="1200" dirty="0">
                <a:sym typeface="Times New Roman"/>
              </a:rPr>
              <a:t>, Nadwaga i otyłość - statystyki BMI </a:t>
            </a:r>
            <a:r>
              <a:rPr lang="pl-PL" sz="1200" dirty="0">
                <a:sym typeface="Times New Roman"/>
                <a:hlinkClick r:id="rId5"/>
              </a:rPr>
              <a:t>https://ec.europa.eu/eurostat/statistics-explained/index.php?title=Overweight_and_obesity_-_BMI_statistics</a:t>
            </a:r>
            <a:r>
              <a:rPr lang="pl-PL" sz="1200" dirty="0">
                <a:sym typeface="Times New Roman"/>
              </a:rPr>
              <a:t> </a:t>
            </a:r>
          </a:p>
          <a:p>
            <a:pPr marL="120315" indent="-120315" defTabSz="457200">
              <a:spcBef>
                <a:spcPts val="1200"/>
              </a:spcBef>
              <a:buFontTx/>
              <a:buChar char="•"/>
              <a:defRPr sz="1400">
                <a:latin typeface="Times New Roman"/>
                <a:ea typeface="Times New Roman"/>
                <a:cs typeface="Times New Roman"/>
                <a:sym typeface="Times New Roman"/>
              </a:defRPr>
            </a:pPr>
            <a:r>
              <a:rPr lang="pl-PL" sz="1200" dirty="0">
                <a:latin typeface="Times New Roman"/>
                <a:ea typeface="Times New Roman"/>
                <a:cs typeface="Times New Roman"/>
                <a:sym typeface="Times Roman"/>
              </a:rPr>
              <a:t>Zaremba-Wilk A., </a:t>
            </a:r>
            <a:r>
              <a:rPr lang="pl-PL" sz="1200" dirty="0">
                <a:latin typeface="Times New Roman"/>
                <a:ea typeface="Times New Roman"/>
                <a:cs typeface="Times New Roman"/>
                <a:sym typeface="Times New Roman"/>
              </a:rPr>
              <a:t>Otyłość brzuszna (wisceralna) – przyczyny, skutki, leczenie, dieta, operacja </a:t>
            </a:r>
            <a:r>
              <a:rPr lang="pl-PL" sz="1200" dirty="0">
                <a:latin typeface="Times New Roman"/>
                <a:ea typeface="Times New Roman"/>
                <a:cs typeface="Times New Roman"/>
                <a:sym typeface="Times New Roman"/>
                <a:hlinkClick r:id="rId6"/>
              </a:rPr>
              <a:t>https://wylecz.to/hormony/otylosc-brzuszna-wisceralna/</a:t>
            </a:r>
            <a:r>
              <a:rPr lang="pl-PL" sz="1200" dirty="0">
                <a:latin typeface="Times New Roman"/>
                <a:ea typeface="Times New Roman"/>
                <a:cs typeface="Times New Roman"/>
                <a:sym typeface="Times New Roman"/>
              </a:rPr>
              <a:t> </a:t>
            </a:r>
          </a:p>
          <a:p>
            <a:pPr marL="120315" indent="-120315" defTabSz="457200">
              <a:spcBef>
                <a:spcPts val="1200"/>
              </a:spcBef>
              <a:buFontTx/>
              <a:buChar char="•"/>
              <a:defRPr sz="1400">
                <a:latin typeface="Times New Roman"/>
                <a:ea typeface="Times New Roman"/>
                <a:cs typeface="Times New Roman"/>
                <a:sym typeface="Times New Roman"/>
              </a:defRPr>
            </a:pPr>
            <a:r>
              <a:rPr lang="pl-PL" sz="1200" dirty="0" err="1">
                <a:latin typeface="Times New Roman"/>
                <a:ea typeface="Times New Roman"/>
                <a:cs typeface="Times New Roman"/>
                <a:sym typeface="Times New Roman"/>
              </a:rPr>
              <a:t>Medicover</a:t>
            </a:r>
            <a:r>
              <a:rPr lang="pl-PL" sz="1200" dirty="0">
                <a:latin typeface="Times New Roman"/>
                <a:ea typeface="Times New Roman"/>
                <a:cs typeface="Times New Roman"/>
                <a:sym typeface="Times New Roman"/>
              </a:rPr>
              <a:t> Szpital, OTYŁOŚĆ GYNOIDALNA– CO TO JEST I JAK LECZYĆ? </a:t>
            </a:r>
            <a:r>
              <a:rPr lang="pl-PL" sz="1200" dirty="0">
                <a:latin typeface="Times New Roman"/>
                <a:ea typeface="Times New Roman"/>
                <a:cs typeface="Times New Roman"/>
                <a:sym typeface="Times New Roman"/>
                <a:hlinkClick r:id="rId7"/>
              </a:rPr>
              <a:t>https://odchudzanie.medicover.pl/otylosc-gynoidalna-co-to-jest-i-jak-leczyc/</a:t>
            </a:r>
            <a:r>
              <a:rPr lang="pl-PL" sz="1200" dirty="0">
                <a:latin typeface="Times New Roman"/>
                <a:ea typeface="Times New Roman"/>
                <a:cs typeface="Times New Roman"/>
                <a:sym typeface="Times New Roman"/>
              </a:rPr>
              <a:t> </a:t>
            </a:r>
          </a:p>
          <a:p>
            <a:pPr marL="120315" indent="-120315" defTabSz="457200">
              <a:spcBef>
                <a:spcPts val="1200"/>
              </a:spcBef>
              <a:buFontTx/>
              <a:defRPr sz="1400">
                <a:latin typeface="Times New Roman"/>
                <a:ea typeface="Times New Roman"/>
                <a:cs typeface="Times New Roman"/>
                <a:sym typeface="Times New Roman"/>
              </a:defRPr>
            </a:pPr>
            <a:endParaRPr sz="1100" dirty="0">
              <a:latin typeface="Times Roman"/>
              <a:ea typeface="Times Roman"/>
              <a:cs typeface="Times Roman"/>
              <a:sym typeface="Times Roman"/>
            </a:endParaRPr>
          </a:p>
          <a:p>
            <a:pPr marL="147052" indent="-147052" defTabSz="457200">
              <a:spcBef>
                <a:spcPts val="1200"/>
              </a:spcBef>
              <a:buFontTx/>
              <a:defRPr sz="1466">
                <a:latin typeface="Times New Roman"/>
                <a:ea typeface="Times New Roman"/>
                <a:cs typeface="Times New Roman"/>
                <a:sym typeface="Times New Roman"/>
              </a:defRPr>
            </a:pPr>
            <a:endParaRPr sz="1400" dirty="0"/>
          </a:p>
          <a:p>
            <a:pPr marL="120315" indent="-120315" defTabSz="457200">
              <a:spcBef>
                <a:spcPts val="1200"/>
              </a:spcBef>
              <a:buFontTx/>
              <a:defRPr sz="1200">
                <a:latin typeface="Times New Roman"/>
                <a:ea typeface="Times New Roman"/>
                <a:cs typeface="Times New Roman"/>
                <a:sym typeface="Times New Roman"/>
              </a:defRPr>
            </a:pPr>
            <a:endParaRPr sz="1100" dirty="0"/>
          </a:p>
          <a:p>
            <a:pPr marL="0" indent="0" defTabSz="457200">
              <a:spcBef>
                <a:spcPts val="1200"/>
              </a:spcBef>
              <a:buSzTx/>
              <a:buFontTx/>
              <a:buNone/>
              <a:defRPr sz="1200">
                <a:latin typeface="Times New Roman"/>
                <a:ea typeface="Times New Roman"/>
                <a:cs typeface="Times New Roman"/>
                <a:sym typeface="Times New Roman"/>
              </a:defRPr>
            </a:pPr>
            <a:endParaRPr sz="1100" dirty="0"/>
          </a:p>
          <a:p>
            <a:pPr marL="0" indent="0" defTabSz="457200">
              <a:spcBef>
                <a:spcPts val="1200"/>
              </a:spcBef>
              <a:buSzTx/>
              <a:buFontTx/>
              <a:buNone/>
              <a:defRPr sz="1200" b="1">
                <a:latin typeface="Times Roman"/>
                <a:ea typeface="Times Roman"/>
                <a:cs typeface="Times Roman"/>
                <a:sym typeface="Times Roman"/>
              </a:defRPr>
            </a:pPr>
            <a:endParaRPr sz="1100" dirty="0"/>
          </a:p>
        </p:txBody>
      </p:sp>
      <p:sp>
        <p:nvSpPr>
          <p:cNvPr id="3" name="pole tekstowe 2"/>
          <p:cNvSpPr txBox="1"/>
          <p:nvPr/>
        </p:nvSpPr>
        <p:spPr>
          <a:xfrm>
            <a:off x="827584" y="195486"/>
            <a:ext cx="7128792" cy="584775"/>
          </a:xfrm>
          <a:prstGeom prst="rect">
            <a:avLst/>
          </a:prstGeom>
          <a:noFill/>
        </p:spPr>
        <p:txBody>
          <a:bodyPr wrap="square" rtlCol="0">
            <a:spAutoFit/>
          </a:bodyPr>
          <a:lstStyle/>
          <a:p>
            <a:pPr algn="ctr"/>
            <a:r>
              <a:rPr lang="pl-PL" sz="3200" dirty="0"/>
              <a:t>Dziękujemy za uwagę! </a:t>
            </a:r>
            <a:r>
              <a:rPr lang="pl-PL" sz="3200" dirty="0">
                <a:sym typeface="Wingdings" pitchFamily="2" charset="2"/>
              </a:rPr>
              <a:t></a:t>
            </a:r>
            <a:endParaRPr lang="pl-PL" sz="32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8" descr="Obraz 8"/>
          <p:cNvPicPr>
            <a:picLocks noChangeAspect="1"/>
          </p:cNvPicPr>
          <p:nvPr/>
        </p:nvPicPr>
        <p:blipFill>
          <a:blip r:embed="rId2" cstate="print">
            <a:lum bright="10000"/>
          </a:blip>
          <a:srcRect l="9524" r="13162" b="773"/>
          <a:stretch>
            <a:fillRect/>
          </a:stretch>
        </p:blipFill>
        <p:spPr>
          <a:xfrm>
            <a:off x="467544" y="20538"/>
            <a:ext cx="8676456" cy="5143500"/>
          </a:xfrm>
          <a:prstGeom prst="rect">
            <a:avLst/>
          </a:prstGeom>
          <a:ln w="12700">
            <a:miter lim="400000"/>
          </a:ln>
        </p:spPr>
      </p:pic>
      <p:pic>
        <p:nvPicPr>
          <p:cNvPr id="19" name="Obraz 18" descr="Dodaj podtytuł (20).png"/>
          <p:cNvPicPr>
            <a:picLocks noChangeAspect="1"/>
          </p:cNvPicPr>
          <p:nvPr/>
        </p:nvPicPr>
        <p:blipFill>
          <a:blip r:embed="rId3" cstate="print"/>
          <a:srcRect r="43700"/>
          <a:stretch>
            <a:fillRect/>
          </a:stretch>
        </p:blipFill>
        <p:spPr>
          <a:xfrm rot="5400000">
            <a:off x="-2282" y="2282"/>
            <a:ext cx="5148064" cy="5143500"/>
          </a:xfrm>
          <a:prstGeom prst="rect">
            <a:avLst/>
          </a:prstGeom>
        </p:spPr>
      </p:pic>
      <p:pic>
        <p:nvPicPr>
          <p:cNvPr id="18" name="Obraz 17" descr="Dodaj podtytuł (20).png"/>
          <p:cNvPicPr>
            <a:picLocks noChangeAspect="1"/>
          </p:cNvPicPr>
          <p:nvPr/>
        </p:nvPicPr>
        <p:blipFill>
          <a:blip r:embed="rId3" cstate="print"/>
          <a:srcRect r="43700"/>
          <a:stretch>
            <a:fillRect/>
          </a:stretch>
        </p:blipFill>
        <p:spPr>
          <a:xfrm rot="5400000">
            <a:off x="-2282" y="2282"/>
            <a:ext cx="5148064" cy="5143500"/>
          </a:xfrm>
          <a:prstGeom prst="rect">
            <a:avLst/>
          </a:prstGeom>
        </p:spPr>
      </p:pic>
      <p:pic>
        <p:nvPicPr>
          <p:cNvPr id="16" name="Obraz 15" descr="Dodaj podtytuł (20).png"/>
          <p:cNvPicPr>
            <a:picLocks noChangeAspect="1"/>
          </p:cNvPicPr>
          <p:nvPr/>
        </p:nvPicPr>
        <p:blipFill>
          <a:blip r:embed="rId3" cstate="print"/>
          <a:srcRect r="43700"/>
          <a:stretch>
            <a:fillRect/>
          </a:stretch>
        </p:blipFill>
        <p:spPr>
          <a:xfrm rot="5400000">
            <a:off x="465262" y="2282"/>
            <a:ext cx="5148064" cy="5143500"/>
          </a:xfrm>
          <a:prstGeom prst="rect">
            <a:avLst/>
          </a:prstGeom>
        </p:spPr>
      </p:pic>
      <p:pic>
        <p:nvPicPr>
          <p:cNvPr id="17" name="Obraz 16" descr="Dodaj podtytuł (20).png"/>
          <p:cNvPicPr>
            <a:picLocks noChangeAspect="1"/>
          </p:cNvPicPr>
          <p:nvPr/>
        </p:nvPicPr>
        <p:blipFill>
          <a:blip r:embed="rId3" cstate="print"/>
          <a:srcRect r="43700"/>
          <a:stretch>
            <a:fillRect/>
          </a:stretch>
        </p:blipFill>
        <p:spPr>
          <a:xfrm rot="5400000">
            <a:off x="321246" y="-2282"/>
            <a:ext cx="5148064" cy="5143500"/>
          </a:xfrm>
          <a:prstGeom prst="rect">
            <a:avLst/>
          </a:prstGeom>
        </p:spPr>
      </p:pic>
      <p:pic>
        <p:nvPicPr>
          <p:cNvPr id="15" name="Obraz 14" descr="Dodaj podtytuł (20).png"/>
          <p:cNvPicPr>
            <a:picLocks noChangeAspect="1"/>
          </p:cNvPicPr>
          <p:nvPr/>
        </p:nvPicPr>
        <p:blipFill>
          <a:blip r:embed="rId3" cstate="print"/>
          <a:srcRect r="43700"/>
          <a:stretch>
            <a:fillRect/>
          </a:stretch>
        </p:blipFill>
        <p:spPr>
          <a:xfrm rot="5400000">
            <a:off x="393254" y="-2282"/>
            <a:ext cx="5148064" cy="5143500"/>
          </a:xfrm>
          <a:prstGeom prst="rect">
            <a:avLst/>
          </a:prstGeom>
        </p:spPr>
      </p:pic>
      <p:pic>
        <p:nvPicPr>
          <p:cNvPr id="14" name="Obraz 13" descr="Dodaj podtytuł (20).png"/>
          <p:cNvPicPr>
            <a:picLocks noChangeAspect="1"/>
          </p:cNvPicPr>
          <p:nvPr/>
        </p:nvPicPr>
        <p:blipFill>
          <a:blip r:embed="rId3" cstate="print"/>
          <a:srcRect r="43700"/>
          <a:stretch>
            <a:fillRect/>
          </a:stretch>
        </p:blipFill>
        <p:spPr>
          <a:xfrm rot="5400000">
            <a:off x="465262" y="2282"/>
            <a:ext cx="5148064" cy="5143500"/>
          </a:xfrm>
          <a:prstGeom prst="rect">
            <a:avLst/>
          </a:prstGeom>
        </p:spPr>
      </p:pic>
      <p:sp>
        <p:nvSpPr>
          <p:cNvPr id="2" name="pole tekstowe 1"/>
          <p:cNvSpPr txBox="1"/>
          <p:nvPr/>
        </p:nvSpPr>
        <p:spPr>
          <a:xfrm>
            <a:off x="179512" y="123478"/>
            <a:ext cx="6264696" cy="584775"/>
          </a:xfrm>
          <a:prstGeom prst="rect">
            <a:avLst/>
          </a:prstGeom>
          <a:noFill/>
        </p:spPr>
        <p:txBody>
          <a:bodyPr wrap="square" rtlCol="0">
            <a:spAutoFit/>
          </a:bodyPr>
          <a:lstStyle/>
          <a:p>
            <a:r>
              <a:rPr lang="pl-PL" sz="3200" dirty="0">
                <a:latin typeface="Arial Black" pitchFamily="34" charset="0"/>
                <a:cs typeface="Calibri" pitchFamily="34" charset="0"/>
              </a:rPr>
              <a:t>To już wiecie!</a:t>
            </a:r>
          </a:p>
        </p:txBody>
      </p:sp>
      <p:sp>
        <p:nvSpPr>
          <p:cNvPr id="3" name="pole tekstowe 2"/>
          <p:cNvSpPr txBox="1"/>
          <p:nvPr/>
        </p:nvSpPr>
        <p:spPr>
          <a:xfrm>
            <a:off x="179512" y="771550"/>
            <a:ext cx="2664296" cy="400110"/>
          </a:xfrm>
          <a:prstGeom prst="rect">
            <a:avLst/>
          </a:prstGeom>
          <a:noFill/>
        </p:spPr>
        <p:txBody>
          <a:bodyPr wrap="square" rtlCol="0">
            <a:spAutoFit/>
          </a:bodyPr>
          <a:lstStyle/>
          <a:p>
            <a:r>
              <a:rPr lang="pl-PL" sz="2000" b="1" dirty="0">
                <a:solidFill>
                  <a:schemeClr val="accent5">
                    <a:lumMod val="50000"/>
                  </a:schemeClr>
                </a:solidFill>
              </a:rPr>
              <a:t>Co to jest otyłość?</a:t>
            </a:r>
          </a:p>
        </p:txBody>
      </p:sp>
      <p:pic>
        <p:nvPicPr>
          <p:cNvPr id="6" name="Picture 2" descr="Picture 2"/>
          <p:cNvPicPr>
            <a:picLocks noChangeAspect="1"/>
          </p:cNvPicPr>
          <p:nvPr/>
        </p:nvPicPr>
        <p:blipFill>
          <a:blip r:embed="rId4" cstate="print"/>
          <a:stretch>
            <a:fillRect/>
          </a:stretch>
        </p:blipFill>
        <p:spPr>
          <a:xfrm>
            <a:off x="1979712" y="2499742"/>
            <a:ext cx="3096344" cy="1050911"/>
          </a:xfrm>
          <a:prstGeom prst="rect">
            <a:avLst/>
          </a:prstGeom>
          <a:ln w="12700">
            <a:miter lim="400000"/>
          </a:ln>
        </p:spPr>
      </p:pic>
      <p:pic>
        <p:nvPicPr>
          <p:cNvPr id="7" name="Picture 6" descr="Picture 6"/>
          <p:cNvPicPr>
            <a:picLocks noChangeAspect="1"/>
          </p:cNvPicPr>
          <p:nvPr/>
        </p:nvPicPr>
        <p:blipFill>
          <a:blip r:embed="rId5" cstate="print"/>
          <a:stretch>
            <a:fillRect/>
          </a:stretch>
        </p:blipFill>
        <p:spPr>
          <a:xfrm>
            <a:off x="1979712" y="3435846"/>
            <a:ext cx="3168352" cy="1403896"/>
          </a:xfrm>
          <a:prstGeom prst="rect">
            <a:avLst/>
          </a:prstGeom>
          <a:ln w="12700">
            <a:miter lim="400000"/>
          </a:ln>
        </p:spPr>
      </p:pic>
      <p:sp>
        <p:nvSpPr>
          <p:cNvPr id="20" name="Prostokąt 19"/>
          <p:cNvSpPr/>
          <p:nvPr/>
        </p:nvSpPr>
        <p:spPr>
          <a:xfrm>
            <a:off x="251520" y="1203598"/>
            <a:ext cx="4680520" cy="1077218"/>
          </a:xfrm>
          <a:prstGeom prst="rect">
            <a:avLst/>
          </a:prstGeom>
        </p:spPr>
        <p:txBody>
          <a:bodyPr wrap="square">
            <a:spAutoFit/>
          </a:bodyPr>
          <a:lstStyle/>
          <a:p>
            <a:pPr algn="just"/>
            <a:r>
              <a:rPr lang="pl-PL" sz="1600" dirty="0"/>
              <a:t>	Światowa Organizacja Zdrowia definiuje otyłość jako nieprawidłowe lub nadmierne nagromadzenie tłuszczu w tkance tłuszczowej, które prowadzi do pogorszenia stanu zdrowia.</a:t>
            </a:r>
          </a:p>
        </p:txBody>
      </p:sp>
      <p:sp>
        <p:nvSpPr>
          <p:cNvPr id="21" name="Prostokąt 20"/>
          <p:cNvSpPr/>
          <p:nvPr/>
        </p:nvSpPr>
        <p:spPr>
          <a:xfrm>
            <a:off x="179512" y="3147814"/>
            <a:ext cx="1728192" cy="1569660"/>
          </a:xfrm>
          <a:prstGeom prst="rect">
            <a:avLst/>
          </a:prstGeom>
        </p:spPr>
        <p:txBody>
          <a:bodyPr wrap="square">
            <a:spAutoFit/>
          </a:bodyPr>
          <a:lstStyle/>
          <a:p>
            <a:pPr algn="just"/>
            <a:r>
              <a:rPr lang="pl-PL" sz="1600" dirty="0"/>
              <a:t>W przypadku dzieci i młodzieży do lat 18 do określenia BMI stosuje się siatki centylowe</a:t>
            </a:r>
          </a:p>
        </p:txBody>
      </p:sp>
      <p:sp>
        <p:nvSpPr>
          <p:cNvPr id="22" name="pole tekstowe 21"/>
          <p:cNvSpPr txBox="1"/>
          <p:nvPr/>
        </p:nvSpPr>
        <p:spPr>
          <a:xfrm>
            <a:off x="395536" y="2715766"/>
            <a:ext cx="1080120" cy="400110"/>
          </a:xfrm>
          <a:prstGeom prst="rect">
            <a:avLst/>
          </a:prstGeom>
          <a:noFill/>
        </p:spPr>
        <p:txBody>
          <a:bodyPr wrap="square" rtlCol="0">
            <a:spAutoFit/>
          </a:bodyPr>
          <a:lstStyle/>
          <a:p>
            <a:r>
              <a:rPr lang="pl-PL" sz="2000" b="1" dirty="0">
                <a:solidFill>
                  <a:srgbClr val="002060"/>
                </a:solidFill>
              </a:rPr>
              <a:t>UWAGA</a:t>
            </a:r>
          </a:p>
        </p:txBody>
      </p:sp>
      <p:sp>
        <p:nvSpPr>
          <p:cNvPr id="23" name="pole tekstowe 10"/>
          <p:cNvSpPr txBox="1"/>
          <p:nvPr/>
        </p:nvSpPr>
        <p:spPr>
          <a:xfrm>
            <a:off x="6211102" y="4658185"/>
            <a:ext cx="2932898" cy="485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dirty="0" err="1"/>
              <a:t>zdrowia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
                                          </p:val>
                                        </p:tav>
                                        <p:tav tm="100000">
                                          <p:val>
                                            <p:strVal val="#ppt_x"/>
                                          </p:val>
                                        </p:tav>
                                      </p:tavLst>
                                    </p:anim>
                                    <p:anim calcmode="lin" valueType="num">
                                      <p:cBhvr>
                                        <p:cTn id="18" dur="5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slide(fromBottom)">
                                      <p:cBhvr>
                                        <p:cTn id="22" dur="500"/>
                                        <p:tgtEl>
                                          <p:spTgt spid="2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par>
                                <p:cTn id="28" presetID="1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slide(fromBottom)">
                                      <p:cBhvr>
                                        <p:cTn id="30" dur="500"/>
                                        <p:tgtEl>
                                          <p:spTgt spid="7"/>
                                        </p:tgtEl>
                                      </p:cBhvr>
                                    </p:animEffect>
                                  </p:childTnLst>
                                </p:cTn>
                              </p:par>
                              <p:par>
                                <p:cTn id="31" presetID="1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lide(fromBottom)">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10000"/>
          </a:stretch>
        </a:blipFill>
        <a:effectLst/>
      </p:bgPr>
    </p:bg>
    <p:spTree>
      <p:nvGrpSpPr>
        <p:cNvPr id="1" name=""/>
        <p:cNvGrpSpPr/>
        <p:nvPr/>
      </p:nvGrpSpPr>
      <p:grpSpPr>
        <a:xfrm>
          <a:off x="0" y="0"/>
          <a:ext cx="0" cy="0"/>
          <a:chOff x="0" y="0"/>
          <a:chExt cx="0" cy="0"/>
        </a:xfrm>
      </p:grpSpPr>
      <p:sp>
        <p:nvSpPr>
          <p:cNvPr id="5" name="Prostokąt zaokrąglony 4"/>
          <p:cNvSpPr/>
          <p:nvPr/>
        </p:nvSpPr>
        <p:spPr>
          <a:xfrm>
            <a:off x="683568" y="267494"/>
            <a:ext cx="7920880" cy="4608512"/>
          </a:xfrm>
          <a:prstGeom prst="roundRect">
            <a:avLst/>
          </a:prstGeom>
          <a:solidFill>
            <a:schemeClr val="bg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0" name="Problem otyłości u dorosłych znany jest od dawna. U dzieci narasta on od kilku- nastu lat. Otyłość przez wielu rodziców nie jest uważana za chorobę. Często nie dostrzegają oni problemu, uważając nawet, że jeśli dziecko jest „pulchne”, to z pe"/>
          <p:cNvSpPr txBox="1"/>
          <p:nvPr/>
        </p:nvSpPr>
        <p:spPr>
          <a:xfrm>
            <a:off x="971600" y="843558"/>
            <a:ext cx="7272808"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defRPr>
                <a:solidFill>
                  <a:srgbClr val="FFFFFF"/>
                </a:solidFill>
              </a:defRPr>
            </a:pPr>
            <a:r>
              <a:rPr lang="pl-PL" sz="2000" dirty="0">
                <a:solidFill>
                  <a:srgbClr val="002060"/>
                </a:solidFill>
              </a:rPr>
              <a:t>	</a:t>
            </a:r>
            <a:r>
              <a:rPr sz="2000" dirty="0">
                <a:solidFill>
                  <a:srgbClr val="002060"/>
                </a:solidFill>
              </a:rPr>
              <a:t>Problem </a:t>
            </a:r>
            <a:r>
              <a:rPr sz="2000" dirty="0" err="1">
                <a:solidFill>
                  <a:srgbClr val="002060"/>
                </a:solidFill>
              </a:rPr>
              <a:t>otyłości</a:t>
            </a:r>
            <a:r>
              <a:rPr sz="2000" dirty="0">
                <a:solidFill>
                  <a:srgbClr val="002060"/>
                </a:solidFill>
              </a:rPr>
              <a:t> u </a:t>
            </a:r>
            <a:r>
              <a:rPr sz="2000" dirty="0" err="1">
                <a:solidFill>
                  <a:srgbClr val="002060"/>
                </a:solidFill>
              </a:rPr>
              <a:t>dorosłych</a:t>
            </a:r>
            <a:r>
              <a:rPr sz="2000" dirty="0">
                <a:solidFill>
                  <a:srgbClr val="002060"/>
                </a:solidFill>
              </a:rPr>
              <a:t> </a:t>
            </a:r>
            <a:r>
              <a:rPr sz="2000" dirty="0" err="1">
                <a:solidFill>
                  <a:srgbClr val="002060"/>
                </a:solidFill>
              </a:rPr>
              <a:t>znany</a:t>
            </a:r>
            <a:r>
              <a:rPr sz="2000" dirty="0">
                <a:solidFill>
                  <a:srgbClr val="002060"/>
                </a:solidFill>
              </a:rPr>
              <a:t> jest </a:t>
            </a:r>
            <a:r>
              <a:rPr sz="2000" dirty="0" err="1">
                <a:solidFill>
                  <a:srgbClr val="002060"/>
                </a:solidFill>
              </a:rPr>
              <a:t>od</a:t>
            </a:r>
            <a:r>
              <a:rPr sz="2000" dirty="0">
                <a:solidFill>
                  <a:srgbClr val="002060"/>
                </a:solidFill>
              </a:rPr>
              <a:t> </a:t>
            </a:r>
            <a:r>
              <a:rPr sz="2000" dirty="0" err="1">
                <a:solidFill>
                  <a:srgbClr val="002060"/>
                </a:solidFill>
              </a:rPr>
              <a:t>dawna</a:t>
            </a:r>
            <a:r>
              <a:rPr sz="2000" dirty="0">
                <a:solidFill>
                  <a:srgbClr val="002060"/>
                </a:solidFill>
              </a:rPr>
              <a:t>. U </a:t>
            </a:r>
            <a:r>
              <a:rPr sz="2000" dirty="0" err="1">
                <a:solidFill>
                  <a:srgbClr val="002060"/>
                </a:solidFill>
              </a:rPr>
              <a:t>dzieci</a:t>
            </a:r>
            <a:r>
              <a:rPr sz="2000" dirty="0">
                <a:solidFill>
                  <a:srgbClr val="002060"/>
                </a:solidFill>
              </a:rPr>
              <a:t> </a:t>
            </a:r>
            <a:r>
              <a:rPr sz="2000" dirty="0" err="1">
                <a:solidFill>
                  <a:srgbClr val="002060"/>
                </a:solidFill>
              </a:rPr>
              <a:t>narasta</a:t>
            </a:r>
            <a:r>
              <a:rPr sz="2000" dirty="0">
                <a:solidFill>
                  <a:srgbClr val="002060"/>
                </a:solidFill>
              </a:rPr>
              <a:t> on </a:t>
            </a:r>
            <a:r>
              <a:rPr sz="2000" dirty="0" err="1">
                <a:solidFill>
                  <a:srgbClr val="002060"/>
                </a:solidFill>
              </a:rPr>
              <a:t>od</a:t>
            </a:r>
            <a:r>
              <a:rPr sz="2000" dirty="0">
                <a:solidFill>
                  <a:srgbClr val="002060"/>
                </a:solidFill>
              </a:rPr>
              <a:t> </a:t>
            </a:r>
            <a:r>
              <a:rPr sz="2000" dirty="0" err="1">
                <a:solidFill>
                  <a:srgbClr val="002060"/>
                </a:solidFill>
              </a:rPr>
              <a:t>kilkunastu</a:t>
            </a:r>
            <a:r>
              <a:rPr sz="2000" dirty="0">
                <a:solidFill>
                  <a:srgbClr val="002060"/>
                </a:solidFill>
              </a:rPr>
              <a:t> lat. </a:t>
            </a:r>
            <a:r>
              <a:rPr sz="2000" dirty="0" err="1">
                <a:solidFill>
                  <a:srgbClr val="002060"/>
                </a:solidFill>
              </a:rPr>
              <a:t>Otyłośc</a:t>
            </a:r>
            <a:r>
              <a:rPr sz="2000" dirty="0">
                <a:solidFill>
                  <a:srgbClr val="002060"/>
                </a:solidFill>
              </a:rPr>
              <a:t>́ </a:t>
            </a:r>
            <a:r>
              <a:rPr sz="2000" dirty="0" err="1">
                <a:solidFill>
                  <a:srgbClr val="002060"/>
                </a:solidFill>
              </a:rPr>
              <a:t>przez</a:t>
            </a:r>
            <a:r>
              <a:rPr sz="2000" dirty="0">
                <a:solidFill>
                  <a:srgbClr val="002060"/>
                </a:solidFill>
              </a:rPr>
              <a:t> </a:t>
            </a:r>
            <a:r>
              <a:rPr sz="2000" dirty="0" err="1">
                <a:solidFill>
                  <a:srgbClr val="002060"/>
                </a:solidFill>
              </a:rPr>
              <a:t>wielu</a:t>
            </a:r>
            <a:r>
              <a:rPr sz="2000" dirty="0">
                <a:solidFill>
                  <a:srgbClr val="002060"/>
                </a:solidFill>
              </a:rPr>
              <a:t> </a:t>
            </a:r>
            <a:r>
              <a:rPr sz="2000" dirty="0" err="1">
                <a:solidFill>
                  <a:srgbClr val="002060"/>
                </a:solidFill>
              </a:rPr>
              <a:t>rodziców</a:t>
            </a:r>
            <a:r>
              <a:rPr sz="2000" dirty="0">
                <a:solidFill>
                  <a:srgbClr val="002060"/>
                </a:solidFill>
              </a:rPr>
              <a:t> </a:t>
            </a:r>
            <a:r>
              <a:rPr sz="2000" dirty="0" err="1">
                <a:solidFill>
                  <a:srgbClr val="002060"/>
                </a:solidFill>
              </a:rPr>
              <a:t>nie</a:t>
            </a:r>
            <a:r>
              <a:rPr sz="2000" dirty="0">
                <a:solidFill>
                  <a:srgbClr val="002060"/>
                </a:solidFill>
              </a:rPr>
              <a:t> jest </a:t>
            </a:r>
            <a:r>
              <a:rPr sz="2000" dirty="0" err="1">
                <a:solidFill>
                  <a:srgbClr val="002060"/>
                </a:solidFill>
              </a:rPr>
              <a:t>uważana</a:t>
            </a:r>
            <a:r>
              <a:rPr sz="2000" dirty="0">
                <a:solidFill>
                  <a:srgbClr val="002060"/>
                </a:solidFill>
              </a:rPr>
              <a:t> </a:t>
            </a:r>
            <a:r>
              <a:rPr sz="2000" dirty="0" err="1">
                <a:solidFill>
                  <a:srgbClr val="002060"/>
                </a:solidFill>
              </a:rPr>
              <a:t>za</a:t>
            </a:r>
            <a:r>
              <a:rPr sz="2000" dirty="0">
                <a:solidFill>
                  <a:srgbClr val="002060"/>
                </a:solidFill>
              </a:rPr>
              <a:t> </a:t>
            </a:r>
            <a:r>
              <a:rPr sz="2000" dirty="0" err="1">
                <a:solidFill>
                  <a:srgbClr val="002060"/>
                </a:solidFill>
              </a:rPr>
              <a:t>chorobe</a:t>
            </a:r>
            <a:r>
              <a:rPr sz="2000" dirty="0">
                <a:solidFill>
                  <a:srgbClr val="002060"/>
                </a:solidFill>
              </a:rPr>
              <a:t>̨. </a:t>
            </a:r>
            <a:r>
              <a:rPr sz="2000" dirty="0" err="1">
                <a:solidFill>
                  <a:srgbClr val="002060"/>
                </a:solidFill>
              </a:rPr>
              <a:t>Często</a:t>
            </a:r>
            <a:r>
              <a:rPr sz="2000" dirty="0">
                <a:solidFill>
                  <a:srgbClr val="002060"/>
                </a:solidFill>
              </a:rPr>
              <a:t> </a:t>
            </a:r>
            <a:r>
              <a:rPr sz="2000" dirty="0" err="1">
                <a:solidFill>
                  <a:srgbClr val="002060"/>
                </a:solidFill>
              </a:rPr>
              <a:t>nie</a:t>
            </a:r>
            <a:r>
              <a:rPr sz="2000" dirty="0">
                <a:solidFill>
                  <a:srgbClr val="002060"/>
                </a:solidFill>
              </a:rPr>
              <a:t> </a:t>
            </a:r>
            <a:r>
              <a:rPr sz="2000" dirty="0" err="1">
                <a:solidFill>
                  <a:srgbClr val="002060"/>
                </a:solidFill>
              </a:rPr>
              <a:t>dostrzegaja</a:t>
            </a:r>
            <a:r>
              <a:rPr sz="2000" dirty="0">
                <a:solidFill>
                  <a:srgbClr val="002060"/>
                </a:solidFill>
              </a:rPr>
              <a:t>̨ </a:t>
            </a:r>
            <a:r>
              <a:rPr sz="2000" dirty="0" err="1">
                <a:solidFill>
                  <a:srgbClr val="002060"/>
                </a:solidFill>
              </a:rPr>
              <a:t>oni</a:t>
            </a:r>
            <a:r>
              <a:rPr sz="2000" dirty="0">
                <a:solidFill>
                  <a:srgbClr val="002060"/>
                </a:solidFill>
              </a:rPr>
              <a:t> </a:t>
            </a:r>
            <a:r>
              <a:rPr sz="2000" dirty="0" err="1">
                <a:solidFill>
                  <a:srgbClr val="002060"/>
                </a:solidFill>
              </a:rPr>
              <a:t>problemu</a:t>
            </a:r>
            <a:r>
              <a:rPr sz="2000" dirty="0">
                <a:solidFill>
                  <a:srgbClr val="002060"/>
                </a:solidFill>
              </a:rPr>
              <a:t>, </a:t>
            </a:r>
            <a:r>
              <a:rPr sz="2000" dirty="0" err="1">
                <a:solidFill>
                  <a:srgbClr val="002060"/>
                </a:solidFill>
              </a:rPr>
              <a:t>uważając</a:t>
            </a:r>
            <a:r>
              <a:rPr sz="2000" dirty="0">
                <a:solidFill>
                  <a:srgbClr val="002060"/>
                </a:solidFill>
              </a:rPr>
              <a:t> </a:t>
            </a:r>
            <a:r>
              <a:rPr sz="2000" dirty="0" err="1">
                <a:solidFill>
                  <a:srgbClr val="002060"/>
                </a:solidFill>
              </a:rPr>
              <a:t>nawet</a:t>
            </a:r>
            <a:r>
              <a:rPr sz="2000" dirty="0">
                <a:solidFill>
                  <a:srgbClr val="002060"/>
                </a:solidFill>
              </a:rPr>
              <a:t>, </a:t>
            </a:r>
            <a:r>
              <a:rPr sz="2000" dirty="0" err="1">
                <a:solidFill>
                  <a:srgbClr val="002060"/>
                </a:solidFill>
              </a:rPr>
              <a:t>że</a:t>
            </a:r>
            <a:r>
              <a:rPr sz="2000" dirty="0">
                <a:solidFill>
                  <a:srgbClr val="002060"/>
                </a:solidFill>
              </a:rPr>
              <a:t> </a:t>
            </a:r>
            <a:r>
              <a:rPr sz="2000" dirty="0" err="1">
                <a:solidFill>
                  <a:srgbClr val="002060"/>
                </a:solidFill>
              </a:rPr>
              <a:t>jeśli</a:t>
            </a:r>
            <a:r>
              <a:rPr sz="2000" dirty="0">
                <a:solidFill>
                  <a:srgbClr val="002060"/>
                </a:solidFill>
              </a:rPr>
              <a:t> </a:t>
            </a:r>
            <a:r>
              <a:rPr sz="2000" dirty="0" err="1">
                <a:solidFill>
                  <a:srgbClr val="002060"/>
                </a:solidFill>
              </a:rPr>
              <a:t>dziecko</a:t>
            </a:r>
            <a:r>
              <a:rPr sz="2000" dirty="0">
                <a:solidFill>
                  <a:srgbClr val="002060"/>
                </a:solidFill>
              </a:rPr>
              <a:t> jest „</a:t>
            </a:r>
            <a:r>
              <a:rPr sz="2000" dirty="0" err="1">
                <a:solidFill>
                  <a:srgbClr val="002060"/>
                </a:solidFill>
              </a:rPr>
              <a:t>pulchne</a:t>
            </a:r>
            <a:r>
              <a:rPr sz="2000" dirty="0">
                <a:solidFill>
                  <a:srgbClr val="002060"/>
                </a:solidFill>
              </a:rPr>
              <a:t>”, to z </a:t>
            </a:r>
            <a:r>
              <a:rPr sz="2000" dirty="0" err="1">
                <a:solidFill>
                  <a:srgbClr val="002060"/>
                </a:solidFill>
              </a:rPr>
              <a:t>pewnościa</a:t>
            </a:r>
            <a:r>
              <a:rPr sz="2000" dirty="0">
                <a:solidFill>
                  <a:srgbClr val="002060"/>
                </a:solidFill>
              </a:rPr>
              <a:t>̨ jest </a:t>
            </a:r>
            <a:r>
              <a:rPr sz="2000" dirty="0" err="1">
                <a:solidFill>
                  <a:srgbClr val="002060"/>
                </a:solidFill>
              </a:rPr>
              <a:t>zdrowe</a:t>
            </a:r>
            <a:r>
              <a:rPr sz="2000" dirty="0">
                <a:solidFill>
                  <a:srgbClr val="002060"/>
                </a:solidFill>
              </a:rPr>
              <a:t>. </a:t>
            </a:r>
            <a:endParaRPr lang="pl-PL" sz="2000" dirty="0">
              <a:solidFill>
                <a:srgbClr val="002060"/>
              </a:solidFill>
            </a:endParaRPr>
          </a:p>
        </p:txBody>
      </p:sp>
      <p:pic>
        <p:nvPicPr>
          <p:cNvPr id="6" name="Obraz 5" descr="Dodaj podtytuł (19).png"/>
          <p:cNvPicPr>
            <a:picLocks noChangeAspect="1"/>
          </p:cNvPicPr>
          <p:nvPr/>
        </p:nvPicPr>
        <p:blipFill>
          <a:blip r:embed="rId3" cstate="print"/>
          <a:stretch>
            <a:fillRect/>
          </a:stretch>
        </p:blipFill>
        <p:spPr>
          <a:xfrm>
            <a:off x="5508104" y="2283718"/>
            <a:ext cx="3448384" cy="1939716"/>
          </a:xfrm>
          <a:prstGeom prst="rect">
            <a:avLst/>
          </a:prstGeom>
        </p:spPr>
      </p:pic>
      <p:sp>
        <p:nvSpPr>
          <p:cNvPr id="7" name="Prostokąt 6"/>
          <p:cNvSpPr/>
          <p:nvPr/>
        </p:nvSpPr>
        <p:spPr>
          <a:xfrm>
            <a:off x="971600" y="2571750"/>
            <a:ext cx="4572000" cy="1938992"/>
          </a:xfrm>
          <a:prstGeom prst="rect">
            <a:avLst/>
          </a:prstGeom>
        </p:spPr>
        <p:txBody>
          <a:bodyPr>
            <a:spAutoFit/>
          </a:bodyPr>
          <a:lstStyle/>
          <a:p>
            <a:pPr algn="just">
              <a:defRPr>
                <a:solidFill>
                  <a:srgbClr val="FFFFFF"/>
                </a:solidFill>
              </a:defRPr>
            </a:pPr>
            <a:r>
              <a:rPr lang="pl-PL" sz="2000" dirty="0">
                <a:solidFill>
                  <a:srgbClr val="002060"/>
                </a:solidFill>
              </a:rPr>
              <a:t>	Tymczasem nadwaga i </a:t>
            </a:r>
            <a:r>
              <a:rPr lang="pl-PL" sz="2000" dirty="0" err="1">
                <a:solidFill>
                  <a:srgbClr val="002060"/>
                </a:solidFill>
              </a:rPr>
              <a:t>otyłość</a:t>
            </a:r>
            <a:r>
              <a:rPr lang="pl-PL" sz="2000" dirty="0">
                <a:solidFill>
                  <a:srgbClr val="002060"/>
                </a:solidFill>
              </a:rPr>
              <a:t> znacznego stopnia </a:t>
            </a:r>
            <a:r>
              <a:rPr lang="pl-PL" sz="2000" dirty="0" err="1">
                <a:solidFill>
                  <a:srgbClr val="002060"/>
                </a:solidFill>
              </a:rPr>
              <a:t>stanowią</a:t>
            </a:r>
            <a:r>
              <a:rPr lang="pl-PL" sz="2000" dirty="0">
                <a:solidFill>
                  <a:srgbClr val="002060"/>
                </a:solidFill>
              </a:rPr>
              <a:t> </a:t>
            </a:r>
            <a:r>
              <a:rPr lang="pl-PL" sz="2000" dirty="0" err="1">
                <a:solidFill>
                  <a:srgbClr val="002060"/>
                </a:solidFill>
              </a:rPr>
              <a:t>zagrożenie</a:t>
            </a:r>
            <a:r>
              <a:rPr lang="pl-PL" sz="2000" dirty="0">
                <a:solidFill>
                  <a:srgbClr val="002060"/>
                </a:solidFill>
              </a:rPr>
              <a:t> dla zdrowia i </a:t>
            </a:r>
            <a:r>
              <a:rPr lang="pl-PL" sz="2000" dirty="0" err="1">
                <a:solidFill>
                  <a:srgbClr val="002060"/>
                </a:solidFill>
              </a:rPr>
              <a:t>należy</a:t>
            </a:r>
            <a:r>
              <a:rPr lang="pl-PL" sz="2000" dirty="0">
                <a:solidFill>
                  <a:srgbClr val="002060"/>
                </a:solidFill>
              </a:rPr>
              <a:t> je </a:t>
            </a:r>
            <a:r>
              <a:rPr lang="pl-PL" sz="2000" dirty="0" err="1">
                <a:solidFill>
                  <a:srgbClr val="002060"/>
                </a:solidFill>
              </a:rPr>
              <a:t>uważać</a:t>
            </a:r>
            <a:r>
              <a:rPr lang="pl-PL" sz="2000" dirty="0">
                <a:solidFill>
                  <a:srgbClr val="002060"/>
                </a:solidFill>
              </a:rPr>
              <a:t> za </a:t>
            </a:r>
            <a:r>
              <a:rPr lang="pl-PL" sz="2000" dirty="0" err="1">
                <a:solidFill>
                  <a:srgbClr val="002060"/>
                </a:solidFill>
              </a:rPr>
              <a:t>jedną</a:t>
            </a:r>
            <a:r>
              <a:rPr lang="pl-PL" sz="2000" dirty="0">
                <a:solidFill>
                  <a:srgbClr val="002060"/>
                </a:solidFill>
              </a:rPr>
              <a:t> z chronicznych </a:t>
            </a:r>
            <a:r>
              <a:rPr lang="pl-PL" sz="2000" dirty="0" err="1">
                <a:solidFill>
                  <a:srgbClr val="002060"/>
                </a:solidFill>
              </a:rPr>
              <a:t>chorób</a:t>
            </a:r>
            <a:r>
              <a:rPr lang="pl-PL" sz="2000" dirty="0">
                <a:solidFill>
                  <a:srgbClr val="002060"/>
                </a:solidFill>
              </a:rPr>
              <a:t> </a:t>
            </a:r>
            <a:r>
              <a:rPr lang="pl-PL" sz="2000" dirty="0" err="1">
                <a:solidFill>
                  <a:srgbClr val="002060"/>
                </a:solidFill>
              </a:rPr>
              <a:t>niezakaźnych</a:t>
            </a:r>
            <a:r>
              <a:rPr lang="pl-PL" sz="2000" dirty="0">
                <a:solidFill>
                  <a:srgbClr val="002060"/>
                </a:solidFill>
              </a:rPr>
              <a:t>, do niedawna nazywanych </a:t>
            </a:r>
            <a:r>
              <a:rPr lang="pl-PL" sz="2000" b="1" dirty="0">
                <a:solidFill>
                  <a:srgbClr val="FF0000"/>
                </a:solidFill>
              </a:rPr>
              <a:t>CHOROBAMI CYWILIZACYJNYMI</a:t>
            </a:r>
            <a:r>
              <a:rPr lang="pl-PL" sz="2000" dirty="0">
                <a:solidFill>
                  <a:srgbClr val="002060"/>
                </a:solidFill>
              </a:rPr>
              <a:t>.</a:t>
            </a:r>
          </a:p>
        </p:txBody>
      </p:sp>
      <p:sp>
        <p:nvSpPr>
          <p:cNvPr id="8" name="pole tekstowe 10"/>
          <p:cNvSpPr txBox="1"/>
          <p:nvPr/>
        </p:nvSpPr>
        <p:spPr>
          <a:xfrm>
            <a:off x="6211102"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a:stretch>
        </a:blipFill>
        <a:effectLst/>
      </p:bgPr>
    </p:bg>
    <p:spTree>
      <p:nvGrpSpPr>
        <p:cNvPr id="1" name=""/>
        <p:cNvGrpSpPr/>
        <p:nvPr/>
      </p:nvGrpSpPr>
      <p:grpSpPr>
        <a:xfrm>
          <a:off x="0" y="0"/>
          <a:ext cx="0" cy="0"/>
          <a:chOff x="0" y="0"/>
          <a:chExt cx="0" cy="0"/>
        </a:xfrm>
      </p:grpSpPr>
      <p:sp>
        <p:nvSpPr>
          <p:cNvPr id="5" name="Google Shape;2997;p56"/>
          <p:cNvSpPr/>
          <p:nvPr/>
        </p:nvSpPr>
        <p:spPr>
          <a:xfrm>
            <a:off x="755576" y="915566"/>
            <a:ext cx="7920880" cy="3672408"/>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pole tekstowe 10"/>
          <p:cNvSpPr txBox="1"/>
          <p:nvPr/>
        </p:nvSpPr>
        <p:spPr>
          <a:xfrm>
            <a:off x="6211102"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
        <p:nvSpPr>
          <p:cNvPr id="4" name="Google Shape;2997;p56"/>
          <p:cNvSpPr/>
          <p:nvPr/>
        </p:nvSpPr>
        <p:spPr>
          <a:xfrm>
            <a:off x="755576" y="771550"/>
            <a:ext cx="7776864" cy="3651870"/>
          </a:xfrm>
          <a:prstGeom prst="rect">
            <a:avLst/>
          </a:prstGeom>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lvl="0"/>
            <a:endParaRPr dirty="0"/>
          </a:p>
        </p:txBody>
      </p:sp>
      <p:sp>
        <p:nvSpPr>
          <p:cNvPr id="6" name="Nadmierna masa ciała jest problemem społecznym. W 1997 roku Światowa Organizacja Zdrowia (WHO) oficjalnie ogłosiła otyłość ogólnoświatową epidemią obejmującą dzieci i dorosłych, uznając ją za jedno z największych zagrożeń dla zdrowia ludzko"/>
          <p:cNvSpPr txBox="1"/>
          <p:nvPr/>
        </p:nvSpPr>
        <p:spPr>
          <a:xfrm>
            <a:off x="1043608" y="987574"/>
            <a:ext cx="7056784" cy="3276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lnSpc>
                <a:spcPct val="150000"/>
              </a:lnSpc>
              <a:defRPr sz="1600">
                <a:latin typeface="Times New Roman"/>
                <a:ea typeface="Times New Roman"/>
                <a:cs typeface="Times New Roman"/>
                <a:sym typeface="Times New Roman"/>
              </a:defRPr>
            </a:pPr>
            <a:r>
              <a:rPr lang="pl-PL" dirty="0">
                <a:latin typeface="Calibri" pitchFamily="34" charset="0"/>
                <a:cs typeface="Calibri" pitchFamily="34" charset="0"/>
              </a:rPr>
              <a:t>	 </a:t>
            </a:r>
            <a:r>
              <a:rPr lang="pl-PL" sz="2000" dirty="0">
                <a:latin typeface="Calibri" pitchFamily="34" charset="0"/>
                <a:cs typeface="Calibri" pitchFamily="34" charset="0"/>
              </a:rPr>
              <a:t>Nadmierna masa ciała jest problemem społecznym. W 1997 roku </a:t>
            </a:r>
            <a:r>
              <a:rPr lang="pl-PL" sz="2000" dirty="0" err="1">
                <a:latin typeface="Calibri" pitchFamily="34" charset="0"/>
                <a:cs typeface="Calibri" pitchFamily="34" charset="0"/>
              </a:rPr>
              <a:t>Światowa</a:t>
            </a:r>
            <a:r>
              <a:rPr lang="pl-PL" sz="2000" dirty="0">
                <a:latin typeface="Calibri" pitchFamily="34" charset="0"/>
                <a:cs typeface="Calibri" pitchFamily="34" charset="0"/>
              </a:rPr>
              <a:t> Organizacja Zdrowia (WHO) oficjalnie ogłosiła </a:t>
            </a:r>
            <a:r>
              <a:rPr lang="pl-PL" sz="2000" dirty="0" err="1">
                <a:latin typeface="Calibri" pitchFamily="34" charset="0"/>
                <a:cs typeface="Calibri" pitchFamily="34" charset="0"/>
              </a:rPr>
              <a:t>otyłość</a:t>
            </a:r>
            <a:r>
              <a:rPr lang="pl-PL" sz="2000" dirty="0">
                <a:latin typeface="Calibri" pitchFamily="34" charset="0"/>
                <a:cs typeface="Calibri" pitchFamily="34" charset="0"/>
              </a:rPr>
              <a:t> </a:t>
            </a:r>
            <a:r>
              <a:rPr lang="pl-PL" sz="2000" dirty="0" err="1">
                <a:latin typeface="Calibri" pitchFamily="34" charset="0"/>
                <a:cs typeface="Calibri" pitchFamily="34" charset="0"/>
              </a:rPr>
              <a:t>ogólnoświatową</a:t>
            </a:r>
            <a:r>
              <a:rPr lang="pl-PL" sz="2000" dirty="0">
                <a:latin typeface="Calibri" pitchFamily="34" charset="0"/>
                <a:cs typeface="Calibri" pitchFamily="34" charset="0"/>
              </a:rPr>
              <a:t> </a:t>
            </a:r>
            <a:r>
              <a:rPr lang="pl-PL" sz="2000" dirty="0" err="1">
                <a:latin typeface="Calibri" pitchFamily="34" charset="0"/>
                <a:cs typeface="Calibri" pitchFamily="34" charset="0"/>
              </a:rPr>
              <a:t>epidemią</a:t>
            </a:r>
            <a:r>
              <a:rPr lang="pl-PL" sz="2000" dirty="0">
                <a:latin typeface="Calibri" pitchFamily="34" charset="0"/>
                <a:cs typeface="Calibri" pitchFamily="34" charset="0"/>
              </a:rPr>
              <a:t> </a:t>
            </a:r>
            <a:r>
              <a:rPr lang="pl-PL" sz="2000" dirty="0" err="1">
                <a:latin typeface="Calibri" pitchFamily="34" charset="0"/>
                <a:cs typeface="Calibri" pitchFamily="34" charset="0"/>
              </a:rPr>
              <a:t>obejmującą</a:t>
            </a:r>
            <a:r>
              <a:rPr lang="pl-PL" sz="2000" dirty="0">
                <a:latin typeface="Calibri" pitchFamily="34" charset="0"/>
                <a:cs typeface="Calibri" pitchFamily="34" charset="0"/>
              </a:rPr>
              <a:t> dzieci i dorosłych, </a:t>
            </a:r>
            <a:r>
              <a:rPr lang="pl-PL" sz="2000" dirty="0" err="1">
                <a:latin typeface="Calibri" pitchFamily="34" charset="0"/>
                <a:cs typeface="Calibri" pitchFamily="34" charset="0"/>
              </a:rPr>
              <a:t>uznając</a:t>
            </a:r>
            <a:r>
              <a:rPr lang="pl-PL" sz="2000" dirty="0">
                <a:latin typeface="Calibri" pitchFamily="34" charset="0"/>
                <a:cs typeface="Calibri" pitchFamily="34" charset="0"/>
              </a:rPr>
              <a:t> </a:t>
            </a:r>
            <a:r>
              <a:rPr lang="pl-PL" sz="2000" dirty="0" err="1">
                <a:latin typeface="Calibri" pitchFamily="34" charset="0"/>
                <a:cs typeface="Calibri" pitchFamily="34" charset="0"/>
              </a:rPr>
              <a:t>ją</a:t>
            </a:r>
            <a:r>
              <a:rPr lang="pl-PL" sz="2000" dirty="0">
                <a:latin typeface="Calibri" pitchFamily="34" charset="0"/>
                <a:cs typeface="Calibri" pitchFamily="34" charset="0"/>
              </a:rPr>
              <a:t> za jedno z </a:t>
            </a:r>
            <a:r>
              <a:rPr lang="pl-PL" sz="2000" dirty="0" err="1">
                <a:latin typeface="Calibri" pitchFamily="34" charset="0"/>
                <a:cs typeface="Calibri" pitchFamily="34" charset="0"/>
              </a:rPr>
              <a:t>największych</a:t>
            </a:r>
            <a:r>
              <a:rPr lang="pl-PL" sz="2000" dirty="0">
                <a:latin typeface="Calibri" pitchFamily="34" charset="0"/>
                <a:cs typeface="Calibri" pitchFamily="34" charset="0"/>
              </a:rPr>
              <a:t> </a:t>
            </a:r>
            <a:r>
              <a:rPr lang="pl-PL" sz="2000" dirty="0" err="1">
                <a:latin typeface="Calibri" pitchFamily="34" charset="0"/>
                <a:cs typeface="Calibri" pitchFamily="34" charset="0"/>
              </a:rPr>
              <a:t>zagrożeń</a:t>
            </a:r>
            <a:r>
              <a:rPr lang="pl-PL" sz="2000" dirty="0">
                <a:latin typeface="Calibri" pitchFamily="34" charset="0"/>
                <a:cs typeface="Calibri" pitchFamily="34" charset="0"/>
              </a:rPr>
              <a:t> dla zdrowia </a:t>
            </a:r>
            <a:r>
              <a:rPr lang="pl-PL" sz="2000" dirty="0" err="1">
                <a:latin typeface="Calibri" pitchFamily="34" charset="0"/>
                <a:cs typeface="Calibri" pitchFamily="34" charset="0"/>
              </a:rPr>
              <a:t>ludzkości</a:t>
            </a:r>
            <a:r>
              <a:rPr lang="pl-PL" sz="2000" dirty="0">
                <a:latin typeface="Calibri" pitchFamily="34" charset="0"/>
                <a:cs typeface="Calibri" pitchFamily="34" charset="0"/>
              </a:rPr>
              <a:t>. Liczba </a:t>
            </a:r>
            <a:r>
              <a:rPr lang="pl-PL" sz="2000" dirty="0" err="1">
                <a:latin typeface="Calibri" pitchFamily="34" charset="0"/>
                <a:cs typeface="Calibri" pitchFamily="34" charset="0"/>
              </a:rPr>
              <a:t>osób</a:t>
            </a:r>
            <a:r>
              <a:rPr lang="pl-PL" sz="2000" dirty="0">
                <a:latin typeface="Calibri" pitchFamily="34" charset="0"/>
                <a:cs typeface="Calibri" pitchFamily="34" charset="0"/>
              </a:rPr>
              <a:t> otyłych gwałtownie </a:t>
            </a:r>
            <a:r>
              <a:rPr lang="pl-PL" sz="2000" dirty="0" err="1">
                <a:latin typeface="Calibri" pitchFamily="34" charset="0"/>
                <a:cs typeface="Calibri" pitchFamily="34" charset="0"/>
              </a:rPr>
              <a:t>rośnie</a:t>
            </a:r>
            <a:r>
              <a:rPr lang="pl-PL" sz="2000" dirty="0">
                <a:latin typeface="Calibri" pitchFamily="34" charset="0"/>
                <a:cs typeface="Calibri" pitchFamily="34" charset="0"/>
              </a:rPr>
              <a:t>. Pomimo prowadzenia </a:t>
            </a:r>
            <a:r>
              <a:rPr lang="pl-PL" sz="2000" dirty="0" err="1">
                <a:latin typeface="Calibri" pitchFamily="34" charset="0"/>
                <a:cs typeface="Calibri" pitchFamily="34" charset="0"/>
              </a:rPr>
              <a:t>różnorodnych</a:t>
            </a:r>
            <a:r>
              <a:rPr lang="pl-PL" sz="2000" dirty="0">
                <a:latin typeface="Calibri" pitchFamily="34" charset="0"/>
                <a:cs typeface="Calibri" pitchFamily="34" charset="0"/>
              </a:rPr>
              <a:t> </a:t>
            </a:r>
            <a:r>
              <a:rPr lang="pl-PL" sz="2000" dirty="0" err="1">
                <a:latin typeface="Calibri" pitchFamily="34" charset="0"/>
                <a:cs typeface="Calibri" pitchFamily="34" charset="0"/>
              </a:rPr>
              <a:t>programów</a:t>
            </a:r>
            <a:r>
              <a:rPr lang="pl-PL" sz="2000" dirty="0">
                <a:latin typeface="Calibri" pitchFamily="34" charset="0"/>
                <a:cs typeface="Calibri" pitchFamily="34" charset="0"/>
              </a:rPr>
              <a:t> profilaktycznych ponad 2 miliardy ludzi na </a:t>
            </a:r>
            <a:r>
              <a:rPr lang="pl-PL" sz="2000" dirty="0" err="1">
                <a:latin typeface="Calibri" pitchFamily="34" charset="0"/>
                <a:cs typeface="Calibri" pitchFamily="34" charset="0"/>
              </a:rPr>
              <a:t>świecie</a:t>
            </a:r>
            <a:r>
              <a:rPr lang="pl-PL" sz="2000" dirty="0">
                <a:latin typeface="Calibri" pitchFamily="34" charset="0"/>
                <a:cs typeface="Calibri" pitchFamily="34" charset="0"/>
              </a:rPr>
              <a:t> jest otyłych lub ma </a:t>
            </a:r>
            <a:r>
              <a:rPr lang="pl-PL" sz="2000" dirty="0" err="1">
                <a:latin typeface="Calibri" pitchFamily="34" charset="0"/>
                <a:cs typeface="Calibri" pitchFamily="34" charset="0"/>
              </a:rPr>
              <a:t>nadwagę</a:t>
            </a:r>
            <a:r>
              <a:rPr lang="pl-PL" sz="2000" dirty="0">
                <a:latin typeface="Calibri" pitchFamily="34" charset="0"/>
                <a:cs typeface="Calibri" pitchFamily="34" charset="0"/>
              </a:rPr>
              <a:t>.</a:t>
            </a:r>
            <a:endParaRPr sz="2000"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az 11" descr="Dodaj podtytuł (9).png"/>
          <p:cNvPicPr>
            <a:picLocks noChangeAspect="1"/>
          </p:cNvPicPr>
          <p:nvPr/>
        </p:nvPicPr>
        <p:blipFill>
          <a:blip r:embed="rId2" cstate="print"/>
          <a:stretch>
            <a:fillRect/>
          </a:stretch>
        </p:blipFill>
        <p:spPr>
          <a:xfrm rot="5400000">
            <a:off x="-1133929" y="1133929"/>
            <a:ext cx="5183673" cy="2915816"/>
          </a:xfrm>
          <a:prstGeom prst="rect">
            <a:avLst/>
          </a:prstGeom>
        </p:spPr>
      </p:pic>
      <p:sp>
        <p:nvSpPr>
          <p:cNvPr id="3" name="Prostokąt 2"/>
          <p:cNvSpPr/>
          <p:nvPr/>
        </p:nvSpPr>
        <p:spPr>
          <a:xfrm>
            <a:off x="251520" y="1707654"/>
            <a:ext cx="3456384" cy="1446550"/>
          </a:xfrm>
          <a:prstGeom prst="rect">
            <a:avLst/>
          </a:prstGeom>
        </p:spPr>
        <p:txBody>
          <a:bodyPr wrap="square">
            <a:spAutoFit/>
          </a:bodyPr>
          <a:lstStyle/>
          <a:p>
            <a:r>
              <a:rPr lang="pl-PL" sz="2000" dirty="0"/>
              <a:t>Szacuje się, że w 2019 r. nadwaga dotyczyła </a:t>
            </a:r>
            <a:r>
              <a:rPr lang="pl-PL" sz="2800" b="1" dirty="0">
                <a:solidFill>
                  <a:srgbClr val="C00000"/>
                </a:solidFill>
              </a:rPr>
              <a:t>52,7% </a:t>
            </a:r>
            <a:r>
              <a:rPr lang="pl-PL" sz="2000" dirty="0"/>
              <a:t>dorosłej populacji UE (w wieku 18 lat i więcej).</a:t>
            </a:r>
          </a:p>
        </p:txBody>
      </p:sp>
      <p:sp>
        <p:nvSpPr>
          <p:cNvPr id="5" name="Google Shape;2997;p56"/>
          <p:cNvSpPr/>
          <p:nvPr/>
        </p:nvSpPr>
        <p:spPr>
          <a:xfrm>
            <a:off x="4139952" y="411510"/>
            <a:ext cx="4536504" cy="4464496"/>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2" descr="Mapa populacji z nadwagą lipiec 2021 V2.png"/>
          <p:cNvPicPr>
            <a:picLocks noChangeAspect="1" noChangeArrowheads="1"/>
          </p:cNvPicPr>
          <p:nvPr/>
        </p:nvPicPr>
        <p:blipFill>
          <a:blip r:embed="rId3" cstate="print"/>
          <a:srcRect/>
          <a:stretch>
            <a:fillRect/>
          </a:stretch>
        </p:blipFill>
        <p:spPr bwMode="auto">
          <a:xfrm>
            <a:off x="3995936" y="195486"/>
            <a:ext cx="4531940" cy="4531940"/>
          </a:xfrm>
          <a:prstGeom prst="rect">
            <a:avLst/>
          </a:prstGeom>
          <a:noFill/>
          <a:ln w="28575">
            <a:solidFill>
              <a:schemeClr val="accent5">
                <a:lumMod val="50000"/>
              </a:schemeClr>
            </a:solidFill>
          </a:ln>
        </p:spPr>
      </p:pic>
      <p:sp>
        <p:nvSpPr>
          <p:cNvPr id="6" name="pole tekstowe 10"/>
          <p:cNvSpPr txBox="1"/>
          <p:nvPr/>
        </p:nvSpPr>
        <p:spPr>
          <a:xfrm>
            <a:off x="0" y="4515966"/>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grpSp>
        <p:nvGrpSpPr>
          <p:cNvPr id="7" name="Google Shape;3752;p69"/>
          <p:cNvGrpSpPr/>
          <p:nvPr/>
        </p:nvGrpSpPr>
        <p:grpSpPr>
          <a:xfrm>
            <a:off x="-108520" y="843558"/>
            <a:ext cx="3816424" cy="496816"/>
            <a:chOff x="6336019" y="3733725"/>
            <a:chExt cx="2566206" cy="351310"/>
          </a:xfrm>
        </p:grpSpPr>
        <p:sp>
          <p:nvSpPr>
            <p:cNvPr id="8" name="Google Shape;3753;p69"/>
            <p:cNvSpPr/>
            <p:nvPr/>
          </p:nvSpPr>
          <p:spPr>
            <a:xfrm>
              <a:off x="6336019" y="3733735"/>
              <a:ext cx="1881300" cy="351300"/>
            </a:xfrm>
            <a:prstGeom prst="homePlate">
              <a:avLst>
                <a:gd name="adj" fmla="val 50000"/>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754;p69"/>
            <p:cNvSpPr/>
            <p:nvPr/>
          </p:nvSpPr>
          <p:spPr>
            <a:xfrm>
              <a:off x="8098525" y="3733725"/>
              <a:ext cx="346500" cy="351300"/>
            </a:xfrm>
            <a:prstGeom prst="chevron">
              <a:avLst>
                <a:gd name="adj" fmla="val 50000"/>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55;p69"/>
            <p:cNvSpPr/>
            <p:nvPr/>
          </p:nvSpPr>
          <p:spPr>
            <a:xfrm>
              <a:off x="8327125" y="3733725"/>
              <a:ext cx="346500" cy="351300"/>
            </a:xfrm>
            <a:prstGeom prst="chevron">
              <a:avLst>
                <a:gd name="adj" fmla="val 50000"/>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56;p69"/>
            <p:cNvSpPr/>
            <p:nvPr/>
          </p:nvSpPr>
          <p:spPr>
            <a:xfrm>
              <a:off x="8555725" y="3733725"/>
              <a:ext cx="346500" cy="351300"/>
            </a:xfrm>
            <a:prstGeom prst="chevron">
              <a:avLst>
                <a:gd name="adj" fmla="val 50000"/>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raz 44" descr="Dodaj podtytuł (9).png"/>
          <p:cNvPicPr>
            <a:picLocks noChangeAspect="1"/>
          </p:cNvPicPr>
          <p:nvPr/>
        </p:nvPicPr>
        <p:blipFill>
          <a:blip r:embed="rId2" cstate="print"/>
          <a:stretch>
            <a:fillRect/>
          </a:stretch>
        </p:blipFill>
        <p:spPr>
          <a:xfrm rot="16200000">
            <a:off x="5094257" y="1093755"/>
            <a:ext cx="5183673" cy="2915816"/>
          </a:xfrm>
          <a:prstGeom prst="rect">
            <a:avLst/>
          </a:prstGeom>
        </p:spPr>
      </p:pic>
      <p:sp>
        <p:nvSpPr>
          <p:cNvPr id="6" name="Google Shape;2997;p56"/>
          <p:cNvSpPr/>
          <p:nvPr/>
        </p:nvSpPr>
        <p:spPr>
          <a:xfrm>
            <a:off x="251520" y="2787774"/>
            <a:ext cx="4464496" cy="2160240"/>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97;p56"/>
          <p:cNvSpPr/>
          <p:nvPr/>
        </p:nvSpPr>
        <p:spPr>
          <a:xfrm>
            <a:off x="251520" y="339502"/>
            <a:ext cx="4464496" cy="2160240"/>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50" name="Picture 2" descr="https://ec.europa.eu/eurostat/statistics-explained/images/thumb/9/96/Proportion_of_overweight_and_of_obese_women%2C_2019_%28%25%29.png/500px-Proportion_of_overweight_and_of_obese_women%2C_2019_%28%25%29.png"/>
          <p:cNvPicPr>
            <a:picLocks noChangeAspect="1" noChangeArrowheads="1"/>
          </p:cNvPicPr>
          <p:nvPr/>
        </p:nvPicPr>
        <p:blipFill>
          <a:blip r:embed="rId3" cstate="print"/>
          <a:srcRect/>
          <a:stretch>
            <a:fillRect/>
          </a:stretch>
        </p:blipFill>
        <p:spPr bwMode="auto">
          <a:xfrm>
            <a:off x="179512" y="195486"/>
            <a:ext cx="4392487" cy="2192207"/>
          </a:xfrm>
          <a:prstGeom prst="rect">
            <a:avLst/>
          </a:prstGeom>
          <a:noFill/>
          <a:ln w="28575">
            <a:solidFill>
              <a:schemeClr val="accent5">
                <a:lumMod val="50000"/>
              </a:schemeClr>
            </a:solidFill>
          </a:ln>
        </p:spPr>
      </p:pic>
      <p:pic>
        <p:nvPicPr>
          <p:cNvPr id="27652" name="Picture 4" descr="https://ec.europa.eu/eurostat/statistics-explained/images/thumb/e/ea/Proportion_of_overweight_and_of_obese_men%2C_2019_%28%25%29.png/500px-Proportion_of_overweight_and_of_obese_men%2C_2019_%28%25%29.png"/>
          <p:cNvPicPr>
            <a:picLocks noChangeAspect="1" noChangeArrowheads="1"/>
          </p:cNvPicPr>
          <p:nvPr/>
        </p:nvPicPr>
        <p:blipFill>
          <a:blip r:embed="rId4" cstate="print"/>
          <a:srcRect/>
          <a:stretch>
            <a:fillRect/>
          </a:stretch>
        </p:blipFill>
        <p:spPr bwMode="auto">
          <a:xfrm>
            <a:off x="179512" y="2643758"/>
            <a:ext cx="4392488" cy="2160240"/>
          </a:xfrm>
          <a:prstGeom prst="rect">
            <a:avLst/>
          </a:prstGeom>
          <a:noFill/>
          <a:ln w="28575">
            <a:solidFill>
              <a:schemeClr val="accent5">
                <a:lumMod val="50000"/>
              </a:schemeClr>
            </a:solidFill>
          </a:ln>
        </p:spPr>
      </p:pic>
      <p:grpSp>
        <p:nvGrpSpPr>
          <p:cNvPr id="7" name="Google Shape;3004;p56"/>
          <p:cNvGrpSpPr/>
          <p:nvPr/>
        </p:nvGrpSpPr>
        <p:grpSpPr>
          <a:xfrm>
            <a:off x="4932040" y="915566"/>
            <a:ext cx="792088" cy="792088"/>
            <a:chOff x="-57578225" y="1904075"/>
            <a:chExt cx="319025" cy="318225"/>
          </a:xfrm>
        </p:grpSpPr>
        <p:sp>
          <p:nvSpPr>
            <p:cNvPr id="8" name="Google Shape;3005;p56"/>
            <p:cNvSpPr/>
            <p:nvPr/>
          </p:nvSpPr>
          <p:spPr>
            <a:xfrm>
              <a:off x="-57578225" y="1904075"/>
              <a:ext cx="319025" cy="318225"/>
            </a:xfrm>
            <a:custGeom>
              <a:avLst/>
              <a:gdLst/>
              <a:ahLst/>
              <a:cxnLst/>
              <a:rect l="l" t="t" r="r" b="b"/>
              <a:pathLst>
                <a:path w="12761" h="12729" extrusionOk="0">
                  <a:moveTo>
                    <a:pt x="4601" y="1418"/>
                  </a:moveTo>
                  <a:cubicBezTo>
                    <a:pt x="4632" y="1702"/>
                    <a:pt x="4727" y="1922"/>
                    <a:pt x="4790" y="2206"/>
                  </a:cubicBezTo>
                  <a:cubicBezTo>
                    <a:pt x="3687" y="2962"/>
                    <a:pt x="2994" y="4254"/>
                    <a:pt x="2994" y="5640"/>
                  </a:cubicBezTo>
                  <a:lnTo>
                    <a:pt x="2994" y="5986"/>
                  </a:lnTo>
                  <a:cubicBezTo>
                    <a:pt x="2710" y="5986"/>
                    <a:pt x="2458" y="6081"/>
                    <a:pt x="2238" y="6175"/>
                  </a:cubicBezTo>
                  <a:lnTo>
                    <a:pt x="2238" y="5608"/>
                  </a:lnTo>
                  <a:cubicBezTo>
                    <a:pt x="2238" y="3876"/>
                    <a:pt x="3183" y="2300"/>
                    <a:pt x="4601" y="1418"/>
                  </a:cubicBezTo>
                  <a:close/>
                  <a:moveTo>
                    <a:pt x="7121" y="757"/>
                  </a:moveTo>
                  <a:cubicBezTo>
                    <a:pt x="9799" y="757"/>
                    <a:pt x="12004" y="2930"/>
                    <a:pt x="12004" y="5640"/>
                  </a:cubicBezTo>
                  <a:lnTo>
                    <a:pt x="12004" y="6238"/>
                  </a:lnTo>
                  <a:cubicBezTo>
                    <a:pt x="11752" y="6112"/>
                    <a:pt x="11532" y="6018"/>
                    <a:pt x="11248" y="6018"/>
                  </a:cubicBezTo>
                  <a:lnTo>
                    <a:pt x="10902" y="6018"/>
                  </a:lnTo>
                  <a:cubicBezTo>
                    <a:pt x="8098" y="6018"/>
                    <a:pt x="5703" y="3907"/>
                    <a:pt x="5325" y="1103"/>
                  </a:cubicBezTo>
                  <a:cubicBezTo>
                    <a:pt x="5861" y="883"/>
                    <a:pt x="6491" y="757"/>
                    <a:pt x="7121" y="757"/>
                  </a:cubicBezTo>
                  <a:close/>
                  <a:moveTo>
                    <a:pt x="2994" y="6742"/>
                  </a:moveTo>
                  <a:lnTo>
                    <a:pt x="2994" y="8223"/>
                  </a:lnTo>
                  <a:cubicBezTo>
                    <a:pt x="2616" y="8223"/>
                    <a:pt x="2238" y="7971"/>
                    <a:pt x="2238" y="7436"/>
                  </a:cubicBezTo>
                  <a:cubicBezTo>
                    <a:pt x="2269" y="7058"/>
                    <a:pt x="2584" y="6742"/>
                    <a:pt x="2994" y="6742"/>
                  </a:cubicBezTo>
                  <a:close/>
                  <a:moveTo>
                    <a:pt x="11248" y="6742"/>
                  </a:moveTo>
                  <a:cubicBezTo>
                    <a:pt x="11658" y="6742"/>
                    <a:pt x="12004" y="7058"/>
                    <a:pt x="12004" y="7499"/>
                  </a:cubicBezTo>
                  <a:cubicBezTo>
                    <a:pt x="12004" y="7908"/>
                    <a:pt x="11658" y="8223"/>
                    <a:pt x="11248" y="8223"/>
                  </a:cubicBezTo>
                  <a:lnTo>
                    <a:pt x="11248" y="6742"/>
                  </a:lnTo>
                  <a:close/>
                  <a:moveTo>
                    <a:pt x="1828" y="8444"/>
                  </a:moveTo>
                  <a:cubicBezTo>
                    <a:pt x="2112" y="8790"/>
                    <a:pt x="2553" y="8979"/>
                    <a:pt x="3025" y="8979"/>
                  </a:cubicBezTo>
                  <a:cubicBezTo>
                    <a:pt x="3088" y="9830"/>
                    <a:pt x="3466" y="10681"/>
                    <a:pt x="4034" y="11311"/>
                  </a:cubicBezTo>
                  <a:cubicBezTo>
                    <a:pt x="3656" y="11752"/>
                    <a:pt x="3183" y="11972"/>
                    <a:pt x="2616" y="11972"/>
                  </a:cubicBezTo>
                  <a:cubicBezTo>
                    <a:pt x="1608" y="11972"/>
                    <a:pt x="789" y="11153"/>
                    <a:pt x="789" y="10113"/>
                  </a:cubicBezTo>
                  <a:cubicBezTo>
                    <a:pt x="789" y="9420"/>
                    <a:pt x="1198" y="8759"/>
                    <a:pt x="1828" y="8444"/>
                  </a:cubicBezTo>
                  <a:close/>
                  <a:moveTo>
                    <a:pt x="5042" y="2962"/>
                  </a:moveTo>
                  <a:cubicBezTo>
                    <a:pt x="5987" y="5073"/>
                    <a:pt x="8066" y="6616"/>
                    <a:pt x="10461" y="6774"/>
                  </a:cubicBezTo>
                  <a:lnTo>
                    <a:pt x="10461" y="8664"/>
                  </a:lnTo>
                  <a:cubicBezTo>
                    <a:pt x="10492" y="10492"/>
                    <a:pt x="8980" y="11972"/>
                    <a:pt x="7121" y="11972"/>
                  </a:cubicBezTo>
                  <a:cubicBezTo>
                    <a:pt x="5262" y="11972"/>
                    <a:pt x="3719" y="10460"/>
                    <a:pt x="3719" y="8633"/>
                  </a:cubicBezTo>
                  <a:lnTo>
                    <a:pt x="3719" y="5640"/>
                  </a:lnTo>
                  <a:cubicBezTo>
                    <a:pt x="3719" y="4600"/>
                    <a:pt x="4254" y="3592"/>
                    <a:pt x="5042" y="2962"/>
                  </a:cubicBezTo>
                  <a:close/>
                  <a:moveTo>
                    <a:pt x="7121" y="0"/>
                  </a:moveTo>
                  <a:cubicBezTo>
                    <a:pt x="5577" y="0"/>
                    <a:pt x="4191" y="631"/>
                    <a:pt x="3151" y="1670"/>
                  </a:cubicBezTo>
                  <a:cubicBezTo>
                    <a:pt x="2080" y="2710"/>
                    <a:pt x="1482" y="4128"/>
                    <a:pt x="1482" y="5640"/>
                  </a:cubicBezTo>
                  <a:lnTo>
                    <a:pt x="1482" y="7751"/>
                  </a:lnTo>
                  <a:cubicBezTo>
                    <a:pt x="568" y="8192"/>
                    <a:pt x="1" y="9105"/>
                    <a:pt x="1" y="10113"/>
                  </a:cubicBezTo>
                  <a:cubicBezTo>
                    <a:pt x="1" y="11594"/>
                    <a:pt x="1167" y="12728"/>
                    <a:pt x="2584" y="12728"/>
                  </a:cubicBezTo>
                  <a:cubicBezTo>
                    <a:pt x="3340" y="12728"/>
                    <a:pt x="4034" y="12413"/>
                    <a:pt x="4569" y="11846"/>
                  </a:cubicBezTo>
                  <a:cubicBezTo>
                    <a:pt x="5262" y="12413"/>
                    <a:pt x="6176" y="12728"/>
                    <a:pt x="7121" y="12728"/>
                  </a:cubicBezTo>
                  <a:cubicBezTo>
                    <a:pt x="8224" y="12728"/>
                    <a:pt x="9232" y="12287"/>
                    <a:pt x="10020" y="11500"/>
                  </a:cubicBezTo>
                  <a:cubicBezTo>
                    <a:pt x="10744" y="10838"/>
                    <a:pt x="11122" y="9924"/>
                    <a:pt x="11217" y="8979"/>
                  </a:cubicBezTo>
                  <a:cubicBezTo>
                    <a:pt x="12036" y="8979"/>
                    <a:pt x="12697" y="8318"/>
                    <a:pt x="12697" y="7499"/>
                  </a:cubicBezTo>
                  <a:lnTo>
                    <a:pt x="12697" y="5640"/>
                  </a:lnTo>
                  <a:cubicBezTo>
                    <a:pt x="12760" y="4128"/>
                    <a:pt x="12162" y="2710"/>
                    <a:pt x="11091" y="1670"/>
                  </a:cubicBezTo>
                  <a:cubicBezTo>
                    <a:pt x="10020" y="599"/>
                    <a:pt x="8602" y="0"/>
                    <a:pt x="7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6;p56"/>
            <p:cNvSpPr/>
            <p:nvPr/>
          </p:nvSpPr>
          <p:spPr>
            <a:xfrm>
              <a:off x="-57446675" y="2073400"/>
              <a:ext cx="18125" cy="18150"/>
            </a:xfrm>
            <a:custGeom>
              <a:avLst/>
              <a:gdLst/>
              <a:ahLst/>
              <a:cxnLst/>
              <a:rect l="l" t="t" r="r" b="b"/>
              <a:pathLst>
                <a:path w="725" h="726" extrusionOk="0">
                  <a:moveTo>
                    <a:pt x="347" y="1"/>
                  </a:moveTo>
                  <a:cubicBezTo>
                    <a:pt x="158" y="1"/>
                    <a:pt x="0" y="158"/>
                    <a:pt x="0" y="348"/>
                  </a:cubicBezTo>
                  <a:cubicBezTo>
                    <a:pt x="0" y="568"/>
                    <a:pt x="158" y="726"/>
                    <a:pt x="347" y="726"/>
                  </a:cubicBezTo>
                  <a:cubicBezTo>
                    <a:pt x="567" y="726"/>
                    <a:pt x="725" y="568"/>
                    <a:pt x="725" y="348"/>
                  </a:cubicBezTo>
                  <a:cubicBezTo>
                    <a:pt x="725" y="158"/>
                    <a:pt x="5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07;p56"/>
            <p:cNvSpPr/>
            <p:nvPr/>
          </p:nvSpPr>
          <p:spPr>
            <a:xfrm>
              <a:off x="-57371850" y="2073400"/>
              <a:ext cx="18125" cy="18150"/>
            </a:xfrm>
            <a:custGeom>
              <a:avLst/>
              <a:gdLst/>
              <a:ahLst/>
              <a:cxnLst/>
              <a:rect l="l" t="t" r="r" b="b"/>
              <a:pathLst>
                <a:path w="725" h="726" extrusionOk="0">
                  <a:moveTo>
                    <a:pt x="347" y="1"/>
                  </a:moveTo>
                  <a:cubicBezTo>
                    <a:pt x="158" y="1"/>
                    <a:pt x="0" y="158"/>
                    <a:pt x="0" y="348"/>
                  </a:cubicBezTo>
                  <a:cubicBezTo>
                    <a:pt x="0" y="537"/>
                    <a:pt x="158" y="726"/>
                    <a:pt x="347" y="726"/>
                  </a:cubicBezTo>
                  <a:cubicBezTo>
                    <a:pt x="567" y="726"/>
                    <a:pt x="725" y="537"/>
                    <a:pt x="725" y="348"/>
                  </a:cubicBezTo>
                  <a:cubicBezTo>
                    <a:pt x="725" y="158"/>
                    <a:pt x="5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08;p56"/>
            <p:cNvSpPr/>
            <p:nvPr/>
          </p:nvSpPr>
          <p:spPr>
            <a:xfrm>
              <a:off x="-57436450" y="2136625"/>
              <a:ext cx="72500" cy="29750"/>
            </a:xfrm>
            <a:custGeom>
              <a:avLst/>
              <a:gdLst/>
              <a:ahLst/>
              <a:cxnLst/>
              <a:rect l="l" t="t" r="r" b="b"/>
              <a:pathLst>
                <a:path w="2900" h="1190" extrusionOk="0">
                  <a:moveTo>
                    <a:pt x="387" y="0"/>
                  </a:moveTo>
                  <a:cubicBezTo>
                    <a:pt x="292" y="0"/>
                    <a:pt x="206" y="40"/>
                    <a:pt x="158" y="118"/>
                  </a:cubicBezTo>
                  <a:cubicBezTo>
                    <a:pt x="1" y="276"/>
                    <a:pt x="1" y="496"/>
                    <a:pt x="158" y="622"/>
                  </a:cubicBezTo>
                  <a:cubicBezTo>
                    <a:pt x="505" y="969"/>
                    <a:pt x="977" y="1190"/>
                    <a:pt x="1450" y="1190"/>
                  </a:cubicBezTo>
                  <a:cubicBezTo>
                    <a:pt x="1923" y="1190"/>
                    <a:pt x="2427" y="969"/>
                    <a:pt x="2742" y="622"/>
                  </a:cubicBezTo>
                  <a:cubicBezTo>
                    <a:pt x="2899" y="465"/>
                    <a:pt x="2899" y="244"/>
                    <a:pt x="2742" y="118"/>
                  </a:cubicBezTo>
                  <a:cubicBezTo>
                    <a:pt x="2679" y="40"/>
                    <a:pt x="2592" y="0"/>
                    <a:pt x="2502" y="0"/>
                  </a:cubicBezTo>
                  <a:cubicBezTo>
                    <a:pt x="2411" y="0"/>
                    <a:pt x="2316" y="40"/>
                    <a:pt x="2238" y="118"/>
                  </a:cubicBezTo>
                  <a:cubicBezTo>
                    <a:pt x="2049" y="307"/>
                    <a:pt x="1734" y="433"/>
                    <a:pt x="1450" y="433"/>
                  </a:cubicBezTo>
                  <a:cubicBezTo>
                    <a:pt x="1167" y="433"/>
                    <a:pt x="851" y="307"/>
                    <a:pt x="662" y="118"/>
                  </a:cubicBezTo>
                  <a:cubicBezTo>
                    <a:pt x="584" y="40"/>
                    <a:pt x="481"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009;p56"/>
          <p:cNvGrpSpPr/>
          <p:nvPr/>
        </p:nvGrpSpPr>
        <p:grpSpPr>
          <a:xfrm>
            <a:off x="5004048" y="3291830"/>
            <a:ext cx="792088" cy="864096"/>
            <a:chOff x="1044400" y="2917425"/>
            <a:chExt cx="248125" cy="281550"/>
          </a:xfrm>
        </p:grpSpPr>
        <p:sp>
          <p:nvSpPr>
            <p:cNvPr id="13" name="Google Shape;3010;p56"/>
            <p:cNvSpPr/>
            <p:nvPr/>
          </p:nvSpPr>
          <p:spPr>
            <a:xfrm>
              <a:off x="1136400" y="3123175"/>
              <a:ext cx="64125" cy="26325"/>
            </a:xfrm>
            <a:custGeom>
              <a:avLst/>
              <a:gdLst/>
              <a:ahLst/>
              <a:cxnLst/>
              <a:rect l="l" t="t" r="r" b="b"/>
              <a:pathLst>
                <a:path w="2565" h="1053" extrusionOk="0">
                  <a:moveTo>
                    <a:pt x="352" y="0"/>
                  </a:moveTo>
                  <a:cubicBezTo>
                    <a:pt x="272" y="0"/>
                    <a:pt x="195" y="35"/>
                    <a:pt x="140" y="105"/>
                  </a:cubicBezTo>
                  <a:cubicBezTo>
                    <a:pt x="0" y="244"/>
                    <a:pt x="0" y="439"/>
                    <a:pt x="140" y="551"/>
                  </a:cubicBezTo>
                  <a:cubicBezTo>
                    <a:pt x="446" y="858"/>
                    <a:pt x="864" y="1053"/>
                    <a:pt x="1283" y="1053"/>
                  </a:cubicBezTo>
                  <a:cubicBezTo>
                    <a:pt x="1729" y="1053"/>
                    <a:pt x="2147" y="858"/>
                    <a:pt x="2425" y="551"/>
                  </a:cubicBezTo>
                  <a:cubicBezTo>
                    <a:pt x="2565" y="412"/>
                    <a:pt x="2565" y="216"/>
                    <a:pt x="2425" y="105"/>
                  </a:cubicBezTo>
                  <a:cubicBezTo>
                    <a:pt x="2356" y="35"/>
                    <a:pt x="2272" y="0"/>
                    <a:pt x="2192" y="0"/>
                  </a:cubicBezTo>
                  <a:cubicBezTo>
                    <a:pt x="2112" y="0"/>
                    <a:pt x="2035" y="35"/>
                    <a:pt x="1979" y="105"/>
                  </a:cubicBezTo>
                  <a:cubicBezTo>
                    <a:pt x="1812" y="272"/>
                    <a:pt x="1533" y="384"/>
                    <a:pt x="1283" y="384"/>
                  </a:cubicBezTo>
                  <a:cubicBezTo>
                    <a:pt x="1004" y="384"/>
                    <a:pt x="753" y="272"/>
                    <a:pt x="586" y="105"/>
                  </a:cubicBezTo>
                  <a:cubicBezTo>
                    <a:pt x="516" y="35"/>
                    <a:pt x="432"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11;p56"/>
            <p:cNvSpPr/>
            <p:nvPr/>
          </p:nvSpPr>
          <p:spPr>
            <a:xfrm>
              <a:off x="1127325" y="3050525"/>
              <a:ext cx="16075" cy="16050"/>
            </a:xfrm>
            <a:custGeom>
              <a:avLst/>
              <a:gdLst/>
              <a:ahLst/>
              <a:cxnLst/>
              <a:rect l="l" t="t" r="r" b="b"/>
              <a:pathLst>
                <a:path w="643" h="642" extrusionOk="0">
                  <a:moveTo>
                    <a:pt x="335" y="0"/>
                  </a:moveTo>
                  <a:cubicBezTo>
                    <a:pt x="140" y="0"/>
                    <a:pt x="1" y="140"/>
                    <a:pt x="1" y="335"/>
                  </a:cubicBezTo>
                  <a:cubicBezTo>
                    <a:pt x="1" y="502"/>
                    <a:pt x="140" y="642"/>
                    <a:pt x="335" y="642"/>
                  </a:cubicBezTo>
                  <a:cubicBezTo>
                    <a:pt x="503" y="642"/>
                    <a:pt x="642" y="502"/>
                    <a:pt x="642" y="335"/>
                  </a:cubicBezTo>
                  <a:cubicBezTo>
                    <a:pt x="642" y="140"/>
                    <a:pt x="503"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12;p56"/>
            <p:cNvSpPr/>
            <p:nvPr/>
          </p:nvSpPr>
          <p:spPr>
            <a:xfrm>
              <a:off x="1192850" y="3050525"/>
              <a:ext cx="15350" cy="16050"/>
            </a:xfrm>
            <a:custGeom>
              <a:avLst/>
              <a:gdLst/>
              <a:ahLst/>
              <a:cxnLst/>
              <a:rect l="l" t="t" r="r" b="b"/>
              <a:pathLst>
                <a:path w="614" h="642" extrusionOk="0">
                  <a:moveTo>
                    <a:pt x="307" y="0"/>
                  </a:moveTo>
                  <a:cubicBezTo>
                    <a:pt x="140" y="0"/>
                    <a:pt x="0" y="140"/>
                    <a:pt x="0" y="335"/>
                  </a:cubicBezTo>
                  <a:cubicBezTo>
                    <a:pt x="0" y="502"/>
                    <a:pt x="140" y="642"/>
                    <a:pt x="307" y="642"/>
                  </a:cubicBezTo>
                  <a:cubicBezTo>
                    <a:pt x="474" y="642"/>
                    <a:pt x="613" y="502"/>
                    <a:pt x="613" y="335"/>
                  </a:cubicBezTo>
                  <a:cubicBezTo>
                    <a:pt x="613" y="140"/>
                    <a:pt x="474"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13;p56"/>
            <p:cNvSpPr/>
            <p:nvPr/>
          </p:nvSpPr>
          <p:spPr>
            <a:xfrm>
              <a:off x="1044400" y="2917425"/>
              <a:ext cx="248125" cy="281550"/>
            </a:xfrm>
            <a:custGeom>
              <a:avLst/>
              <a:gdLst/>
              <a:ahLst/>
              <a:cxnLst/>
              <a:rect l="l" t="t" r="r" b="b"/>
              <a:pathLst>
                <a:path w="9925" h="11262" extrusionOk="0">
                  <a:moveTo>
                    <a:pt x="7332" y="669"/>
                  </a:moveTo>
                  <a:cubicBezTo>
                    <a:pt x="7499" y="669"/>
                    <a:pt x="7639" y="809"/>
                    <a:pt x="7639" y="976"/>
                  </a:cubicBezTo>
                  <a:lnTo>
                    <a:pt x="7639" y="2816"/>
                  </a:lnTo>
                  <a:lnTo>
                    <a:pt x="6886" y="2063"/>
                  </a:lnTo>
                  <a:cubicBezTo>
                    <a:pt x="6823" y="2000"/>
                    <a:pt x="6743" y="1964"/>
                    <a:pt x="6660" y="1964"/>
                  </a:cubicBezTo>
                  <a:cubicBezTo>
                    <a:pt x="6595" y="1964"/>
                    <a:pt x="6529" y="1986"/>
                    <a:pt x="6468" y="2035"/>
                  </a:cubicBezTo>
                  <a:cubicBezTo>
                    <a:pt x="5924" y="2398"/>
                    <a:pt x="5297" y="2579"/>
                    <a:pt x="4670" y="2579"/>
                  </a:cubicBezTo>
                  <a:cubicBezTo>
                    <a:pt x="4043" y="2579"/>
                    <a:pt x="3415" y="2398"/>
                    <a:pt x="2872" y="2035"/>
                  </a:cubicBezTo>
                  <a:cubicBezTo>
                    <a:pt x="2811" y="1986"/>
                    <a:pt x="2744" y="1964"/>
                    <a:pt x="2680" y="1964"/>
                  </a:cubicBezTo>
                  <a:cubicBezTo>
                    <a:pt x="2597" y="1964"/>
                    <a:pt x="2516" y="2000"/>
                    <a:pt x="2454" y="2063"/>
                  </a:cubicBezTo>
                  <a:lnTo>
                    <a:pt x="1701" y="2816"/>
                  </a:lnTo>
                  <a:lnTo>
                    <a:pt x="1701" y="976"/>
                  </a:lnTo>
                  <a:cubicBezTo>
                    <a:pt x="1980" y="809"/>
                    <a:pt x="2147" y="669"/>
                    <a:pt x="2314" y="669"/>
                  </a:cubicBezTo>
                  <a:cubicBezTo>
                    <a:pt x="2482" y="669"/>
                    <a:pt x="2621" y="809"/>
                    <a:pt x="2621" y="976"/>
                  </a:cubicBezTo>
                  <a:cubicBezTo>
                    <a:pt x="2621" y="1143"/>
                    <a:pt x="2760" y="1283"/>
                    <a:pt x="2956" y="1283"/>
                  </a:cubicBezTo>
                  <a:cubicBezTo>
                    <a:pt x="3123" y="1283"/>
                    <a:pt x="3262" y="1143"/>
                    <a:pt x="3262" y="976"/>
                  </a:cubicBezTo>
                  <a:cubicBezTo>
                    <a:pt x="3262" y="809"/>
                    <a:pt x="3402" y="669"/>
                    <a:pt x="3569" y="669"/>
                  </a:cubicBezTo>
                  <a:cubicBezTo>
                    <a:pt x="3736" y="669"/>
                    <a:pt x="3875" y="809"/>
                    <a:pt x="3875" y="976"/>
                  </a:cubicBezTo>
                  <a:cubicBezTo>
                    <a:pt x="3875" y="1143"/>
                    <a:pt x="4015" y="1283"/>
                    <a:pt x="4210" y="1283"/>
                  </a:cubicBezTo>
                  <a:cubicBezTo>
                    <a:pt x="4377" y="1283"/>
                    <a:pt x="4517" y="1143"/>
                    <a:pt x="4517" y="976"/>
                  </a:cubicBezTo>
                  <a:cubicBezTo>
                    <a:pt x="4517" y="809"/>
                    <a:pt x="4656" y="669"/>
                    <a:pt x="4823" y="669"/>
                  </a:cubicBezTo>
                  <a:cubicBezTo>
                    <a:pt x="4990" y="669"/>
                    <a:pt x="5130" y="809"/>
                    <a:pt x="5130" y="976"/>
                  </a:cubicBezTo>
                  <a:cubicBezTo>
                    <a:pt x="5130" y="1143"/>
                    <a:pt x="5269" y="1283"/>
                    <a:pt x="5464" y="1283"/>
                  </a:cubicBezTo>
                  <a:cubicBezTo>
                    <a:pt x="5632" y="1283"/>
                    <a:pt x="5771" y="1143"/>
                    <a:pt x="5771" y="976"/>
                  </a:cubicBezTo>
                  <a:cubicBezTo>
                    <a:pt x="5771" y="809"/>
                    <a:pt x="5910" y="669"/>
                    <a:pt x="6078" y="669"/>
                  </a:cubicBezTo>
                  <a:cubicBezTo>
                    <a:pt x="6245" y="669"/>
                    <a:pt x="6384" y="809"/>
                    <a:pt x="6384" y="976"/>
                  </a:cubicBezTo>
                  <a:cubicBezTo>
                    <a:pt x="6384" y="1143"/>
                    <a:pt x="6524" y="1283"/>
                    <a:pt x="6719" y="1283"/>
                  </a:cubicBezTo>
                  <a:cubicBezTo>
                    <a:pt x="6886" y="1283"/>
                    <a:pt x="7025" y="1143"/>
                    <a:pt x="7025" y="976"/>
                  </a:cubicBezTo>
                  <a:cubicBezTo>
                    <a:pt x="7025" y="809"/>
                    <a:pt x="7165" y="669"/>
                    <a:pt x="7332" y="669"/>
                  </a:cubicBezTo>
                  <a:close/>
                  <a:moveTo>
                    <a:pt x="1311" y="5297"/>
                  </a:moveTo>
                  <a:lnTo>
                    <a:pt x="1311" y="6635"/>
                  </a:lnTo>
                  <a:cubicBezTo>
                    <a:pt x="949" y="6635"/>
                    <a:pt x="642" y="6356"/>
                    <a:pt x="642" y="5966"/>
                  </a:cubicBezTo>
                  <a:cubicBezTo>
                    <a:pt x="642" y="5603"/>
                    <a:pt x="921" y="5297"/>
                    <a:pt x="1311" y="5297"/>
                  </a:cubicBezTo>
                  <a:close/>
                  <a:moveTo>
                    <a:pt x="8586" y="5297"/>
                  </a:moveTo>
                  <a:cubicBezTo>
                    <a:pt x="8949" y="5297"/>
                    <a:pt x="9255" y="5575"/>
                    <a:pt x="9255" y="5966"/>
                  </a:cubicBezTo>
                  <a:cubicBezTo>
                    <a:pt x="9255" y="6356"/>
                    <a:pt x="8949" y="6635"/>
                    <a:pt x="8586" y="6635"/>
                  </a:cubicBezTo>
                  <a:lnTo>
                    <a:pt x="8586" y="5297"/>
                  </a:lnTo>
                  <a:close/>
                  <a:moveTo>
                    <a:pt x="6914" y="2732"/>
                  </a:moveTo>
                  <a:lnTo>
                    <a:pt x="7973" y="3763"/>
                  </a:lnTo>
                  <a:cubicBezTo>
                    <a:pt x="7917" y="4265"/>
                    <a:pt x="7917" y="7248"/>
                    <a:pt x="7917" y="7638"/>
                  </a:cubicBezTo>
                  <a:cubicBezTo>
                    <a:pt x="7917" y="9255"/>
                    <a:pt x="6607" y="10593"/>
                    <a:pt x="4963" y="10593"/>
                  </a:cubicBezTo>
                  <a:cubicBezTo>
                    <a:pt x="3318" y="10593"/>
                    <a:pt x="2008" y="9255"/>
                    <a:pt x="2008" y="7638"/>
                  </a:cubicBezTo>
                  <a:lnTo>
                    <a:pt x="2008" y="3763"/>
                  </a:lnTo>
                  <a:lnTo>
                    <a:pt x="3039" y="2732"/>
                  </a:lnTo>
                  <a:cubicBezTo>
                    <a:pt x="3638" y="3080"/>
                    <a:pt x="4301" y="3255"/>
                    <a:pt x="4966" y="3255"/>
                  </a:cubicBezTo>
                  <a:cubicBezTo>
                    <a:pt x="5632" y="3255"/>
                    <a:pt x="6301" y="3080"/>
                    <a:pt x="6914" y="2732"/>
                  </a:cubicBezTo>
                  <a:close/>
                  <a:moveTo>
                    <a:pt x="2314" y="0"/>
                  </a:moveTo>
                  <a:cubicBezTo>
                    <a:pt x="1757" y="0"/>
                    <a:pt x="1339" y="446"/>
                    <a:pt x="1339" y="976"/>
                  </a:cubicBezTo>
                  <a:lnTo>
                    <a:pt x="1339" y="4628"/>
                  </a:lnTo>
                  <a:cubicBezTo>
                    <a:pt x="614" y="4628"/>
                    <a:pt x="1" y="5241"/>
                    <a:pt x="1" y="5966"/>
                  </a:cubicBezTo>
                  <a:cubicBezTo>
                    <a:pt x="1" y="6690"/>
                    <a:pt x="614" y="7276"/>
                    <a:pt x="1339" y="7276"/>
                  </a:cubicBezTo>
                  <a:lnTo>
                    <a:pt x="1339" y="7638"/>
                  </a:lnTo>
                  <a:cubicBezTo>
                    <a:pt x="1339" y="9617"/>
                    <a:pt x="2983" y="11262"/>
                    <a:pt x="4963" y="11262"/>
                  </a:cubicBezTo>
                  <a:cubicBezTo>
                    <a:pt x="6942" y="11262"/>
                    <a:pt x="8586" y="9617"/>
                    <a:pt x="8586" y="7638"/>
                  </a:cubicBezTo>
                  <a:lnTo>
                    <a:pt x="8586" y="7276"/>
                  </a:lnTo>
                  <a:cubicBezTo>
                    <a:pt x="9311" y="7276"/>
                    <a:pt x="9896" y="6690"/>
                    <a:pt x="9896" y="5966"/>
                  </a:cubicBezTo>
                  <a:cubicBezTo>
                    <a:pt x="9924" y="5241"/>
                    <a:pt x="9311" y="4628"/>
                    <a:pt x="8586" y="4628"/>
                  </a:cubicBezTo>
                  <a:lnTo>
                    <a:pt x="8586" y="976"/>
                  </a:lnTo>
                  <a:cubicBezTo>
                    <a:pt x="8586" y="418"/>
                    <a:pt x="8140" y="0"/>
                    <a:pt x="7611" y="0"/>
                  </a:cubicBezTo>
                  <a:cubicBezTo>
                    <a:pt x="7360" y="0"/>
                    <a:pt x="7137" y="112"/>
                    <a:pt x="6942" y="251"/>
                  </a:cubicBezTo>
                  <a:cubicBezTo>
                    <a:pt x="6774" y="56"/>
                    <a:pt x="6524" y="0"/>
                    <a:pt x="6301" y="0"/>
                  </a:cubicBezTo>
                  <a:cubicBezTo>
                    <a:pt x="6050" y="0"/>
                    <a:pt x="5799" y="112"/>
                    <a:pt x="5632" y="251"/>
                  </a:cubicBezTo>
                  <a:cubicBezTo>
                    <a:pt x="5436" y="56"/>
                    <a:pt x="5213" y="0"/>
                    <a:pt x="4963" y="0"/>
                  </a:cubicBezTo>
                  <a:cubicBezTo>
                    <a:pt x="4712" y="0"/>
                    <a:pt x="4461" y="112"/>
                    <a:pt x="4294" y="251"/>
                  </a:cubicBezTo>
                  <a:cubicBezTo>
                    <a:pt x="4126" y="56"/>
                    <a:pt x="3875" y="0"/>
                    <a:pt x="3625" y="0"/>
                  </a:cubicBezTo>
                  <a:cubicBezTo>
                    <a:pt x="3402" y="0"/>
                    <a:pt x="3151" y="112"/>
                    <a:pt x="2983" y="251"/>
                  </a:cubicBezTo>
                  <a:cubicBezTo>
                    <a:pt x="2788" y="56"/>
                    <a:pt x="2565" y="0"/>
                    <a:pt x="2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14;p56"/>
            <p:cNvSpPr/>
            <p:nvPr/>
          </p:nvSpPr>
          <p:spPr>
            <a:xfrm>
              <a:off x="1086125" y="2932961"/>
              <a:ext cx="11427" cy="58241"/>
            </a:xfrm>
            <a:custGeom>
              <a:avLst/>
              <a:gdLst/>
              <a:ahLst/>
              <a:cxnLst/>
              <a:rect l="l" t="t" r="r" b="b"/>
              <a:pathLst>
                <a:path w="500" h="2548" extrusionOk="0">
                  <a:moveTo>
                    <a:pt x="500" y="2238"/>
                  </a:moveTo>
                  <a:lnTo>
                    <a:pt x="500" y="0"/>
                  </a:lnTo>
                  <a:lnTo>
                    <a:pt x="72" y="214"/>
                  </a:lnTo>
                  <a:lnTo>
                    <a:pt x="0" y="1547"/>
                  </a:lnTo>
                  <a:lnTo>
                    <a:pt x="0" y="2548"/>
                  </a:lnTo>
                  <a:close/>
                </a:path>
              </a:pathLst>
            </a:custGeom>
            <a:solidFill>
              <a:schemeClr val="dk1"/>
            </a:solidFill>
            <a:ln>
              <a:noFill/>
            </a:ln>
          </p:spPr>
        </p:sp>
        <p:sp>
          <p:nvSpPr>
            <p:cNvPr id="18" name="Google Shape;3015;p56"/>
            <p:cNvSpPr/>
            <p:nvPr/>
          </p:nvSpPr>
          <p:spPr>
            <a:xfrm>
              <a:off x="1090922" y="2925900"/>
              <a:ext cx="29209" cy="38629"/>
            </a:xfrm>
            <a:custGeom>
              <a:avLst/>
              <a:gdLst/>
              <a:ahLst/>
              <a:cxnLst/>
              <a:rect l="l" t="t" r="r" b="b"/>
              <a:pathLst>
                <a:path w="1278" h="1690" extrusionOk="0">
                  <a:moveTo>
                    <a:pt x="288" y="737"/>
                  </a:moveTo>
                  <a:cubicBezTo>
                    <a:pt x="296" y="689"/>
                    <a:pt x="288" y="519"/>
                    <a:pt x="336" y="451"/>
                  </a:cubicBezTo>
                  <a:cubicBezTo>
                    <a:pt x="384" y="384"/>
                    <a:pt x="471" y="340"/>
                    <a:pt x="574" y="332"/>
                  </a:cubicBezTo>
                  <a:cubicBezTo>
                    <a:pt x="677" y="324"/>
                    <a:pt x="840" y="412"/>
                    <a:pt x="955" y="404"/>
                  </a:cubicBezTo>
                  <a:cubicBezTo>
                    <a:pt x="1070" y="396"/>
                    <a:pt x="1320" y="349"/>
                    <a:pt x="1264" y="285"/>
                  </a:cubicBezTo>
                  <a:cubicBezTo>
                    <a:pt x="1208" y="222"/>
                    <a:pt x="816" y="51"/>
                    <a:pt x="621" y="23"/>
                  </a:cubicBezTo>
                  <a:cubicBezTo>
                    <a:pt x="427" y="-5"/>
                    <a:pt x="200" y="-13"/>
                    <a:pt x="97" y="118"/>
                  </a:cubicBezTo>
                  <a:cubicBezTo>
                    <a:pt x="-6" y="249"/>
                    <a:pt x="2" y="547"/>
                    <a:pt x="2" y="809"/>
                  </a:cubicBezTo>
                  <a:cubicBezTo>
                    <a:pt x="2" y="1071"/>
                    <a:pt x="81" y="1543"/>
                    <a:pt x="97" y="1690"/>
                  </a:cubicBezTo>
                </a:path>
              </a:pathLst>
            </a:custGeom>
            <a:solidFill>
              <a:schemeClr val="dk1"/>
            </a:solidFill>
            <a:ln>
              <a:noFill/>
            </a:ln>
          </p:spPr>
        </p:sp>
        <p:sp>
          <p:nvSpPr>
            <p:cNvPr id="19" name="Google Shape;3016;p56"/>
            <p:cNvSpPr/>
            <p:nvPr/>
          </p:nvSpPr>
          <p:spPr>
            <a:xfrm>
              <a:off x="1222775" y="2966925"/>
              <a:ext cx="28574" cy="36325"/>
            </a:xfrm>
            <a:custGeom>
              <a:avLst/>
              <a:gdLst/>
              <a:ahLst/>
              <a:cxnLst/>
              <a:rect l="l" t="t" r="r" b="b"/>
              <a:pathLst>
                <a:path w="1048" h="1453" extrusionOk="0">
                  <a:moveTo>
                    <a:pt x="0" y="0"/>
                  </a:moveTo>
                  <a:lnTo>
                    <a:pt x="1048" y="1072"/>
                  </a:lnTo>
                  <a:lnTo>
                    <a:pt x="905" y="1453"/>
                  </a:lnTo>
                  <a:lnTo>
                    <a:pt x="0" y="667"/>
                  </a:lnTo>
                  <a:close/>
                </a:path>
              </a:pathLst>
            </a:custGeom>
            <a:solidFill>
              <a:schemeClr val="dk1"/>
            </a:solidFill>
            <a:ln>
              <a:noFill/>
            </a:ln>
          </p:spPr>
        </p:sp>
        <p:sp>
          <p:nvSpPr>
            <p:cNvPr id="20" name="Google Shape;3017;p56"/>
            <p:cNvSpPr/>
            <p:nvPr/>
          </p:nvSpPr>
          <p:spPr>
            <a:xfrm>
              <a:off x="1205975" y="2965750"/>
              <a:ext cx="21000" cy="1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18;p56"/>
            <p:cNvSpPr/>
            <p:nvPr/>
          </p:nvSpPr>
          <p:spPr>
            <a:xfrm>
              <a:off x="1082225" y="2937250"/>
              <a:ext cx="11400" cy="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pole tekstowe 21"/>
          <p:cNvSpPr txBox="1"/>
          <p:nvPr/>
        </p:nvSpPr>
        <p:spPr>
          <a:xfrm>
            <a:off x="5868144" y="699542"/>
            <a:ext cx="3275856"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pl-PL" dirty="0"/>
              <a:t>Kobiety w Polsce w 2019 roku na tle innych krajów UE zajmowały </a:t>
            </a:r>
            <a:r>
              <a:rPr lang="pl-PL" b="1" dirty="0">
                <a:solidFill>
                  <a:srgbClr val="FF0000"/>
                </a:solidFill>
              </a:rPr>
              <a:t>12 miejsce  </a:t>
            </a:r>
            <a:r>
              <a:rPr lang="pl-PL" dirty="0"/>
              <a:t>pod względem odsetka osób z nadwagą!</a:t>
            </a:r>
            <a:endParaRPr kumimoji="0" lang="pl-PL" sz="1800" b="0" i="0" u="none" strike="noStrike" cap="none" spc="0" normalizeH="0" baseline="0" dirty="0">
              <a:ln>
                <a:noFill/>
              </a:ln>
              <a:solidFill>
                <a:srgbClr val="000000"/>
              </a:solidFill>
              <a:effectLst/>
              <a:uFillTx/>
              <a:latin typeface="+mn-lt"/>
              <a:ea typeface="+mn-ea"/>
              <a:cs typeface="+mn-cs"/>
              <a:sym typeface="Calibri"/>
            </a:endParaRPr>
          </a:p>
        </p:txBody>
      </p:sp>
      <p:sp>
        <p:nvSpPr>
          <p:cNvPr id="23" name="pole tekstowe 22"/>
          <p:cNvSpPr txBox="1"/>
          <p:nvPr/>
        </p:nvSpPr>
        <p:spPr>
          <a:xfrm>
            <a:off x="5940152" y="3075806"/>
            <a:ext cx="3203848"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pl-PL" dirty="0"/>
              <a:t>Mężczyźni w Polsce w 2019 roku na tle innych krajów UE zajmowali </a:t>
            </a:r>
            <a:r>
              <a:rPr lang="pl-PL" b="1" dirty="0">
                <a:solidFill>
                  <a:srgbClr val="FF0000"/>
                </a:solidFill>
              </a:rPr>
              <a:t>6 miejsce  </a:t>
            </a:r>
            <a:r>
              <a:rPr lang="pl-PL" dirty="0"/>
              <a:t>pod względem odsetka osób z nadwagą!</a:t>
            </a:r>
            <a:endParaRPr kumimoji="0" lang="pl-PL"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8" name="Łącznik prosty ze strzałką 37"/>
          <p:cNvCxnSpPr/>
          <p:nvPr/>
        </p:nvCxnSpPr>
        <p:spPr>
          <a:xfrm flipV="1">
            <a:off x="-612576" y="1707654"/>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Obraz 40" descr="Dodaj podtytuł (12).png"/>
          <p:cNvPicPr>
            <a:picLocks noChangeAspect="1"/>
          </p:cNvPicPr>
          <p:nvPr/>
        </p:nvPicPr>
        <p:blipFill>
          <a:blip r:embed="rId5" cstate="print"/>
          <a:stretch>
            <a:fillRect/>
          </a:stretch>
        </p:blipFill>
        <p:spPr>
          <a:xfrm>
            <a:off x="-3996952" y="0"/>
            <a:ext cx="7524328" cy="4232436"/>
          </a:xfrm>
          <a:prstGeom prst="rect">
            <a:avLst/>
          </a:prstGeom>
        </p:spPr>
      </p:pic>
      <p:pic>
        <p:nvPicPr>
          <p:cNvPr id="43" name="Obraz 42" descr="Dodaj podtytuł (14).png"/>
          <p:cNvPicPr>
            <a:picLocks noChangeAspect="1"/>
          </p:cNvPicPr>
          <p:nvPr/>
        </p:nvPicPr>
        <p:blipFill>
          <a:blip r:embed="rId6" cstate="print"/>
          <a:stretch>
            <a:fillRect/>
          </a:stretch>
        </p:blipFill>
        <p:spPr>
          <a:xfrm>
            <a:off x="-2556792" y="1995686"/>
            <a:ext cx="9001000" cy="5063063"/>
          </a:xfrm>
          <a:prstGeom prst="rect">
            <a:avLst/>
          </a:prstGeom>
        </p:spPr>
      </p:pic>
      <p:sp>
        <p:nvSpPr>
          <p:cNvPr id="44" name="pole tekstowe 10"/>
          <p:cNvSpPr txBox="1"/>
          <p:nvPr/>
        </p:nvSpPr>
        <p:spPr>
          <a:xfrm>
            <a:off x="6165383" y="4635670"/>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7650"/>
                                        </p:tgtEl>
                                        <p:attrNameLst>
                                          <p:attrName>style.visibility</p:attrName>
                                        </p:attrNameLst>
                                      </p:cBhvr>
                                      <p:to>
                                        <p:strVal val="visible"/>
                                      </p:to>
                                    </p:set>
                                    <p:animEffect transition="in" filter="slide(fromBottom)">
                                      <p:cBhvr>
                                        <p:cTn id="11" dur="500"/>
                                        <p:tgtEl>
                                          <p:spTgt spid="2765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lide(fromBottom)">
                                      <p:cBhvr>
                                        <p:cTn id="25" dur="500"/>
                                        <p:tgtEl>
                                          <p:spTgt spid="6"/>
                                        </p:tgtEl>
                                      </p:cBhvr>
                                    </p:animEffect>
                                  </p:childTnLst>
                                </p:cTn>
                              </p:par>
                            </p:childTnLst>
                          </p:cTn>
                        </p:par>
                        <p:par>
                          <p:cTn id="26" fill="hold">
                            <p:stCondLst>
                              <p:cond delay="2000"/>
                            </p:stCondLst>
                            <p:childTnLst>
                              <p:par>
                                <p:cTn id="27" presetID="12" presetClass="entr" presetSubtype="4" fill="hold" nodeType="afterEffect">
                                  <p:stCondLst>
                                    <p:cond delay="0"/>
                                  </p:stCondLst>
                                  <p:childTnLst>
                                    <p:set>
                                      <p:cBhvr>
                                        <p:cTn id="28" dur="1" fill="hold">
                                          <p:stCondLst>
                                            <p:cond delay="0"/>
                                          </p:stCondLst>
                                        </p:cTn>
                                        <p:tgtEl>
                                          <p:spTgt spid="27652"/>
                                        </p:tgtEl>
                                        <p:attrNameLst>
                                          <p:attrName>style.visibility</p:attrName>
                                        </p:attrNameLst>
                                      </p:cBhvr>
                                      <p:to>
                                        <p:strVal val="visible"/>
                                      </p:to>
                                    </p:set>
                                    <p:animEffect transition="in" filter="slide(fromBottom)">
                                      <p:cBhvr>
                                        <p:cTn id="29" dur="500"/>
                                        <p:tgtEl>
                                          <p:spTgt spid="27652"/>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800" decel="100000"/>
                                        <p:tgtEl>
                                          <p:spTgt spid="41"/>
                                        </p:tgtEl>
                                      </p:cBhvr>
                                    </p:animEffect>
                                    <p:anim calcmode="lin" valueType="num">
                                      <p:cBhvr>
                                        <p:cTn id="45" dur="800" decel="100000" fill="hold"/>
                                        <p:tgtEl>
                                          <p:spTgt spid="41"/>
                                        </p:tgtEl>
                                        <p:attrNameLst>
                                          <p:attrName>style.rotation</p:attrName>
                                        </p:attrNameLst>
                                      </p:cBhvr>
                                      <p:tavLst>
                                        <p:tav tm="0">
                                          <p:val>
                                            <p:fltVal val="-90"/>
                                          </p:val>
                                        </p:tav>
                                        <p:tav tm="100000">
                                          <p:val>
                                            <p:fltVal val="0"/>
                                          </p:val>
                                        </p:tav>
                                      </p:tavLst>
                                    </p:anim>
                                    <p:anim calcmode="lin" valueType="num">
                                      <p:cBhvr>
                                        <p:cTn id="46" dur="800" decel="100000" fill="hold"/>
                                        <p:tgtEl>
                                          <p:spTgt spid="41"/>
                                        </p:tgtEl>
                                        <p:attrNameLst>
                                          <p:attrName>ppt_x</p:attrName>
                                        </p:attrNameLst>
                                      </p:cBhvr>
                                      <p:tavLst>
                                        <p:tav tm="0">
                                          <p:val>
                                            <p:strVal val="#ppt_x+0.4"/>
                                          </p:val>
                                        </p:tav>
                                        <p:tav tm="100000">
                                          <p:val>
                                            <p:strVal val="#ppt_x-0.05"/>
                                          </p:val>
                                        </p:tav>
                                      </p:tavLst>
                                    </p:anim>
                                    <p:anim calcmode="lin" valueType="num">
                                      <p:cBhvr>
                                        <p:cTn id="47" dur="800" decel="100000" fill="hold"/>
                                        <p:tgtEl>
                                          <p:spTgt spid="41"/>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Scale>
                                      <p:cBhvr>
                                        <p:cTn id="54"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43"/>
                                        </p:tgtEl>
                                        <p:attrNameLst>
                                          <p:attrName>ppt_x</p:attrName>
                                          <p:attrName>ppt_y</p:attrName>
                                        </p:attrNameLst>
                                      </p:cBhvr>
                                    </p:animMotion>
                                    <p:animEffect transition="in" filter="fade">
                                      <p:cBhvr>
                                        <p:cTn id="56" dur="1000"/>
                                        <p:tgtEl>
                                          <p:spTgt spid="43"/>
                                        </p:tgtEl>
                                      </p:cBhvr>
                                    </p:animEffect>
                                  </p:childTnLst>
                                </p:cTn>
                              </p:par>
                              <p:par>
                                <p:cTn id="57" presetID="2" presetClass="exit" presetSubtype="8" fill="hold" nodeType="withEffect">
                                  <p:stCondLst>
                                    <p:cond delay="0"/>
                                  </p:stCondLst>
                                  <p:childTnLst>
                                    <p:anim calcmode="lin" valueType="num">
                                      <p:cBhvr additive="base">
                                        <p:cTn id="58" dur="500"/>
                                        <p:tgtEl>
                                          <p:spTgt spid="41"/>
                                        </p:tgtEl>
                                        <p:attrNameLst>
                                          <p:attrName>ppt_x</p:attrName>
                                        </p:attrNameLst>
                                      </p:cBhvr>
                                      <p:tavLst>
                                        <p:tav tm="0">
                                          <p:val>
                                            <p:strVal val="ppt_x"/>
                                          </p:val>
                                        </p:tav>
                                        <p:tav tm="100000">
                                          <p:val>
                                            <p:strVal val="0-ppt_w/2"/>
                                          </p:val>
                                        </p:tav>
                                      </p:tavLst>
                                    </p:anim>
                                    <p:anim calcmode="lin" valueType="num">
                                      <p:cBhvr additive="base">
                                        <p:cTn id="59" dur="500"/>
                                        <p:tgtEl>
                                          <p:spTgt spid="41"/>
                                        </p:tgtEl>
                                        <p:attrNameLst>
                                          <p:attrName>ppt_y</p:attrName>
                                        </p:attrNameLst>
                                      </p:cBhvr>
                                      <p:tavLst>
                                        <p:tav tm="0">
                                          <p:val>
                                            <p:strVal val="ppt_y"/>
                                          </p:val>
                                        </p:tav>
                                        <p:tav tm="100000">
                                          <p:val>
                                            <p:strVal val="ppt_y"/>
                                          </p:val>
                                        </p:tav>
                                      </p:tavLst>
                                    </p:anim>
                                    <p:set>
                                      <p:cBhvr>
                                        <p:cTn id="6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 name="Ze względu na umiejscowienie tkanki tłuszczowej w ciele, wyróżnia się trzy typy otyłości:…"/>
          <p:cNvSpPr txBox="1"/>
          <p:nvPr/>
        </p:nvSpPr>
        <p:spPr>
          <a:xfrm>
            <a:off x="251521" y="1275606"/>
            <a:ext cx="756084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457200" indent="-317500" defTabSz="457200">
              <a:buClr>
                <a:srgbClr val="555555"/>
              </a:buClr>
              <a:buSzPct val="100000"/>
              <a:buFont typeface="Helvetica"/>
              <a:buChar char="•"/>
              <a:defRPr sz="1600">
                <a:latin typeface="Times New Roman"/>
                <a:ea typeface="Times New Roman"/>
                <a:cs typeface="Times New Roman"/>
                <a:sym typeface="Times New Roman"/>
              </a:defRPr>
            </a:pPr>
            <a:r>
              <a:rPr b="1" dirty="0" err="1">
                <a:solidFill>
                  <a:srgbClr val="0070C0"/>
                </a:solidFill>
                <a:latin typeface="Calibri" pitchFamily="34" charset="0"/>
                <a:cs typeface="Calibri" pitchFamily="34" charset="0"/>
              </a:rPr>
              <a:t>Otyłość</a:t>
            </a:r>
            <a:r>
              <a:rPr b="1" dirty="0">
                <a:solidFill>
                  <a:srgbClr val="0070C0"/>
                </a:solidFill>
                <a:latin typeface="Calibri" pitchFamily="34" charset="0"/>
                <a:cs typeface="Calibri" pitchFamily="34" charset="0"/>
              </a:rPr>
              <a:t> </a:t>
            </a:r>
            <a:r>
              <a:rPr b="1" dirty="0" err="1">
                <a:solidFill>
                  <a:srgbClr val="0070C0"/>
                </a:solidFill>
                <a:latin typeface="Calibri" pitchFamily="34" charset="0"/>
                <a:cs typeface="Calibri" pitchFamily="34" charset="0"/>
              </a:rPr>
              <a:t>uogólnioną</a:t>
            </a:r>
            <a:r>
              <a:rPr dirty="0">
                <a:solidFill>
                  <a:srgbClr val="0070C0"/>
                </a:solidFill>
                <a:latin typeface="Calibri" pitchFamily="34" charset="0"/>
                <a:cs typeface="Calibri" pitchFamily="34" charset="0"/>
              </a:rPr>
              <a:t> </a:t>
            </a:r>
            <a:r>
              <a:rPr dirty="0">
                <a:latin typeface="Calibri" pitchFamily="34" charset="0"/>
                <a:cs typeface="Calibri" pitchFamily="34" charset="0"/>
              </a:rPr>
              <a:t>– </a:t>
            </a:r>
            <a:r>
              <a:rPr dirty="0" err="1">
                <a:latin typeface="Calibri" pitchFamily="34" charset="0"/>
                <a:cs typeface="Calibri" pitchFamily="34" charset="0"/>
              </a:rPr>
              <a:t>charakteryzującą</a:t>
            </a:r>
            <a:r>
              <a:rPr dirty="0">
                <a:latin typeface="Calibri" pitchFamily="34" charset="0"/>
                <a:cs typeface="Calibri" pitchFamily="34" charset="0"/>
              </a:rPr>
              <a:t> </a:t>
            </a:r>
            <a:r>
              <a:rPr dirty="0" err="1">
                <a:latin typeface="Calibri" pitchFamily="34" charset="0"/>
                <a:cs typeface="Calibri" pitchFamily="34" charset="0"/>
              </a:rPr>
              <a:t>się</a:t>
            </a:r>
            <a:r>
              <a:rPr dirty="0">
                <a:latin typeface="Calibri" pitchFamily="34" charset="0"/>
                <a:cs typeface="Calibri" pitchFamily="34" charset="0"/>
              </a:rPr>
              <a:t> </a:t>
            </a:r>
            <a:r>
              <a:rPr dirty="0" err="1">
                <a:latin typeface="Calibri" pitchFamily="34" charset="0"/>
                <a:cs typeface="Calibri" pitchFamily="34" charset="0"/>
              </a:rPr>
              <a:t>rozmieszczeniem</a:t>
            </a:r>
            <a:r>
              <a:rPr dirty="0">
                <a:latin typeface="Calibri" pitchFamily="34" charset="0"/>
                <a:cs typeface="Calibri" pitchFamily="34" charset="0"/>
              </a:rPr>
              <a:t> </a:t>
            </a:r>
            <a:r>
              <a:rPr dirty="0" err="1">
                <a:latin typeface="Calibri" pitchFamily="34" charset="0"/>
                <a:cs typeface="Calibri" pitchFamily="34" charset="0"/>
              </a:rPr>
              <a:t>tłuszczu</a:t>
            </a:r>
            <a:r>
              <a:rPr dirty="0">
                <a:latin typeface="Calibri" pitchFamily="34" charset="0"/>
                <a:cs typeface="Calibri" pitchFamily="34" charset="0"/>
              </a:rPr>
              <a:t> w </a:t>
            </a:r>
            <a:r>
              <a:rPr dirty="0" err="1">
                <a:latin typeface="Calibri" pitchFamily="34" charset="0"/>
                <a:cs typeface="Calibri" pitchFamily="34" charset="0"/>
              </a:rPr>
              <a:t>całym</a:t>
            </a:r>
            <a:r>
              <a:rPr dirty="0">
                <a:latin typeface="Calibri" pitchFamily="34" charset="0"/>
                <a:cs typeface="Calibri" pitchFamily="34" charset="0"/>
              </a:rPr>
              <a:t> </a:t>
            </a:r>
            <a:r>
              <a:rPr dirty="0" err="1">
                <a:latin typeface="Calibri" pitchFamily="34" charset="0"/>
                <a:cs typeface="Calibri" pitchFamily="34" charset="0"/>
              </a:rPr>
              <a:t>ciele</a:t>
            </a:r>
            <a:r>
              <a:rPr lang="pl-PL" dirty="0">
                <a:latin typeface="Calibri" pitchFamily="34" charset="0"/>
                <a:cs typeface="Calibri" pitchFamily="34" charset="0"/>
              </a:rPr>
              <a:t>.</a:t>
            </a:r>
          </a:p>
          <a:p>
            <a:pPr marL="457200" indent="-317500" defTabSz="457200">
              <a:buClr>
                <a:srgbClr val="555555"/>
              </a:buClr>
              <a:buSzPct val="100000"/>
              <a:buFont typeface="Helvetica"/>
              <a:buChar char="•"/>
              <a:defRPr sz="1600">
                <a:latin typeface="Times New Roman"/>
                <a:ea typeface="Times New Roman"/>
                <a:cs typeface="Times New Roman"/>
                <a:sym typeface="Times New Roman"/>
              </a:defRPr>
            </a:pPr>
            <a:endParaRPr dirty="0">
              <a:latin typeface="Calibri" pitchFamily="34" charset="0"/>
              <a:cs typeface="Calibri" pitchFamily="34" charset="0"/>
            </a:endParaRPr>
          </a:p>
          <a:p>
            <a:pPr marL="457200" indent="-317500" defTabSz="457200">
              <a:buClr>
                <a:srgbClr val="555555"/>
              </a:buClr>
              <a:buSzPct val="100000"/>
              <a:buFont typeface="Helvetica"/>
              <a:buChar char="•"/>
              <a:defRPr sz="1600">
                <a:latin typeface="Times New Roman"/>
                <a:ea typeface="Times New Roman"/>
                <a:cs typeface="Times New Roman"/>
                <a:sym typeface="Times New Roman"/>
              </a:defRPr>
            </a:pPr>
            <a:r>
              <a:rPr b="1" dirty="0" err="1">
                <a:solidFill>
                  <a:schemeClr val="accent5">
                    <a:lumMod val="50000"/>
                  </a:schemeClr>
                </a:solidFill>
                <a:latin typeface="Calibri" pitchFamily="34" charset="0"/>
                <a:cs typeface="Calibri" pitchFamily="34" charset="0"/>
              </a:rPr>
              <a:t>Otyłość</a:t>
            </a:r>
            <a:r>
              <a:rPr b="1" dirty="0">
                <a:solidFill>
                  <a:schemeClr val="accent5">
                    <a:lumMod val="50000"/>
                  </a:schemeClr>
                </a:solidFill>
                <a:latin typeface="Calibri" pitchFamily="34" charset="0"/>
                <a:cs typeface="Calibri" pitchFamily="34" charset="0"/>
              </a:rPr>
              <a:t> </a:t>
            </a:r>
            <a:r>
              <a:rPr b="1" dirty="0" err="1">
                <a:solidFill>
                  <a:schemeClr val="accent5">
                    <a:lumMod val="50000"/>
                  </a:schemeClr>
                </a:solidFill>
                <a:latin typeface="Calibri" pitchFamily="34" charset="0"/>
                <a:cs typeface="Calibri" pitchFamily="34" charset="0"/>
              </a:rPr>
              <a:t>brzuszną</a:t>
            </a:r>
            <a:r>
              <a:rPr b="1" dirty="0">
                <a:solidFill>
                  <a:schemeClr val="accent5">
                    <a:lumMod val="50000"/>
                  </a:schemeClr>
                </a:solidFill>
                <a:latin typeface="Calibri" pitchFamily="34" charset="0"/>
                <a:cs typeface="Calibri" pitchFamily="34" charset="0"/>
              </a:rPr>
              <a:t> </a:t>
            </a:r>
            <a:r>
              <a:rPr dirty="0">
                <a:latin typeface="Calibri" pitchFamily="34" charset="0"/>
                <a:cs typeface="Calibri" pitchFamily="34" charset="0"/>
              </a:rPr>
              <a:t>(</a:t>
            </a:r>
            <a:r>
              <a:rPr dirty="0" err="1">
                <a:latin typeface="Calibri" pitchFamily="34" charset="0"/>
                <a:cs typeface="Calibri" pitchFamily="34" charset="0"/>
              </a:rPr>
              <a:t>wisceralna</a:t>
            </a:r>
            <a:r>
              <a:rPr dirty="0">
                <a:latin typeface="Calibri" pitchFamily="34" charset="0"/>
                <a:cs typeface="Calibri" pitchFamily="34" charset="0"/>
              </a:rPr>
              <a:t> </a:t>
            </a:r>
            <a:r>
              <a:rPr dirty="0" err="1">
                <a:latin typeface="Calibri" pitchFamily="34" charset="0"/>
                <a:cs typeface="Calibri" pitchFamily="34" charset="0"/>
              </a:rPr>
              <a:t>i</a:t>
            </a:r>
            <a:r>
              <a:rPr dirty="0">
                <a:latin typeface="Calibri" pitchFamily="34" charset="0"/>
                <a:cs typeface="Calibri" pitchFamily="34" charset="0"/>
              </a:rPr>
              <a:t> </a:t>
            </a:r>
            <a:r>
              <a:rPr dirty="0" err="1">
                <a:latin typeface="Calibri" pitchFamily="34" charset="0"/>
                <a:cs typeface="Calibri" pitchFamily="34" charset="0"/>
              </a:rPr>
              <a:t>androidalna</a:t>
            </a:r>
            <a:r>
              <a:rPr dirty="0">
                <a:latin typeface="Calibri" pitchFamily="34" charset="0"/>
                <a:cs typeface="Calibri" pitchFamily="34" charset="0"/>
              </a:rPr>
              <a:t>, </a:t>
            </a:r>
            <a:r>
              <a:rPr dirty="0" err="1">
                <a:latin typeface="Calibri" pitchFamily="34" charset="0"/>
                <a:cs typeface="Calibri" pitchFamily="34" charset="0"/>
              </a:rPr>
              <a:t>sylwetka</a:t>
            </a:r>
            <a:r>
              <a:rPr dirty="0">
                <a:latin typeface="Calibri" pitchFamily="34" charset="0"/>
                <a:cs typeface="Calibri" pitchFamily="34" charset="0"/>
              </a:rPr>
              <a:t> </a:t>
            </a:r>
            <a:r>
              <a:rPr dirty="0" err="1">
                <a:latin typeface="Calibri" pitchFamily="34" charset="0"/>
                <a:cs typeface="Calibri" pitchFamily="34" charset="0"/>
              </a:rPr>
              <a:t>typu</a:t>
            </a:r>
            <a:r>
              <a:rPr dirty="0">
                <a:latin typeface="Calibri" pitchFamily="34" charset="0"/>
                <a:cs typeface="Calibri" pitchFamily="34" charset="0"/>
              </a:rPr>
              <a:t> </a:t>
            </a:r>
            <a:r>
              <a:rPr dirty="0" err="1">
                <a:latin typeface="Calibri" pitchFamily="34" charset="0"/>
                <a:cs typeface="Calibri" pitchFamily="34" charset="0"/>
              </a:rPr>
              <a:t>jabłko</a:t>
            </a:r>
            <a:r>
              <a:rPr dirty="0">
                <a:latin typeface="Calibri" pitchFamily="34" charset="0"/>
                <a:cs typeface="Calibri" pitchFamily="34" charset="0"/>
              </a:rPr>
              <a:t>)</a:t>
            </a:r>
            <a:r>
              <a:rPr lang="pl-PL" dirty="0">
                <a:latin typeface="Calibri" pitchFamily="34" charset="0"/>
                <a:cs typeface="Calibri" pitchFamily="34" charset="0"/>
              </a:rPr>
              <a:t> </a:t>
            </a:r>
            <a:r>
              <a:rPr dirty="0">
                <a:latin typeface="Calibri" pitchFamily="34" charset="0"/>
                <a:cs typeface="Calibri" pitchFamily="34" charset="0"/>
              </a:rPr>
              <a:t>-</a:t>
            </a:r>
            <a:r>
              <a:rPr lang="pl-PL" dirty="0">
                <a:latin typeface="Calibri" pitchFamily="34" charset="0"/>
                <a:cs typeface="Calibri" pitchFamily="34" charset="0"/>
              </a:rPr>
              <a:t> </a:t>
            </a:r>
            <a:r>
              <a:rPr dirty="0" err="1">
                <a:latin typeface="Calibri" pitchFamily="34" charset="0"/>
                <a:cs typeface="Calibri" pitchFamily="34" charset="0"/>
              </a:rPr>
              <a:t>tkanka</a:t>
            </a:r>
            <a:r>
              <a:rPr dirty="0">
                <a:latin typeface="Calibri" pitchFamily="34" charset="0"/>
                <a:cs typeface="Calibri" pitchFamily="34" charset="0"/>
              </a:rPr>
              <a:t> </a:t>
            </a:r>
            <a:r>
              <a:rPr dirty="0" err="1">
                <a:latin typeface="Calibri" pitchFamily="34" charset="0"/>
                <a:cs typeface="Calibri" pitchFamily="34" charset="0"/>
              </a:rPr>
              <a:t>tłuszczowa</a:t>
            </a:r>
            <a:r>
              <a:rPr dirty="0">
                <a:latin typeface="Calibri" pitchFamily="34" charset="0"/>
                <a:cs typeface="Calibri" pitchFamily="34" charset="0"/>
              </a:rPr>
              <a:t> </a:t>
            </a:r>
            <a:r>
              <a:rPr dirty="0" err="1">
                <a:latin typeface="Calibri" pitchFamily="34" charset="0"/>
                <a:cs typeface="Calibri" pitchFamily="34" charset="0"/>
              </a:rPr>
              <a:t>zbiera</a:t>
            </a:r>
            <a:r>
              <a:rPr dirty="0">
                <a:latin typeface="Calibri" pitchFamily="34" charset="0"/>
                <a:cs typeface="Calibri" pitchFamily="34" charset="0"/>
              </a:rPr>
              <a:t> </a:t>
            </a:r>
            <a:r>
              <a:rPr dirty="0" err="1">
                <a:latin typeface="Calibri" pitchFamily="34" charset="0"/>
                <a:cs typeface="Calibri" pitchFamily="34" charset="0"/>
              </a:rPr>
              <a:t>się</a:t>
            </a:r>
            <a:r>
              <a:rPr dirty="0">
                <a:latin typeface="Calibri" pitchFamily="34" charset="0"/>
                <a:cs typeface="Calibri" pitchFamily="34" charset="0"/>
              </a:rPr>
              <a:t> </a:t>
            </a:r>
            <a:r>
              <a:rPr dirty="0" err="1">
                <a:latin typeface="Calibri" pitchFamily="34" charset="0"/>
                <a:cs typeface="Calibri" pitchFamily="34" charset="0"/>
              </a:rPr>
              <a:t>tylko</a:t>
            </a:r>
            <a:r>
              <a:rPr dirty="0">
                <a:latin typeface="Calibri" pitchFamily="34" charset="0"/>
                <a:cs typeface="Calibri" pitchFamily="34" charset="0"/>
              </a:rPr>
              <a:t> </a:t>
            </a:r>
            <a:r>
              <a:rPr dirty="0" err="1">
                <a:latin typeface="Calibri" pitchFamily="34" charset="0"/>
                <a:cs typeface="Calibri" pitchFamily="34" charset="0"/>
              </a:rPr>
              <a:t>na</a:t>
            </a:r>
            <a:r>
              <a:rPr dirty="0">
                <a:latin typeface="Calibri" pitchFamily="34" charset="0"/>
                <a:cs typeface="Calibri" pitchFamily="34" charset="0"/>
              </a:rPr>
              <a:t> </a:t>
            </a:r>
            <a:r>
              <a:rPr dirty="0" err="1">
                <a:latin typeface="Calibri" pitchFamily="34" charset="0"/>
                <a:cs typeface="Calibri" pitchFamily="34" charset="0"/>
              </a:rPr>
              <a:t>brzuchu</a:t>
            </a:r>
            <a:r>
              <a:rPr dirty="0">
                <a:latin typeface="Calibri" pitchFamily="34" charset="0"/>
                <a:cs typeface="Calibri" pitchFamily="34" charset="0"/>
              </a:rPr>
              <a:t>, </a:t>
            </a:r>
            <a:r>
              <a:rPr dirty="0" err="1">
                <a:latin typeface="Calibri" pitchFamily="34" charset="0"/>
                <a:cs typeface="Calibri" pitchFamily="34" charset="0"/>
              </a:rPr>
              <a:t>otyłość</a:t>
            </a:r>
            <a:r>
              <a:rPr dirty="0">
                <a:latin typeface="Calibri" pitchFamily="34" charset="0"/>
                <a:cs typeface="Calibri" pitchFamily="34" charset="0"/>
              </a:rPr>
              <a:t> </a:t>
            </a:r>
            <a:r>
              <a:rPr dirty="0" err="1">
                <a:latin typeface="Calibri" pitchFamily="34" charset="0"/>
                <a:cs typeface="Calibri" pitchFamily="34" charset="0"/>
              </a:rPr>
              <a:t>brzuszna</a:t>
            </a:r>
            <a:r>
              <a:rPr dirty="0">
                <a:latin typeface="Calibri" pitchFamily="34" charset="0"/>
                <a:cs typeface="Calibri" pitchFamily="34" charset="0"/>
              </a:rPr>
              <a:t>, to </a:t>
            </a:r>
            <a:r>
              <a:rPr dirty="0" err="1">
                <a:latin typeface="Calibri" pitchFamily="34" charset="0"/>
                <a:cs typeface="Calibri" pitchFamily="34" charset="0"/>
              </a:rPr>
              <a:t>najbardziej</a:t>
            </a:r>
            <a:r>
              <a:rPr dirty="0">
                <a:latin typeface="Calibri" pitchFamily="34" charset="0"/>
                <a:cs typeface="Calibri" pitchFamily="34" charset="0"/>
              </a:rPr>
              <a:t> </a:t>
            </a:r>
            <a:r>
              <a:rPr dirty="0" err="1">
                <a:latin typeface="Calibri" pitchFamily="34" charset="0"/>
                <a:cs typeface="Calibri" pitchFamily="34" charset="0"/>
              </a:rPr>
              <a:t>niebezpieczny</a:t>
            </a:r>
            <a:r>
              <a:rPr dirty="0">
                <a:latin typeface="Calibri" pitchFamily="34" charset="0"/>
                <a:cs typeface="Calibri" pitchFamily="34" charset="0"/>
              </a:rPr>
              <a:t> </a:t>
            </a:r>
            <a:r>
              <a:rPr dirty="0" err="1">
                <a:latin typeface="Calibri" pitchFamily="34" charset="0"/>
                <a:cs typeface="Calibri" pitchFamily="34" charset="0"/>
              </a:rPr>
              <a:t>typ</a:t>
            </a:r>
            <a:r>
              <a:rPr dirty="0">
                <a:latin typeface="Calibri" pitchFamily="34" charset="0"/>
                <a:cs typeface="Calibri" pitchFamily="34" charset="0"/>
              </a:rPr>
              <a:t> </a:t>
            </a:r>
            <a:r>
              <a:rPr dirty="0" err="1">
                <a:latin typeface="Calibri" pitchFamily="34" charset="0"/>
                <a:cs typeface="Calibri" pitchFamily="34" charset="0"/>
              </a:rPr>
              <a:t>otyłości</a:t>
            </a:r>
            <a:r>
              <a:rPr dirty="0">
                <a:latin typeface="Calibri" pitchFamily="34" charset="0"/>
                <a:cs typeface="Calibri" pitchFamily="34" charset="0"/>
              </a:rPr>
              <a:t> </a:t>
            </a:r>
            <a:r>
              <a:rPr dirty="0" err="1">
                <a:latin typeface="Calibri" pitchFamily="34" charset="0"/>
                <a:cs typeface="Calibri" pitchFamily="34" charset="0"/>
              </a:rPr>
              <a:t>i</a:t>
            </a:r>
            <a:r>
              <a:rPr dirty="0">
                <a:latin typeface="Calibri" pitchFamily="34" charset="0"/>
                <a:cs typeface="Calibri" pitchFamily="34" charset="0"/>
              </a:rPr>
              <a:t> w </a:t>
            </a:r>
            <a:r>
              <a:rPr dirty="0" err="1">
                <a:latin typeface="Calibri" pitchFamily="34" charset="0"/>
                <a:cs typeface="Calibri" pitchFamily="34" charset="0"/>
              </a:rPr>
              <a:t>jej</a:t>
            </a:r>
            <a:r>
              <a:rPr dirty="0">
                <a:latin typeface="Calibri" pitchFamily="34" charset="0"/>
                <a:cs typeface="Calibri" pitchFamily="34" charset="0"/>
              </a:rPr>
              <a:t> </a:t>
            </a:r>
            <a:r>
              <a:rPr dirty="0" err="1">
                <a:latin typeface="Calibri" pitchFamily="34" charset="0"/>
                <a:cs typeface="Calibri" pitchFamily="34" charset="0"/>
              </a:rPr>
              <a:t>przypadku</a:t>
            </a:r>
            <a:r>
              <a:rPr dirty="0">
                <a:latin typeface="Calibri" pitchFamily="34" charset="0"/>
                <a:cs typeface="Calibri" pitchFamily="34" charset="0"/>
              </a:rPr>
              <a:t> </a:t>
            </a:r>
            <a:r>
              <a:rPr dirty="0" err="1">
                <a:latin typeface="Calibri" pitchFamily="34" charset="0"/>
                <a:cs typeface="Calibri" pitchFamily="34" charset="0"/>
              </a:rPr>
              <a:t>zwiększa</a:t>
            </a:r>
            <a:r>
              <a:rPr dirty="0">
                <a:latin typeface="Calibri" pitchFamily="34" charset="0"/>
                <a:cs typeface="Calibri" pitchFamily="34" charset="0"/>
              </a:rPr>
              <a:t> </a:t>
            </a:r>
            <a:r>
              <a:rPr dirty="0" err="1">
                <a:latin typeface="Calibri" pitchFamily="34" charset="0"/>
                <a:cs typeface="Calibri" pitchFamily="34" charset="0"/>
              </a:rPr>
              <a:t>się</a:t>
            </a:r>
            <a:r>
              <a:rPr dirty="0">
                <a:latin typeface="Calibri" pitchFamily="34" charset="0"/>
                <a:cs typeface="Calibri" pitchFamily="34" charset="0"/>
              </a:rPr>
              <a:t> </a:t>
            </a:r>
            <a:r>
              <a:rPr dirty="0" err="1">
                <a:latin typeface="Calibri" pitchFamily="34" charset="0"/>
                <a:cs typeface="Calibri" pitchFamily="34" charset="0"/>
              </a:rPr>
              <a:t>ryzyko</a:t>
            </a:r>
            <a:r>
              <a:rPr dirty="0">
                <a:latin typeface="Calibri" pitchFamily="34" charset="0"/>
                <a:cs typeface="Calibri" pitchFamily="34" charset="0"/>
              </a:rPr>
              <a:t> </a:t>
            </a:r>
            <a:r>
              <a:rPr dirty="0" err="1">
                <a:latin typeface="Calibri" pitchFamily="34" charset="0"/>
                <a:cs typeface="Calibri" pitchFamily="34" charset="0"/>
              </a:rPr>
              <a:t>rozwoju</a:t>
            </a:r>
            <a:r>
              <a:rPr dirty="0">
                <a:latin typeface="Calibri" pitchFamily="34" charset="0"/>
                <a:cs typeface="Calibri" pitchFamily="34" charset="0"/>
              </a:rPr>
              <a:t> </a:t>
            </a:r>
            <a:r>
              <a:rPr dirty="0" err="1">
                <a:latin typeface="Calibri" pitchFamily="34" charset="0"/>
                <a:cs typeface="Calibri" pitchFamily="34" charset="0"/>
              </a:rPr>
              <a:t>cukrzycy</a:t>
            </a:r>
            <a:r>
              <a:rPr dirty="0">
                <a:latin typeface="Calibri" pitchFamily="34" charset="0"/>
                <a:cs typeface="Calibri" pitchFamily="34" charset="0"/>
              </a:rPr>
              <a:t> </a:t>
            </a:r>
            <a:r>
              <a:rPr dirty="0" err="1">
                <a:latin typeface="Calibri" pitchFamily="34" charset="0"/>
                <a:cs typeface="Calibri" pitchFamily="34" charset="0"/>
              </a:rPr>
              <a:t>i</a:t>
            </a:r>
            <a:r>
              <a:rPr dirty="0">
                <a:latin typeface="Calibri" pitchFamily="34" charset="0"/>
                <a:cs typeface="Calibri" pitchFamily="34" charset="0"/>
              </a:rPr>
              <a:t> </a:t>
            </a:r>
            <a:r>
              <a:rPr dirty="0" err="1">
                <a:latin typeface="Calibri" pitchFamily="34" charset="0"/>
                <a:cs typeface="Calibri" pitchFamily="34" charset="0"/>
              </a:rPr>
              <a:t>nadciśnienia</a:t>
            </a:r>
            <a:r>
              <a:rPr dirty="0">
                <a:latin typeface="Calibri" pitchFamily="34" charset="0"/>
                <a:cs typeface="Calibri" pitchFamily="34" charset="0"/>
              </a:rPr>
              <a:t> </a:t>
            </a:r>
            <a:r>
              <a:rPr dirty="0" err="1">
                <a:latin typeface="Calibri" pitchFamily="34" charset="0"/>
                <a:cs typeface="Calibri" pitchFamily="34" charset="0"/>
              </a:rPr>
              <a:t>tętniczego</a:t>
            </a:r>
            <a:r>
              <a:rPr lang="pl-PL" dirty="0">
                <a:latin typeface="Calibri" pitchFamily="34" charset="0"/>
                <a:cs typeface="Calibri" pitchFamily="34" charset="0"/>
              </a:rPr>
              <a:t>.</a:t>
            </a:r>
          </a:p>
        </p:txBody>
      </p:sp>
      <p:sp>
        <p:nvSpPr>
          <p:cNvPr id="3" name="pole tekstowe 10"/>
          <p:cNvSpPr txBox="1"/>
          <p:nvPr/>
        </p:nvSpPr>
        <p:spPr>
          <a:xfrm>
            <a:off x="0"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
        <p:nvSpPr>
          <p:cNvPr id="4" name="Prostokąt 3"/>
          <p:cNvSpPr/>
          <p:nvPr/>
        </p:nvSpPr>
        <p:spPr>
          <a:xfrm>
            <a:off x="179512" y="195486"/>
            <a:ext cx="7416824" cy="646331"/>
          </a:xfrm>
          <a:prstGeom prst="rect">
            <a:avLst/>
          </a:prstGeom>
        </p:spPr>
        <p:txBody>
          <a:bodyPr wrap="square">
            <a:spAutoFit/>
          </a:bodyPr>
          <a:lstStyle/>
          <a:p>
            <a:pPr defTabSz="457200">
              <a:spcBef>
                <a:spcPts val="1000"/>
              </a:spcBef>
              <a:defRPr>
                <a:latin typeface="Times New Roman"/>
                <a:ea typeface="Times New Roman"/>
                <a:cs typeface="Times New Roman"/>
                <a:sym typeface="Times New Roman"/>
              </a:defRPr>
            </a:pPr>
            <a:r>
              <a:rPr lang="pl-PL" dirty="0">
                <a:solidFill>
                  <a:srgbClr val="0070C0"/>
                </a:solidFill>
                <a:latin typeface="Arial Black" pitchFamily="34" charset="0"/>
                <a:cs typeface="Calibri" pitchFamily="34" charset="0"/>
              </a:rPr>
              <a:t>Ze względu na umiejscowienie </a:t>
            </a:r>
            <a:r>
              <a:rPr lang="pl-PL" dirty="0">
                <a:latin typeface="Arial Black" pitchFamily="34" charset="0"/>
                <a:cs typeface="Calibri" pitchFamily="34" charset="0"/>
              </a:rPr>
              <a:t>tkanki tłuszczowej w ciele, wyróżnia się:</a:t>
            </a:r>
          </a:p>
        </p:txBody>
      </p:sp>
      <p:pic>
        <p:nvPicPr>
          <p:cNvPr id="5" name="rodzaje-otylosci.jpg" descr="rodzaje-otylosci.jpg"/>
          <p:cNvPicPr>
            <a:picLocks noChangeAspect="1"/>
          </p:cNvPicPr>
          <p:nvPr/>
        </p:nvPicPr>
        <p:blipFill>
          <a:blip r:embed="rId2" cstate="print"/>
          <a:stretch>
            <a:fillRect/>
          </a:stretch>
        </p:blipFill>
        <p:spPr>
          <a:xfrm>
            <a:off x="4932040" y="2763780"/>
            <a:ext cx="3888432" cy="2379720"/>
          </a:xfrm>
          <a:prstGeom prst="rect">
            <a:avLst/>
          </a:prstGeom>
          <a:ln w="12700">
            <a:miter lim="400000"/>
          </a:ln>
        </p:spPr>
      </p:pic>
      <p:sp>
        <p:nvSpPr>
          <p:cNvPr id="6" name="Prostokąt 5"/>
          <p:cNvSpPr/>
          <p:nvPr/>
        </p:nvSpPr>
        <p:spPr>
          <a:xfrm>
            <a:off x="179512" y="2931790"/>
            <a:ext cx="4572000" cy="830997"/>
          </a:xfrm>
          <a:prstGeom prst="rect">
            <a:avLst/>
          </a:prstGeom>
        </p:spPr>
        <p:txBody>
          <a:bodyPr>
            <a:spAutoFit/>
          </a:bodyPr>
          <a:lstStyle/>
          <a:p>
            <a:pPr marL="457200" indent="-317500" defTabSz="457200">
              <a:buClr>
                <a:srgbClr val="555555"/>
              </a:buClr>
              <a:buSzPct val="100000"/>
              <a:buFont typeface="Helvetica"/>
              <a:buChar char="•"/>
              <a:defRPr sz="1600">
                <a:latin typeface="Times New Roman"/>
                <a:ea typeface="Times New Roman"/>
                <a:cs typeface="Times New Roman"/>
                <a:sym typeface="Times New Roman"/>
              </a:defRPr>
            </a:pPr>
            <a:r>
              <a:rPr lang="pl-PL" b="1" dirty="0">
                <a:solidFill>
                  <a:schemeClr val="tx2">
                    <a:lumMod val="50000"/>
                  </a:schemeClr>
                </a:solidFill>
                <a:latin typeface="Calibri" pitchFamily="34" charset="0"/>
                <a:cs typeface="Calibri" pitchFamily="34" charset="0"/>
              </a:rPr>
              <a:t>Otyłość </a:t>
            </a:r>
            <a:r>
              <a:rPr lang="pl-PL" b="1" dirty="0" err="1">
                <a:solidFill>
                  <a:schemeClr val="tx2">
                    <a:lumMod val="50000"/>
                  </a:schemeClr>
                </a:solidFill>
                <a:latin typeface="Calibri" pitchFamily="34" charset="0"/>
                <a:cs typeface="Calibri" pitchFamily="34" charset="0"/>
              </a:rPr>
              <a:t>gynoidalna</a:t>
            </a:r>
            <a:r>
              <a:rPr lang="pl-PL" b="1" dirty="0">
                <a:solidFill>
                  <a:schemeClr val="tx2">
                    <a:lumMod val="50000"/>
                  </a:schemeClr>
                </a:solidFill>
                <a:latin typeface="Calibri" pitchFamily="34" charset="0"/>
                <a:cs typeface="Calibri" pitchFamily="34" charset="0"/>
              </a:rPr>
              <a:t> - </a:t>
            </a:r>
            <a:r>
              <a:rPr lang="pl-PL" dirty="0">
                <a:latin typeface="Calibri" pitchFamily="34" charset="0"/>
                <a:cs typeface="Calibri" pitchFamily="34" charset="0"/>
              </a:rPr>
              <a:t>często określana jako otyłość udowo-pośladkowa, sylwetka typu gruszka.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500"/>
                                        <p:tgtEl>
                                          <p:spTgt spid="109"/>
                                        </p:tgtEl>
                                      </p:cBhvr>
                                    </p:animEffect>
                                    <p:anim calcmode="lin" valueType="num">
                                      <p:cBhvr>
                                        <p:cTn id="12" dur="500" fill="hold"/>
                                        <p:tgtEl>
                                          <p:spTgt spid="109"/>
                                        </p:tgtEl>
                                        <p:attrNameLst>
                                          <p:attrName>ppt_x</p:attrName>
                                        </p:attrNameLst>
                                      </p:cBhvr>
                                      <p:tavLst>
                                        <p:tav tm="0">
                                          <p:val>
                                            <p:strVal val="#ppt_x"/>
                                          </p:val>
                                        </p:tav>
                                        <p:tav tm="100000">
                                          <p:val>
                                            <p:strVal val="#ppt_x"/>
                                          </p:val>
                                        </p:tav>
                                      </p:tavLst>
                                    </p:anim>
                                    <p:anim calcmode="lin" valueType="num">
                                      <p:cBhvr>
                                        <p:cTn id="13" dur="50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Dodaj podtytuł (9).png"/>
          <p:cNvPicPr>
            <a:picLocks noChangeAspect="1"/>
          </p:cNvPicPr>
          <p:nvPr/>
        </p:nvPicPr>
        <p:blipFill>
          <a:blip r:embed="rId2" cstate="print"/>
          <a:stretch>
            <a:fillRect/>
          </a:stretch>
        </p:blipFill>
        <p:spPr>
          <a:xfrm rot="9825275">
            <a:off x="-1968540" y="-2030306"/>
            <a:ext cx="11244893" cy="6325252"/>
          </a:xfrm>
          <a:prstGeom prst="rect">
            <a:avLst/>
          </a:prstGeom>
        </p:spPr>
      </p:pic>
      <p:pic>
        <p:nvPicPr>
          <p:cNvPr id="2" name="Obraz 1" descr="Dodaj podtytuł (16).png"/>
          <p:cNvPicPr>
            <a:picLocks noChangeAspect="1"/>
          </p:cNvPicPr>
          <p:nvPr/>
        </p:nvPicPr>
        <p:blipFill>
          <a:blip r:embed="rId3" cstate="print"/>
          <a:stretch>
            <a:fillRect/>
          </a:stretch>
        </p:blipFill>
        <p:spPr>
          <a:xfrm>
            <a:off x="0" y="0"/>
            <a:ext cx="9144000" cy="5143500"/>
          </a:xfrm>
          <a:prstGeom prst="rect">
            <a:avLst/>
          </a:prstGeom>
        </p:spPr>
      </p:pic>
      <p:sp>
        <p:nvSpPr>
          <p:cNvPr id="3" name="pole tekstowe 2"/>
          <p:cNvSpPr txBox="1"/>
          <p:nvPr/>
        </p:nvSpPr>
        <p:spPr>
          <a:xfrm>
            <a:off x="179512" y="195486"/>
            <a:ext cx="5832648" cy="523220"/>
          </a:xfrm>
          <a:prstGeom prst="rect">
            <a:avLst/>
          </a:prstGeom>
          <a:noFill/>
        </p:spPr>
        <p:txBody>
          <a:bodyPr wrap="square" rtlCol="0">
            <a:spAutoFit/>
          </a:bodyPr>
          <a:lstStyle/>
          <a:p>
            <a:r>
              <a:rPr lang="pl-PL" sz="2800" dirty="0">
                <a:latin typeface="Arial Black" pitchFamily="34" charset="0"/>
              </a:rPr>
              <a:t>Otyłość Brzuszna</a:t>
            </a:r>
          </a:p>
        </p:txBody>
      </p:sp>
      <p:sp>
        <p:nvSpPr>
          <p:cNvPr id="6" name="Google Shape;2997;p56"/>
          <p:cNvSpPr/>
          <p:nvPr/>
        </p:nvSpPr>
        <p:spPr>
          <a:xfrm>
            <a:off x="683568" y="1203598"/>
            <a:ext cx="5184576" cy="3651870"/>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97;p56"/>
          <p:cNvSpPr/>
          <p:nvPr/>
        </p:nvSpPr>
        <p:spPr>
          <a:xfrm>
            <a:off x="395536" y="1059582"/>
            <a:ext cx="5328592" cy="3651870"/>
          </a:xfrm>
          <a:prstGeom prst="rect">
            <a:avLst/>
          </a:prstGeom>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pole tekstowe 3"/>
          <p:cNvSpPr txBox="1"/>
          <p:nvPr/>
        </p:nvSpPr>
        <p:spPr>
          <a:xfrm>
            <a:off x="467544" y="1203598"/>
            <a:ext cx="5616624" cy="646331"/>
          </a:xfrm>
          <a:prstGeom prst="rect">
            <a:avLst/>
          </a:prstGeom>
          <a:noFill/>
        </p:spPr>
        <p:txBody>
          <a:bodyPr wrap="square" rtlCol="0">
            <a:spAutoFit/>
          </a:bodyPr>
          <a:lstStyle/>
          <a:p>
            <a:r>
              <a:rPr lang="pl-PL" dirty="0"/>
              <a:t>Inaczej otyłość trzewna, centralna, </a:t>
            </a:r>
            <a:r>
              <a:rPr lang="pl-PL" b="1" dirty="0">
                <a:solidFill>
                  <a:srgbClr val="FF7D7D"/>
                </a:solidFill>
              </a:rPr>
              <a:t>WISCERALNA</a:t>
            </a:r>
            <a:r>
              <a:rPr lang="pl-PL" dirty="0"/>
              <a:t>, potocznie nazywana ,,</a:t>
            </a:r>
            <a:r>
              <a:rPr lang="pl-PL" b="1" dirty="0"/>
              <a:t>typem jabłka</a:t>
            </a:r>
            <a:r>
              <a:rPr lang="pl-PL" dirty="0"/>
              <a:t>’’. </a:t>
            </a:r>
          </a:p>
        </p:txBody>
      </p:sp>
      <p:sp>
        <p:nvSpPr>
          <p:cNvPr id="5" name="Prostokąt 4"/>
          <p:cNvSpPr/>
          <p:nvPr/>
        </p:nvSpPr>
        <p:spPr>
          <a:xfrm>
            <a:off x="539552" y="2067694"/>
            <a:ext cx="4572000" cy="2031325"/>
          </a:xfrm>
          <a:prstGeom prst="rect">
            <a:avLst/>
          </a:prstGeom>
        </p:spPr>
        <p:txBody>
          <a:bodyPr>
            <a:spAutoFit/>
          </a:bodyPr>
          <a:lstStyle/>
          <a:p>
            <a:r>
              <a:rPr lang="pl-PL" dirty="0"/>
              <a:t>Ten typ występuje zarówno u kobiet, jak i u mężczyzn, a przy tym zwiększa istotnie ryzyko rozwoju groźnych chorób ogólnoustrojowych. Leczenie otyłości brzusznej opiera się głównie na wprowadzeniu diety odchudzającej – ograniczeniu podaży tłuszczów i cukrów prostych.</a:t>
            </a:r>
          </a:p>
        </p:txBody>
      </p:sp>
      <p:sp>
        <p:nvSpPr>
          <p:cNvPr id="8" name="pole tekstowe 10"/>
          <p:cNvSpPr txBox="1"/>
          <p:nvPr/>
        </p:nvSpPr>
        <p:spPr>
          <a:xfrm>
            <a:off x="6211102"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Dodaj podtytuł (9).png"/>
          <p:cNvPicPr>
            <a:picLocks noChangeAspect="1"/>
          </p:cNvPicPr>
          <p:nvPr/>
        </p:nvPicPr>
        <p:blipFill>
          <a:blip r:embed="rId2" cstate="print"/>
          <a:stretch>
            <a:fillRect/>
          </a:stretch>
        </p:blipFill>
        <p:spPr>
          <a:xfrm rot="9825275">
            <a:off x="-1968540" y="-2030306"/>
            <a:ext cx="11244893" cy="6325252"/>
          </a:xfrm>
          <a:prstGeom prst="rect">
            <a:avLst/>
          </a:prstGeom>
        </p:spPr>
      </p:pic>
      <p:pic>
        <p:nvPicPr>
          <p:cNvPr id="3" name="Obraz 2" descr="Dodaj podtytuł (15).png"/>
          <p:cNvPicPr>
            <a:picLocks noChangeAspect="1"/>
          </p:cNvPicPr>
          <p:nvPr/>
        </p:nvPicPr>
        <p:blipFill>
          <a:blip r:embed="rId3" cstate="print"/>
          <a:stretch>
            <a:fillRect/>
          </a:stretch>
        </p:blipFill>
        <p:spPr>
          <a:xfrm>
            <a:off x="0" y="0"/>
            <a:ext cx="9144000" cy="5143500"/>
          </a:xfrm>
          <a:prstGeom prst="rect">
            <a:avLst/>
          </a:prstGeom>
        </p:spPr>
      </p:pic>
      <p:sp>
        <p:nvSpPr>
          <p:cNvPr id="5" name="Google Shape;2997;p56"/>
          <p:cNvSpPr/>
          <p:nvPr/>
        </p:nvSpPr>
        <p:spPr>
          <a:xfrm>
            <a:off x="683568" y="1131590"/>
            <a:ext cx="5184576" cy="3651870"/>
          </a:xfrm>
          <a:prstGeom prst="rect">
            <a:avLst/>
          </a:prstGeom>
          <a:solidFill>
            <a:schemeClr val="accent5">
              <a:lumMod val="60000"/>
              <a:lumOff val="40000"/>
            </a:schemeClr>
          </a:solidFill>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pole tekstowe 1"/>
          <p:cNvSpPr txBox="1"/>
          <p:nvPr/>
        </p:nvSpPr>
        <p:spPr>
          <a:xfrm>
            <a:off x="179512" y="195486"/>
            <a:ext cx="5832648" cy="523220"/>
          </a:xfrm>
          <a:prstGeom prst="rect">
            <a:avLst/>
          </a:prstGeom>
          <a:noFill/>
        </p:spPr>
        <p:txBody>
          <a:bodyPr wrap="square" rtlCol="0">
            <a:spAutoFit/>
          </a:bodyPr>
          <a:lstStyle/>
          <a:p>
            <a:r>
              <a:rPr lang="pl-PL" sz="2800" dirty="0">
                <a:latin typeface="Arial Black" pitchFamily="34" charset="0"/>
              </a:rPr>
              <a:t>Otyłość </a:t>
            </a:r>
            <a:r>
              <a:rPr lang="pl-PL" sz="2800" dirty="0" err="1">
                <a:latin typeface="Arial Black" pitchFamily="34" charset="0"/>
              </a:rPr>
              <a:t>Gynoidalna</a:t>
            </a:r>
            <a:endParaRPr lang="pl-PL" sz="2800" dirty="0">
              <a:latin typeface="Arial Black" pitchFamily="34" charset="0"/>
            </a:endParaRPr>
          </a:p>
        </p:txBody>
      </p:sp>
      <p:sp>
        <p:nvSpPr>
          <p:cNvPr id="4" name="Google Shape;2997;p56"/>
          <p:cNvSpPr/>
          <p:nvPr/>
        </p:nvSpPr>
        <p:spPr>
          <a:xfrm>
            <a:off x="395536" y="987574"/>
            <a:ext cx="5328592" cy="3651870"/>
          </a:xfrm>
          <a:prstGeom prst="rect">
            <a:avLst/>
          </a:prstGeom>
          <a:ln>
            <a:solidFill>
              <a:schemeClr val="accent5">
                <a:lumMod val="50000"/>
              </a:schemeClr>
            </a:solidFill>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lvl="0"/>
            <a:endParaRPr lang="pl-PL" dirty="0">
              <a:solidFill>
                <a:srgbClr val="000000"/>
              </a:solidFill>
            </a:endParaRPr>
          </a:p>
        </p:txBody>
      </p:sp>
      <p:sp>
        <p:nvSpPr>
          <p:cNvPr id="6" name="pole tekstowe 10"/>
          <p:cNvSpPr txBox="1"/>
          <p:nvPr/>
        </p:nvSpPr>
        <p:spPr>
          <a:xfrm>
            <a:off x="6211102" y="4658185"/>
            <a:ext cx="293289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solidFill>
                  <a:srgbClr val="404040"/>
                </a:solidFill>
              </a:defRPr>
            </a:pPr>
            <a:r>
              <a:rPr dirty="0" err="1"/>
              <a:t>Szkoła</a:t>
            </a:r>
            <a:r>
              <a:rPr dirty="0"/>
              <a:t> </a:t>
            </a:r>
            <a:r>
              <a:rPr lang="pl-PL" dirty="0"/>
              <a:t>Z</a:t>
            </a:r>
            <a:r>
              <a:rPr dirty="0" err="1"/>
              <a:t>drowia</a:t>
            </a:r>
            <a:r>
              <a:rPr dirty="0"/>
              <a:t> 2023</a:t>
            </a:r>
          </a:p>
          <a:p>
            <a:pPr algn="ctr">
              <a:defRPr sz="900">
                <a:solidFill>
                  <a:srgbClr val="404040"/>
                </a:solidFill>
              </a:defRPr>
            </a:pPr>
            <a:r>
              <a:rPr dirty="0" err="1"/>
              <a:t>Studenckie</a:t>
            </a:r>
            <a:r>
              <a:rPr dirty="0"/>
              <a:t> </a:t>
            </a:r>
            <a:r>
              <a:rPr dirty="0" err="1"/>
              <a:t>Koło</a:t>
            </a:r>
            <a:r>
              <a:rPr dirty="0"/>
              <a:t> </a:t>
            </a:r>
            <a:r>
              <a:rPr dirty="0" err="1"/>
              <a:t>Naukowe</a:t>
            </a:r>
            <a:r>
              <a:rPr dirty="0"/>
              <a:t> </a:t>
            </a:r>
            <a:r>
              <a:rPr dirty="0" err="1"/>
              <a:t>Polskiego</a:t>
            </a:r>
            <a:r>
              <a:rPr dirty="0"/>
              <a:t>  </a:t>
            </a:r>
            <a:r>
              <a:rPr dirty="0" err="1"/>
              <a:t>Towarzystwa</a:t>
            </a:r>
            <a:r>
              <a:rPr dirty="0"/>
              <a:t> </a:t>
            </a:r>
            <a:r>
              <a:rPr dirty="0" err="1"/>
              <a:t>Pielęgniarskiego</a:t>
            </a:r>
            <a:r>
              <a:rPr dirty="0"/>
              <a:t> </a:t>
            </a:r>
            <a:r>
              <a:rPr dirty="0" err="1"/>
              <a:t>przy</a:t>
            </a:r>
            <a:r>
              <a:rPr dirty="0"/>
              <a:t> PWSZ </a:t>
            </a:r>
            <a:r>
              <a:rPr dirty="0" err="1"/>
              <a:t>Głogów</a:t>
            </a:r>
            <a:endParaRPr dirty="0"/>
          </a:p>
        </p:txBody>
      </p:sp>
      <p:sp>
        <p:nvSpPr>
          <p:cNvPr id="7" name="Prostokąt 6"/>
          <p:cNvSpPr/>
          <p:nvPr/>
        </p:nvSpPr>
        <p:spPr>
          <a:xfrm>
            <a:off x="611560" y="1203598"/>
            <a:ext cx="4824536" cy="923330"/>
          </a:xfrm>
          <a:prstGeom prst="rect">
            <a:avLst/>
          </a:prstGeom>
        </p:spPr>
        <p:txBody>
          <a:bodyPr wrap="square">
            <a:spAutoFit/>
          </a:bodyPr>
          <a:lstStyle/>
          <a:p>
            <a:pPr lvl="0" algn="just"/>
            <a:r>
              <a:rPr lang="pl-PL" dirty="0"/>
              <a:t>	Częściej występująca u kobiet, otyłość </a:t>
            </a:r>
            <a:r>
              <a:rPr lang="pl-PL" dirty="0" err="1"/>
              <a:t>gynoidalna</a:t>
            </a:r>
            <a:r>
              <a:rPr lang="pl-PL" dirty="0"/>
              <a:t>, czyli inaczej otyłość pośladkowo-udowa, objawia się figurą ,,</a:t>
            </a:r>
            <a:r>
              <a:rPr lang="pl-PL" b="1" dirty="0"/>
              <a:t>w kształcie gruszki</a:t>
            </a:r>
            <a:r>
              <a:rPr lang="pl-PL" dirty="0"/>
              <a:t>’’.</a:t>
            </a:r>
          </a:p>
        </p:txBody>
      </p:sp>
      <p:sp>
        <p:nvSpPr>
          <p:cNvPr id="8" name="Prostokąt 7"/>
          <p:cNvSpPr/>
          <p:nvPr/>
        </p:nvSpPr>
        <p:spPr>
          <a:xfrm>
            <a:off x="611560" y="2211710"/>
            <a:ext cx="4752528" cy="2308324"/>
          </a:xfrm>
          <a:prstGeom prst="rect">
            <a:avLst/>
          </a:prstGeom>
        </p:spPr>
        <p:txBody>
          <a:bodyPr wrap="square">
            <a:spAutoFit/>
          </a:bodyPr>
          <a:lstStyle/>
          <a:p>
            <a:pPr algn="just"/>
            <a:r>
              <a:rPr lang="pl-PL" dirty="0"/>
              <a:t>	W przeciwieństwie do otyłości </a:t>
            </a:r>
            <a:r>
              <a:rPr lang="pl-PL" dirty="0" err="1"/>
              <a:t>androidalnej</a:t>
            </a:r>
            <a:r>
              <a:rPr lang="pl-PL" dirty="0"/>
              <a:t>, ryzyko poważnych chorób metabolicznych jest mniejsze, co nie oznacza, że całkowicie wyklucza się możliwość ich występowania. </a:t>
            </a:r>
          </a:p>
          <a:p>
            <a:pPr algn="just"/>
            <a:r>
              <a:rPr lang="pl-PL" dirty="0"/>
              <a:t>	Leczenie otyłości </a:t>
            </a:r>
            <a:r>
              <a:rPr lang="pl-PL" dirty="0" err="1"/>
              <a:t>gynoidalnej</a:t>
            </a:r>
            <a:r>
              <a:rPr lang="pl-PL" dirty="0"/>
              <a:t> opiera się przede wszystkim na diecie i ćwiczeniach. </a:t>
            </a:r>
          </a:p>
          <a:p>
            <a:pPr algn="just"/>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lide(fromBottom)">
                                      <p:cBhvr>
                                        <p:cTn id="13" dur="500"/>
                                        <p:tgtEl>
                                          <p:spTgt spid="5"/>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animBg="1"/>
      <p:bldP spid="7" grpId="0"/>
      <p:bldP spid="8" grpId="0"/>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Motyw pakiet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yw pakietu Office">
      <a:majorFont>
        <a:latin typeface="Helvetica"/>
        <a:ea typeface="Helvetica"/>
        <a:cs typeface="Helvetica"/>
      </a:majorFont>
      <a:minorFont>
        <a:latin typeface="Calibri"/>
        <a:ea typeface="Calibri"/>
        <a:cs typeface="Calibri"/>
      </a:minorFont>
    </a:fontScheme>
    <a:fmtScheme name="Motyw pakiet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219</TotalTime>
  <Words>1502</Words>
  <Application>Microsoft Office PowerPoint</Application>
  <PresentationFormat>Pokaz na ekranie (16:9)</PresentationFormat>
  <Paragraphs>111</Paragraphs>
  <Slides>18</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18</vt:i4>
      </vt:variant>
    </vt:vector>
  </HeadingPairs>
  <TitlesOfParts>
    <vt:vector size="28" baseType="lpstr">
      <vt:lpstr>Arial</vt:lpstr>
      <vt:lpstr>Arial Black</vt:lpstr>
      <vt:lpstr>Bahnschrift Light</vt:lpstr>
      <vt:lpstr>Calibri</vt:lpstr>
      <vt:lpstr>Century</vt:lpstr>
      <vt:lpstr>Helvetica</vt:lpstr>
      <vt:lpstr>Times New Roman</vt:lpstr>
      <vt:lpstr>Times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Od otyłości po choroby takie jak:</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cp:lastModifiedBy>Elzbieta Garwacka-Czachor</cp:lastModifiedBy>
  <cp:revision>23</cp:revision>
  <dcterms:modified xsi:type="dcterms:W3CDTF">2023-03-08T10:10:11Z</dcterms:modified>
</cp:coreProperties>
</file>