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90" r:id="rId6"/>
    <p:sldId id="258" r:id="rId7"/>
    <p:sldId id="323" r:id="rId8"/>
    <p:sldId id="260" r:id="rId9"/>
    <p:sldId id="262" r:id="rId10"/>
    <p:sldId id="264" r:id="rId11"/>
    <p:sldId id="265" r:id="rId12"/>
    <p:sldId id="266" r:id="rId13"/>
    <p:sldId id="292" r:id="rId14"/>
    <p:sldId id="327" r:id="rId15"/>
    <p:sldId id="267" r:id="rId16"/>
    <p:sldId id="452" r:id="rId17"/>
    <p:sldId id="272" r:id="rId18"/>
    <p:sldId id="415" r:id="rId19"/>
    <p:sldId id="279" r:id="rId20"/>
    <p:sldId id="263" r:id="rId21"/>
    <p:sldId id="280" r:id="rId22"/>
    <p:sldId id="466" r:id="rId23"/>
    <p:sldId id="467" r:id="rId24"/>
    <p:sldId id="396" r:id="rId25"/>
    <p:sldId id="398" r:id="rId26"/>
    <p:sldId id="365" r:id="rId27"/>
    <p:sldId id="400" r:id="rId28"/>
    <p:sldId id="399" r:id="rId29"/>
    <p:sldId id="422" r:id="rId30"/>
    <p:sldId id="356" r:id="rId31"/>
    <p:sldId id="453" r:id="rId32"/>
    <p:sldId id="454" r:id="rId33"/>
    <p:sldId id="455" r:id="rId34"/>
    <p:sldId id="456" r:id="rId35"/>
    <p:sldId id="403" r:id="rId36"/>
    <p:sldId id="404" r:id="rId37"/>
    <p:sldId id="405" r:id="rId38"/>
    <p:sldId id="406" r:id="rId39"/>
    <p:sldId id="475" r:id="rId40"/>
    <p:sldId id="407" r:id="rId41"/>
    <p:sldId id="408" r:id="rId42"/>
    <p:sldId id="410" r:id="rId43"/>
    <p:sldId id="411" r:id="rId44"/>
    <p:sldId id="465" r:id="rId45"/>
    <p:sldId id="409" r:id="rId46"/>
    <p:sldId id="412" r:id="rId47"/>
    <p:sldId id="413" r:id="rId48"/>
    <p:sldId id="414" r:id="rId49"/>
    <p:sldId id="363" r:id="rId50"/>
    <p:sldId id="269" r:id="rId51"/>
    <p:sldId id="384" r:id="rId52"/>
    <p:sldId id="367" r:id="rId53"/>
    <p:sldId id="450" r:id="rId54"/>
    <p:sldId id="387" r:id="rId55"/>
    <p:sldId id="381" r:id="rId56"/>
    <p:sldId id="383" r:id="rId57"/>
    <p:sldId id="382" r:id="rId58"/>
    <p:sldId id="393" r:id="rId59"/>
    <p:sldId id="373" r:id="rId60"/>
    <p:sldId id="372" r:id="rId61"/>
    <p:sldId id="429" r:id="rId62"/>
    <p:sldId id="473" r:id="rId63"/>
    <p:sldId id="468" r:id="rId64"/>
    <p:sldId id="427" r:id="rId65"/>
    <p:sldId id="428" r:id="rId66"/>
    <p:sldId id="273" r:id="rId67"/>
    <p:sldId id="335" r:id="rId68"/>
    <p:sldId id="336" r:id="rId69"/>
    <p:sldId id="337" r:id="rId70"/>
    <p:sldId id="338" r:id="rId71"/>
    <p:sldId id="425" r:id="rId72"/>
    <p:sldId id="448" r:id="rId73"/>
    <p:sldId id="431" r:id="rId74"/>
    <p:sldId id="389" r:id="rId75"/>
    <p:sldId id="390" r:id="rId76"/>
    <p:sldId id="391" r:id="rId77"/>
    <p:sldId id="392" r:id="rId78"/>
    <p:sldId id="451" r:id="rId79"/>
    <p:sldId id="307" r:id="rId80"/>
    <p:sldId id="432" r:id="rId81"/>
    <p:sldId id="433" r:id="rId82"/>
    <p:sldId id="459" r:id="rId83"/>
    <p:sldId id="460" r:id="rId84"/>
    <p:sldId id="361" r:id="rId85"/>
    <p:sldId id="457" r:id="rId86"/>
    <p:sldId id="359" r:id="rId87"/>
    <p:sldId id="434" r:id="rId88"/>
    <p:sldId id="316" r:id="rId89"/>
    <p:sldId id="470" r:id="rId90"/>
    <p:sldId id="469" r:id="rId91"/>
    <p:sldId id="317" r:id="rId92"/>
    <p:sldId id="318" r:id="rId93"/>
    <p:sldId id="319" r:id="rId94"/>
    <p:sldId id="443" r:id="rId95"/>
    <p:sldId id="320" r:id="rId96"/>
    <p:sldId id="276" r:id="rId97"/>
    <p:sldId id="347" r:id="rId98"/>
    <p:sldId id="345" r:id="rId99"/>
    <p:sldId id="435" r:id="rId100"/>
    <p:sldId id="346" r:id="rId101"/>
    <p:sldId id="436" r:id="rId102"/>
    <p:sldId id="437" r:id="rId103"/>
    <p:sldId id="438" r:id="rId104"/>
    <p:sldId id="439" r:id="rId105"/>
    <p:sldId id="440" r:id="rId106"/>
    <p:sldId id="441" r:id="rId107"/>
    <p:sldId id="442" r:id="rId108"/>
    <p:sldId id="278" r:id="rId109"/>
    <p:sldId id="281" r:id="rId110"/>
    <p:sldId id="282" r:id="rId111"/>
    <p:sldId id="283" r:id="rId112"/>
    <p:sldId id="311" r:id="rId113"/>
    <p:sldId id="325" r:id="rId114"/>
    <p:sldId id="284" r:id="rId115"/>
    <p:sldId id="287" r:id="rId116"/>
    <p:sldId id="286" r:id="rId117"/>
    <p:sldId id="288" r:id="rId118"/>
    <p:sldId id="289" r:id="rId119"/>
    <p:sldId id="458" r:id="rId120"/>
    <p:sldId id="461" r:id="rId121"/>
    <p:sldId id="463" r:id="rId122"/>
    <p:sldId id="462" r:id="rId123"/>
    <p:sldId id="464" r:id="rId1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Milecka" initials="DM" lastIdx="4" clrIdx="0">
    <p:extLst>
      <p:ext uri="{19B8F6BF-5375-455C-9EA6-DF929625EA0E}">
        <p15:presenceInfo xmlns:p15="http://schemas.microsoft.com/office/powerpoint/2012/main" userId="03d56effc23143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outlineViewPr>
    <p:cViewPr>
      <p:scale>
        <a:sx n="33" d="100"/>
        <a:sy n="33" d="100"/>
      </p:scale>
      <p:origin x="0" y="-583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3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21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32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047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8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4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7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59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29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A1CC3-3D5B-48B3-A380-0EDFE45753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0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5281/zenodo.163272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bn.nauka.gov.pl/sedno-webapp/works/859929" TargetMode="External"/><Relationship Id="rId2" Type="http://schemas.openxmlformats.org/officeDocument/2006/relationships/hyperlink" Target="http://dx.doi.org/10.5281/zenodo.1199153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nipip.pl/wp-content/uploads/2018/01/2018-01-Strategia-na-rzecz-rozwoju-piel%C4%99gniarstwa-i-po%C5%82o%C5%BCnictwa-w-Polsce.pdf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nipip.pl/wp-content/uploads/2018/01/2018-01-Strategia-na-rzecz-rozwoju-piel%C4%99gniarstwa-i-po%C5%82o%C5%BCnictwa-w-Polsce.pdf" TargetMode="Externa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4850D-2551-445A-A0A6-B661CB2D9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Debata oksfordzka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AB2925-7221-45DB-A572-460C190A7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34933"/>
            <a:ext cx="9070848" cy="990599"/>
          </a:xfrm>
        </p:spPr>
        <p:txBody>
          <a:bodyPr>
            <a:noAutofit/>
          </a:bodyPr>
          <a:lstStyle/>
          <a:p>
            <a:r>
              <a:rPr lang="pl-PL" sz="2000" b="1" dirty="0"/>
              <a:t>Państwowa Wyższa Szkoła Zawodowa w Głogowie  </a:t>
            </a:r>
          </a:p>
          <a:p>
            <a:r>
              <a:rPr lang="pl-PL" sz="2000" b="1" dirty="0"/>
              <a:t>Instytut Medyczny – kierunek  pielęgniarstwo, studia I stopnia </a:t>
            </a:r>
          </a:p>
          <a:p>
            <a:r>
              <a:rPr lang="pl-PL" sz="2000" b="1" dirty="0"/>
              <a:t>9.03.2023 r. </a:t>
            </a:r>
          </a:p>
        </p:txBody>
      </p:sp>
    </p:spTree>
    <p:extLst>
      <p:ext uri="{BB962C8B-B14F-4D97-AF65-F5344CB8AC3E}">
        <p14:creationId xmlns:p14="http://schemas.microsoft.com/office/powerpoint/2010/main" val="36086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72119-16C2-4D1F-B367-27FA7BCD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507133" cy="13716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Po wystąpieniach Głównych Mówców, może zabrać głos- </a:t>
            </a:r>
            <a:br>
              <a:rPr lang="pl-PL" sz="3600" b="1" dirty="0"/>
            </a:br>
            <a:r>
              <a:rPr lang="pl-PL" sz="3600" b="1" dirty="0">
                <a:solidFill>
                  <a:srgbClr val="FF0000"/>
                </a:solidFill>
              </a:rPr>
              <a:t>Mówca ochotnik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2F429E-C2CD-4926-9282-5C56CF9A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8" y="1819656"/>
            <a:ext cx="10058400" cy="39319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Osoba z sali, która pragnie zabrać głos, wstaje lub podnosi rękę by zwrócić na siebie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uwagę Marszałka, który jako jedyny ma prawo udzielić głosu.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 Po udzieleniu głosu przez Marszałka osoba ta – zanim rozpocznie wystąpienie – ma obowiązek podać Sekretarzowi imię i nazwisko.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Podobnie jak w przypadku głównych mówców, w części debaty poświęconej wystąpieniom widzów </a:t>
            </a:r>
            <a:r>
              <a:rPr lang="pl-PL" b="1" u="sng" dirty="0">
                <a:solidFill>
                  <a:schemeClr val="tx2"/>
                </a:solidFill>
              </a:rPr>
              <a:t>zwolennicy obu stron zabierają głos naprzemiennie</a:t>
            </a:r>
            <a:r>
              <a:rPr lang="pl-PL" b="1" dirty="0">
                <a:solidFill>
                  <a:schemeClr val="tx2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Członkowie publiczności mają na swoje </a:t>
            </a:r>
            <a:r>
              <a:rPr lang="pl-PL" b="1" u="sng" dirty="0">
                <a:solidFill>
                  <a:schemeClr val="tx2"/>
                </a:solidFill>
              </a:rPr>
              <a:t>wystąpienie do 2 minut</a:t>
            </a:r>
            <a:r>
              <a:rPr lang="pl-PL" b="1" dirty="0">
                <a:solidFill>
                  <a:schemeClr val="tx2"/>
                </a:solidFill>
              </a:rPr>
              <a:t>;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820AD8-2C58-4B69-A9DE-388A6B9BB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902" y="479435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823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4- 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r>
              <a:rPr lang="pl-PL" sz="4800" b="1" dirty="0"/>
              <a:t>   🩺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73791" y="1509099"/>
            <a:ext cx="726486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Argument 5 - możliwości kształcenia podyplomowego </a:t>
            </a:r>
          </a:p>
          <a:p>
            <a:r>
              <a:rPr lang="pl-PL" sz="4800" b="1" dirty="0"/>
              <a:t>						👨‍⚕️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Pielęgniarki mimo tego, że nie zawsze mogą liczyć na ułatwienia ze strony pracodawców, widzą potrzebę podnoszenia swoich kwalifikacji, chcą się szkolić i podejmują szkolenie z własnej inicjatywy. </a:t>
            </a:r>
          </a:p>
          <a:p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Większość pielęgniarek podejmuje naukę w różnych formach głównie po to, aby zaspokoić swoje ambicje, rzadziej liczą na wyższe zarobki.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Zdecydowana większość pielęgniarek uważa, że pielęgniarki powinny uczestniczyć w kształceniu podyplomowym.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Pielęgniarki mają odwagę do walki wprowadzania zmian i dążą do udoskonalenia pielęgniarstwa.</a:t>
            </a:r>
          </a:p>
        </p:txBody>
      </p:sp>
    </p:spTree>
    <p:extLst>
      <p:ext uri="{BB962C8B-B14F-4D97-AF65-F5344CB8AC3E}">
        <p14:creationId xmlns:p14="http://schemas.microsoft.com/office/powerpoint/2010/main" val="41496048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4- 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endParaRPr lang="pl-PL" sz="2000" b="1" dirty="0"/>
          </a:p>
          <a:p>
            <a:r>
              <a:rPr lang="pl-PL" sz="5400" b="1" dirty="0"/>
              <a:t>  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73791" y="1509099"/>
            <a:ext cx="72648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Argument 6 –Rozwój zawodowy </a:t>
            </a:r>
          </a:p>
          <a:p>
            <a:endParaRPr lang="pl-PL" sz="4400" b="1" dirty="0"/>
          </a:p>
          <a:p>
            <a:r>
              <a:rPr lang="pl-PL" sz="4400" b="1" dirty="0"/>
              <a:t>🧑‍⚖️</a:t>
            </a:r>
          </a:p>
          <a:p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Możliwość  podejmowania pracy w różnych obszarach: bezpośredniej opieki nad pacjentem, zarządzania, dydaktyki, nauki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Wsparcie Samorządu Zawodowego, Towarzystw, Stowarzyszeń Zawodowych oraz Konsultantów w dz. pielęgniarstwa.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595355-C67A-E5AB-A487-A96B7CA4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53" y="7602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81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Opozycja – Mówca 4-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endParaRPr lang="pl-PL" sz="2000" b="1" dirty="0"/>
          </a:p>
          <a:p>
            <a:r>
              <a:rPr lang="pl-PL" sz="4800" b="1" dirty="0"/>
              <a:t>    </a:t>
            </a:r>
            <a:r>
              <a:rPr lang="pl-PL" sz="7200" b="1" dirty="0"/>
              <a:t>🧯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936CB6-F159-7426-C49B-C3A7C0D4727F}"/>
              </a:ext>
            </a:extLst>
          </p:cNvPr>
          <p:cNvSpPr txBox="1"/>
          <p:nvPr/>
        </p:nvSpPr>
        <p:spPr>
          <a:xfrm>
            <a:off x="1377892" y="1159213"/>
            <a:ext cx="6549704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 1. Brak satysfakcji zawodowej,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wypalenie zawodowe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pl-PL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🧯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Obniżona jakość życia pielęgniarek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Chroniczne zmęczenie i bezsenność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 w ciągłym stresie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Przeciążenie nadmierną biurokracją i formalizmami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384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Opozycja – Mówca 4-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599"/>
            <a:ext cx="7772400" cy="5650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endParaRPr lang="pl-PL" sz="2000" b="1" dirty="0"/>
          </a:p>
          <a:p>
            <a:r>
              <a:rPr lang="pl-PL" sz="5400" b="1" dirty="0"/>
              <a:t>  💉 </a:t>
            </a:r>
          </a:p>
          <a:p>
            <a:endParaRPr lang="pl-PL" sz="54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936CB6-F159-7426-C49B-C3A7C0D4727F}"/>
              </a:ext>
            </a:extLst>
          </p:cNvPr>
          <p:cNvSpPr txBox="1"/>
          <p:nvPr/>
        </p:nvSpPr>
        <p:spPr>
          <a:xfrm>
            <a:off x="491783" y="597878"/>
            <a:ext cx="8160434" cy="502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Argument 2.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Złe warunki pracy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					💉 </a:t>
            </a:r>
            <a:endParaRPr lang="pl-PL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Nieprzestrzeganie norm zatrudnienia przez pracodawców ( brak pielęgniarek na rynku pracy)</a:t>
            </a:r>
            <a:endParaRPr lang="pl-PL" sz="14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Niedobory kadrowe, zła organizacja pracy powodują występowanie zjawiska racjonowania opieki pielęgniarskiej – negatywne skutki dla pacjentów i pielęgniarek</a:t>
            </a:r>
            <a:endParaRPr lang="pl-PL" sz="14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Ograniczony dostęp do  zawodu pomocniczego dla zawodu pielęgniarki – czyli opiekuna medycznego</a:t>
            </a:r>
            <a:endParaRPr lang="pl-PL" sz="14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Trudne warunki pracy- niedobory w zakresie sprzętu bezpiecznego, sprzętu do przemieszczania pacjentów, podstawowego wyposażenia w zakresie opieki nad pacjentem </a:t>
            </a:r>
            <a:endParaRPr lang="pl-PL" sz="14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 zatrudnienia niedostosowana do oczekiwań pielęgniarek, zbyt długi czas pracy</a:t>
            </a:r>
            <a:endParaRPr lang="pl-PL" sz="14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Negatywny wpływ środowiska pracy na stan zdrowia pielęgniarek ( wypalenie zawodowe, wypadki w pracy, choroby zawodowe)</a:t>
            </a:r>
            <a:endParaRPr lang="pl-PL" sz="14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Trudne warunki  adaptacji społeczno- zawodowej dla absolwentów pielęgniarstwa</a:t>
            </a:r>
            <a:endParaRPr lang="pl-PL" sz="1400" b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6924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Opozycja – Mówca 4-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endParaRPr lang="pl-PL" sz="2000" b="1" dirty="0"/>
          </a:p>
          <a:p>
            <a:r>
              <a:rPr lang="pl-PL" sz="7200" b="1" dirty="0"/>
              <a:t>  🔔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936CB6-F159-7426-C49B-C3A7C0D4727F}"/>
              </a:ext>
            </a:extLst>
          </p:cNvPr>
          <p:cNvSpPr txBox="1"/>
          <p:nvPr/>
        </p:nvSpPr>
        <p:spPr>
          <a:xfrm>
            <a:off x="1377892" y="1159213"/>
            <a:ext cx="6549704" cy="398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 3. Niskie wynagrodzenia za pracę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pl-PL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🔔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Nieprzestrzeganie przez pracodawców współczynników wynagrodzenia przewidzianych dla pielęgniarek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Niezadowolenie z poziomu wynagrodzenia-niska płaca wobec ciężkiej pracy jaką wykonuje pielęgniarka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Niezadowolenie ze świadczeń pozapłacowych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965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Opozycja – Mówca 4-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r>
              <a:rPr lang="pl-PL" sz="7200" b="1" dirty="0"/>
              <a:t>  🔇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936CB6-F159-7426-C49B-C3A7C0D4727F}"/>
              </a:ext>
            </a:extLst>
          </p:cNvPr>
          <p:cNvSpPr txBox="1"/>
          <p:nvPr/>
        </p:nvSpPr>
        <p:spPr>
          <a:xfrm>
            <a:off x="1689034" y="1588255"/>
            <a:ext cx="6549704" cy="3160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 4. </a:t>
            </a: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Kształcenie </a:t>
            </a:r>
            <a:r>
              <a:rPr lang="pl-PL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przeddyplomowe</a:t>
            </a: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chętnych do studiowania pielęgniarstwa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chętnych do kontynuowania edukacji na II stopniu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957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Opozycja – Mówca 4-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endParaRPr lang="pl-PL" sz="2000" b="1" dirty="0"/>
          </a:p>
          <a:p>
            <a:r>
              <a:rPr lang="pl-PL" sz="8800" b="1" dirty="0"/>
              <a:t> 🌵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936CB6-F159-7426-C49B-C3A7C0D4727F}"/>
              </a:ext>
            </a:extLst>
          </p:cNvPr>
          <p:cNvSpPr txBox="1"/>
          <p:nvPr/>
        </p:nvSpPr>
        <p:spPr>
          <a:xfrm>
            <a:off x="1377892" y="1159213"/>
            <a:ext cx="6549704" cy="285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 5. </a:t>
            </a: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Kształcenie podyplomowe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Utrudnienia  w podnoszeniu kwalifikacji- mały dostęp do urlopów szkoleniowych, zwolnienia z obowiązku świadczenia pracy na czas udziału w szkoleniu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11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Opozycja – Mówca 4-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endParaRPr lang="pl-PL" sz="2000" b="1" dirty="0"/>
          </a:p>
          <a:p>
            <a:r>
              <a:rPr lang="pl-PL" sz="8800" b="1" dirty="0"/>
              <a:t> 🐢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3936CB6-F159-7426-C49B-C3A7C0D4727F}"/>
              </a:ext>
            </a:extLst>
          </p:cNvPr>
          <p:cNvSpPr txBox="1"/>
          <p:nvPr/>
        </p:nvSpPr>
        <p:spPr>
          <a:xfrm>
            <a:off x="1377892" y="1159213"/>
            <a:ext cx="6549704" cy="2757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 6. Ograniczony rozwój zawodowy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pl-PL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🐢</a:t>
            </a:r>
            <a:endParaRPr lang="pl-PL" sz="5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Mimo, że istnieją różne możliwości rozwoju zawodowego, to nie jest tak łatwo zmienić stanowisko pracy, a także pogodzić np. obowiązki pracy w szpitalu i na uczelni. 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258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20 minut dla Publiczności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b="1" dirty="0"/>
              <a:t>Udzielenie głosu Publiczności </a:t>
            </a:r>
          </a:p>
          <a:p>
            <a:pPr marL="0" indent="0" algn="ctr">
              <a:buNone/>
            </a:pPr>
            <a:r>
              <a:rPr lang="pl-PL" sz="3600" b="1" dirty="0"/>
              <a:t>Mówca Ochotnik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r>
              <a:rPr lang="pl-PL" sz="2800" b="1" dirty="0"/>
              <a:t>Jedno wystąpienie nie dłużej niż 2 min.</a:t>
            </a:r>
          </a:p>
        </p:txBody>
      </p:sp>
    </p:spTree>
    <p:extLst>
      <p:ext uri="{BB962C8B-B14F-4D97-AF65-F5344CB8AC3E}">
        <p14:creationId xmlns:p14="http://schemas.microsoft.com/office/powerpoint/2010/main" val="29835550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D89BA-A0BE-471A-84C2-50A8CA68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Marszałek ogłasza głosowanie: </a:t>
            </a:r>
            <a:r>
              <a:rPr lang="pl-PL" dirty="0"/>
              <a:t>Kto jest za tezą 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C0696D-3027-4BBE-BB0D-8538BA98F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78" y="2498256"/>
            <a:ext cx="2086948" cy="186148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C9909-8BB2-4C82-AB81-9987D69D7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Kto przeciw Tezie ?</a:t>
            </a:r>
          </a:p>
          <a:p>
            <a:r>
              <a:rPr lang="pl-PL" sz="2400" dirty="0"/>
              <a:t>Kto wstrzymuje się od głosu?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CB1CCC4-C947-4104-B731-13F2C8F0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90" y="2450840"/>
            <a:ext cx="2086948" cy="1999862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1C7711F-0959-4F23-9EFB-B9BA8CFC978E}"/>
              </a:ext>
            </a:extLst>
          </p:cNvPr>
          <p:cNvSpPr/>
          <p:nvPr/>
        </p:nvSpPr>
        <p:spPr>
          <a:xfrm>
            <a:off x="1698171" y="607392"/>
            <a:ext cx="6354147" cy="1454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</a:rPr>
              <a:t>Drugie głosowanie Publiczności </a:t>
            </a:r>
          </a:p>
        </p:txBody>
      </p:sp>
    </p:spTree>
    <p:extLst>
      <p:ext uri="{BB962C8B-B14F-4D97-AF65-F5344CB8AC3E}">
        <p14:creationId xmlns:p14="http://schemas.microsoft.com/office/powerpoint/2010/main" val="17240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8940DD-8563-4FAF-B93F-6D245648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b="1" dirty="0"/>
              <a:t>W czasie wystąpień Mówców Głównych mogą wystąpić </a:t>
            </a:r>
            <a:br>
              <a:rPr lang="pl-PL" sz="4000" b="1" dirty="0"/>
            </a:br>
            <a:r>
              <a:rPr lang="pl-PL" sz="60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WTRĄCENIA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7B01D-669F-488B-950F-2C5820B6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czasie każdego wystąpienia każdy </a:t>
            </a:r>
            <a:r>
              <a:rPr lang="pl-PL" b="1" dirty="0"/>
              <a:t>Słuchacz </a:t>
            </a:r>
            <a:r>
              <a:rPr lang="pl-PL" dirty="0"/>
              <a:t>(a zatem zarówno członkowie publiczności, jak i główni mówcy) ma prawo zażądać głosu, wstając z miejsca, unosząc rękę i mówiąc słowo </a:t>
            </a:r>
            <a:r>
              <a:rPr lang="pl-PL" b="1" dirty="0"/>
              <a:t>„Pytanie” bądź „Informacja”. </a:t>
            </a:r>
          </a:p>
          <a:p>
            <a:pPr marL="0" indent="0">
              <a:buNone/>
            </a:pPr>
            <a:r>
              <a:rPr lang="pl-PL" b="1" dirty="0"/>
              <a:t>Mówca</a:t>
            </a:r>
            <a:r>
              <a:rPr lang="pl-PL" dirty="0"/>
              <a:t> ma prawo odmówić wtrącenia,</a:t>
            </a:r>
          </a:p>
          <a:p>
            <a:pPr marL="0" indent="0">
              <a:buNone/>
            </a:pPr>
            <a:r>
              <a:rPr lang="pl-PL" dirty="0"/>
              <a:t> np. mówiąc </a:t>
            </a:r>
            <a:r>
              <a:rPr lang="pl-PL" b="1" dirty="0"/>
              <a:t>„Nie, dziękuję”, </a:t>
            </a:r>
          </a:p>
          <a:p>
            <a:pPr marL="0" indent="0">
              <a:buNone/>
            </a:pPr>
            <a:r>
              <a:rPr lang="pl-PL" dirty="0"/>
              <a:t>Wykonując znaczący gest albo wręcz zignorować </a:t>
            </a:r>
          </a:p>
          <a:p>
            <a:pPr marL="0" indent="0">
              <a:buNone/>
            </a:pPr>
            <a:r>
              <a:rPr lang="pl-PL" dirty="0"/>
              <a:t>zgłaszającego chęć wtrącenia. </a:t>
            </a:r>
          </a:p>
          <a:p>
            <a:pPr marL="0" indent="0">
              <a:buNone/>
            </a:pPr>
            <a:r>
              <a:rPr lang="pl-PL" dirty="0"/>
              <a:t>Osoba taka ma wówczas obowiązek usiąść bez słowa.</a:t>
            </a:r>
          </a:p>
          <a:p>
            <a:pPr marL="0" indent="0">
              <a:buNone/>
            </a:pPr>
            <a:r>
              <a:rPr lang="pl-PL" dirty="0"/>
              <a:t>Osoba  </a:t>
            </a:r>
            <a:r>
              <a:rPr lang="pl-PL" sz="36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Wtrącająca</a:t>
            </a:r>
            <a:r>
              <a:rPr lang="pl-PL" sz="3600" b="1" dirty="0">
                <a:latin typeface="Freestyle Script" panose="030804020302050B0404" pitchFamily="66" charset="0"/>
              </a:rPr>
              <a:t> </a:t>
            </a:r>
            <a:r>
              <a:rPr lang="pl-PL" dirty="0"/>
              <a:t>może w ciągu paru sekund wypowiedzieć nie dłużej niż dwa-trzy zdania, ustosunkowując się do argumentu mówcy, kwestionując jego wnioski lub zadając mu pytanie.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653A2D-F667-4E65-A79E-39F1287D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083" y="2748914"/>
            <a:ext cx="1850497" cy="176106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97ABF5E-53DD-4E3A-BE52-D7F31510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121" y="2700682"/>
            <a:ext cx="2143125" cy="18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37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BDDEB-DCA8-41B4-9DD4-7130D7D9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Organizacja Sali do Debaty Oksfordzkiej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140054-D5EF-4228-B4BF-AE9C4024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pl-PL" dirty="0"/>
              <a:t>		</a:t>
            </a:r>
            <a:r>
              <a:rPr lang="pl-PL" sz="2400" b="1" dirty="0"/>
              <a:t>                     Strony Debaty 										</a:t>
            </a:r>
            <a:r>
              <a:rPr lang="pl-PL" dirty="0"/>
              <a:t>			</a:t>
            </a:r>
          </a:p>
          <a:p>
            <a:pPr marL="0" indent="0">
              <a:buNone/>
            </a:pPr>
            <a:r>
              <a:rPr lang="pl-PL" dirty="0"/>
              <a:t>																													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160F409-3B12-4B05-B452-725275B365C8}"/>
              </a:ext>
            </a:extLst>
          </p:cNvPr>
          <p:cNvSpPr/>
          <p:nvPr/>
        </p:nvSpPr>
        <p:spPr>
          <a:xfrm>
            <a:off x="1727200" y="3818467"/>
            <a:ext cx="188806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Publiczność za Tezą </a:t>
            </a:r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A144A28-9556-4E08-A1F6-6C7ED6BF9146}"/>
              </a:ext>
            </a:extLst>
          </p:cNvPr>
          <p:cNvSpPr/>
          <p:nvPr/>
        </p:nvSpPr>
        <p:spPr>
          <a:xfrm>
            <a:off x="7907867" y="3759201"/>
            <a:ext cx="2243666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Publiczność przeciw Tezie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DE37D88A-3EF4-4057-9A3E-66CE43C31163}"/>
              </a:ext>
            </a:extLst>
          </p:cNvPr>
          <p:cNvSpPr/>
          <p:nvPr/>
        </p:nvSpPr>
        <p:spPr>
          <a:xfrm rot="11490710" flipH="1" flipV="1">
            <a:off x="4564227" y="3476705"/>
            <a:ext cx="2124038" cy="163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Publiczność niezdecydowana</a:t>
            </a:r>
          </a:p>
        </p:txBody>
      </p:sp>
    </p:spTree>
    <p:extLst>
      <p:ext uri="{BB962C8B-B14F-4D97-AF65-F5344CB8AC3E}">
        <p14:creationId xmlns:p14="http://schemas.microsoft.com/office/powerpoint/2010/main" val="34047846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45B60-EA56-4A9F-8B9E-CC6B248D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Podsumowanie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drugiego głosowania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97D55-B386-4021-AE5D-CE495A94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1767"/>
            <a:ext cx="10058400" cy="3931920"/>
          </a:xfrm>
        </p:spPr>
        <p:txBody>
          <a:bodyPr>
            <a:normAutofit/>
          </a:bodyPr>
          <a:lstStyle/>
          <a:p>
            <a:r>
              <a:rPr lang="pl-PL" sz="6000" dirty="0"/>
              <a:t>Za Tezą- 3</a:t>
            </a:r>
          </a:p>
          <a:p>
            <a:r>
              <a:rPr lang="pl-PL" sz="6000" dirty="0"/>
              <a:t>Przeciw Tezie- 44</a:t>
            </a:r>
          </a:p>
          <a:p>
            <a:r>
              <a:rPr lang="pl-PL" sz="6000" dirty="0"/>
              <a:t>Niezdecydowani-8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297D77-6BA0-47B8-9E2E-20DF7BD4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170" y="21965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15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45B60-EA56-4A9F-8B9E-CC6B248D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642594"/>
            <a:ext cx="11057467" cy="13716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Porównanie pierwszego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i drugiego głosowania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53515A9-A933-4842-9942-1ACAAAC9A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70130"/>
              </p:ext>
            </p:extLst>
          </p:nvPr>
        </p:nvGraphicFramePr>
        <p:xfrm>
          <a:off x="787400" y="2399956"/>
          <a:ext cx="10058400" cy="296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073854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2590503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0810664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39714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I Głosowanie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II Głosowanie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Różnica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13237"/>
                  </a:ext>
                </a:extLst>
              </a:tr>
              <a:tr h="641455">
                <a:tc>
                  <a:txBody>
                    <a:bodyPr/>
                    <a:lstStyle/>
                    <a:p>
                      <a:r>
                        <a:rPr lang="pl-PL" dirty="0"/>
                        <a:t>Za Tezą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86395"/>
                  </a:ext>
                </a:extLst>
              </a:tr>
              <a:tr h="685482">
                <a:tc>
                  <a:txBody>
                    <a:bodyPr/>
                    <a:lstStyle/>
                    <a:p>
                      <a:r>
                        <a:rPr lang="pl-PL" dirty="0"/>
                        <a:t>Przeciw Tezie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14516"/>
                  </a:ext>
                </a:extLst>
              </a:tr>
              <a:tr h="669000">
                <a:tc>
                  <a:txBody>
                    <a:bodyPr/>
                    <a:lstStyle/>
                    <a:p>
                      <a:r>
                        <a:rPr lang="pl-PL" dirty="0"/>
                        <a:t>Niezdecydowani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25831"/>
                  </a:ext>
                </a:extLst>
              </a:tr>
              <a:tr h="602960">
                <a:tc>
                  <a:txBody>
                    <a:bodyPr/>
                    <a:lstStyle/>
                    <a:p>
                      <a:r>
                        <a:rPr lang="pl-PL" dirty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605500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C9297D77-6BA0-47B8-9E2E-20DF7BD4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704" y="2568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188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9B8C-6C3F-4C4E-931E-3B47AF55E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Zawód Pielęgniarki jest zawodem przynoszącym satysfakcję, zapewniającym dobre warunki pracy 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i płacy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80EB1-28CB-4966-BABE-A63DC254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Główna Teza</a:t>
            </a:r>
          </a:p>
        </p:txBody>
      </p:sp>
    </p:spTree>
    <p:extLst>
      <p:ext uri="{BB962C8B-B14F-4D97-AF65-F5344CB8AC3E}">
        <p14:creationId xmlns:p14="http://schemas.microsoft.com/office/powerpoint/2010/main" val="19457252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AD924-A8B8-4AA6-9557-510A489F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Podsumowanie Debaty Oksfordzkiej przez Marszałka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5653DF-09B4-48CC-BF56-7A1D022B5A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Opozycja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BD3834-8683-43AD-BFE2-03A96EDBB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dirty="0"/>
              <a:t>Propozycja</a:t>
            </a:r>
          </a:p>
        </p:txBody>
      </p:sp>
    </p:spTree>
    <p:extLst>
      <p:ext uri="{BB962C8B-B14F-4D97-AF65-F5344CB8AC3E}">
        <p14:creationId xmlns:p14="http://schemas.microsoft.com/office/powerpoint/2010/main" val="27430399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5BEBC-E945-44F3-9ED5-4800BB5F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chemeClr val="accent5"/>
                </a:solidFill>
              </a:rPr>
              <a:t>Zawód Pielęgniarki jest zawodem przynoszącym satysfakcję, zapewniającym dobre warunki pracy i płacy, należy jednak podejmować działania przeciwdziałające wypaleniu zawodowemu oraz poprawiające  warunki i organizację pracy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708780-692D-4918-9AAF-14723E73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KONKLUZJA DEBATY</a:t>
            </a:r>
          </a:p>
        </p:txBody>
      </p:sp>
    </p:spTree>
    <p:extLst>
      <p:ext uri="{BB962C8B-B14F-4D97-AF65-F5344CB8AC3E}">
        <p14:creationId xmlns:p14="http://schemas.microsoft.com/office/powerpoint/2010/main" val="190379636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B5D420-69B1-46F7-B3A9-CD9BF81B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Marszałek Debaty Oksfordzkiej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054F7-494B-4EA3-992E-9A34073B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/>
              <a:t>Dziękuję Wszystkim </a:t>
            </a:r>
          </a:p>
          <a:p>
            <a:pPr marL="0" indent="0" algn="ctr">
              <a:buNone/>
            </a:pPr>
            <a:r>
              <a:rPr lang="pl-PL" sz="2800" dirty="0"/>
              <a:t>za udział w Debacie:</a:t>
            </a:r>
          </a:p>
          <a:p>
            <a:pPr marL="0" indent="0" algn="ctr">
              <a:buNone/>
            </a:pPr>
            <a:r>
              <a:rPr lang="pl-PL" sz="2800" dirty="0"/>
              <a:t>Opozycji</a:t>
            </a:r>
          </a:p>
          <a:p>
            <a:pPr marL="0" indent="0" algn="ctr">
              <a:buNone/>
            </a:pPr>
            <a:r>
              <a:rPr lang="pl-PL" sz="2800" dirty="0"/>
              <a:t>Propozycji</a:t>
            </a:r>
          </a:p>
          <a:p>
            <a:pPr marL="0" indent="0" algn="ctr">
              <a:buNone/>
            </a:pPr>
            <a:r>
              <a:rPr lang="pl-PL" sz="2800" dirty="0"/>
              <a:t>Publiczności oraz </a:t>
            </a:r>
          </a:p>
          <a:p>
            <a:pPr marL="0" indent="0" algn="ctr">
              <a:buNone/>
            </a:pPr>
            <a:r>
              <a:rPr lang="pl-PL" sz="2800" dirty="0"/>
              <a:t>Sekretarzowi Debaty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8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47529E-255A-43BE-9577-C91BD224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800" b="1" dirty="0"/>
              <a:t>Aleksandra Świderska</a:t>
            </a:r>
          </a:p>
          <a:p>
            <a:r>
              <a:rPr lang="pl-PL" sz="2400" dirty="0"/>
              <a:t>Studentka III roku – kierunek pielęgniarstwo, studia I stopnia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0C2274-0132-40C0-893C-FA99F17D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392059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796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FFC66F-340C-4DC1-9531-BED073E6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Nauczyciele akademiccy biorący udział </a:t>
            </a:r>
            <a:br>
              <a:rPr lang="pl-PL" sz="2000" b="1" dirty="0"/>
            </a:br>
            <a:r>
              <a:rPr lang="pl-PL" sz="2000" b="1" dirty="0"/>
              <a:t>w przygotowaniu Debaty</a:t>
            </a:r>
          </a:p>
        </p:txBody>
      </p:sp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CAB172AD-EFFD-4AF8-BBDF-531B0A9925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032" r="40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71A731-EED7-4676-B74E-7643D6017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400" b="1" dirty="0"/>
              <a:t>Dr n. med. </a:t>
            </a:r>
          </a:p>
          <a:p>
            <a:r>
              <a:rPr lang="pl-PL" sz="2400" b="1" dirty="0"/>
              <a:t>Elżbieta </a:t>
            </a:r>
            <a:r>
              <a:rPr lang="pl-PL" sz="2400" b="1" dirty="0" err="1"/>
              <a:t>Garwacka-Czachor</a:t>
            </a:r>
            <a:endParaRPr lang="pl-PL" sz="2400" b="1" dirty="0"/>
          </a:p>
          <a:p>
            <a:endParaRPr lang="pl-PL" dirty="0"/>
          </a:p>
          <a:p>
            <a:endParaRPr lang="pl-PL" dirty="0"/>
          </a:p>
          <a:p>
            <a:r>
              <a:rPr lang="pl-PL" sz="2400" b="1" dirty="0"/>
              <a:t>Dr n. o </a:t>
            </a:r>
            <a:r>
              <a:rPr lang="pl-PL" sz="2400" b="1" dirty="0" err="1"/>
              <a:t>zdr</a:t>
            </a:r>
            <a:r>
              <a:rPr lang="pl-PL" sz="2400" b="1" dirty="0"/>
              <a:t>. </a:t>
            </a:r>
          </a:p>
          <a:p>
            <a:r>
              <a:rPr lang="pl-PL" sz="2000" b="1" dirty="0"/>
              <a:t>Dorota Milecka</a:t>
            </a:r>
          </a:p>
        </p:txBody>
      </p:sp>
    </p:spTree>
    <p:extLst>
      <p:ext uri="{BB962C8B-B14F-4D97-AF65-F5344CB8AC3E}">
        <p14:creationId xmlns:p14="http://schemas.microsoft.com/office/powerpoint/2010/main" val="35679358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EB18C-5CA0-4B54-8C3B-E308A8D0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Ankieta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EEB131-B065-45F6-8145-07DEDAB1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.</a:t>
            </a:r>
            <a:r>
              <a:rPr lang="pl-PL" sz="4800" dirty="0"/>
              <a:t>Zapraszamy </a:t>
            </a:r>
          </a:p>
        </p:txBody>
      </p:sp>
    </p:spTree>
    <p:extLst>
      <p:ext uri="{BB962C8B-B14F-4D97-AF65-F5344CB8AC3E}">
        <p14:creationId xmlns:p14="http://schemas.microsoft.com/office/powerpoint/2010/main" val="265404328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EB18C-5CA0-4B54-8C3B-E308A8D0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zdjęcie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EEB131-B065-45F6-8145-07DEDAB1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.</a:t>
            </a:r>
            <a:r>
              <a:rPr lang="pl-PL" sz="4800" dirty="0"/>
              <a:t>Zapraszamy </a:t>
            </a:r>
          </a:p>
        </p:txBody>
      </p:sp>
    </p:spTree>
    <p:extLst>
      <p:ext uri="{BB962C8B-B14F-4D97-AF65-F5344CB8AC3E}">
        <p14:creationId xmlns:p14="http://schemas.microsoft.com/office/powerpoint/2010/main" val="338064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FD716-9BA7-4B15-A9D9-0FD3743C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są jakieś pytania?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E5B7914-D8FC-4543-B1CB-3B78E2DE6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707" y="2014194"/>
            <a:ext cx="5766318" cy="45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40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F74AA-5F86-43A7-9859-023D2203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46" y="642594"/>
            <a:ext cx="10517554" cy="412483"/>
          </a:xfrm>
        </p:spPr>
        <p:txBody>
          <a:bodyPr>
            <a:normAutofit/>
          </a:bodyPr>
          <a:lstStyle/>
          <a:p>
            <a:r>
              <a:rPr lang="pl-PL" sz="1200" dirty="0"/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281E9D-8907-4255-AF2D-5781F631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46" y="1032933"/>
            <a:ext cx="10769600" cy="4792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/>
              <a:t>1. Pietraszek A, Charzyńska-Gula M, </a:t>
            </a:r>
            <a:r>
              <a:rPr lang="pl-PL" sz="1200" dirty="0" err="1"/>
              <a:t>Łuczyk</a:t>
            </a:r>
            <a:r>
              <a:rPr lang="pl-PL" sz="1200" dirty="0"/>
              <a:t> M, </a:t>
            </a:r>
            <a:r>
              <a:rPr lang="pl-PL" sz="1200" dirty="0" err="1"/>
              <a:t>Szadowska</a:t>
            </a:r>
            <a:r>
              <a:rPr lang="pl-PL" sz="1200" dirty="0"/>
              <a:t>-Szlachetka Z, </a:t>
            </a:r>
            <a:r>
              <a:rPr lang="pl-PL" sz="1200" dirty="0" err="1"/>
              <a:t>Kachaniuk</a:t>
            </a:r>
            <a:r>
              <a:rPr lang="pl-PL" sz="1200" dirty="0"/>
              <a:t> H, Kwiatkowska </a:t>
            </a:r>
            <a:r>
              <a:rPr lang="pl-PL" sz="1200" dirty="0" err="1"/>
              <a:t>J.Analiza</a:t>
            </a:r>
            <a:r>
              <a:rPr lang="pl-PL" sz="1200" dirty="0"/>
              <a:t> przyczyn stresu zawodowego w opinii pielęgniarek. </a:t>
            </a:r>
            <a:r>
              <a:rPr lang="pl-PL" sz="1200" dirty="0" err="1"/>
              <a:t>An</a:t>
            </a:r>
            <a:r>
              <a:rPr lang="pl-PL" sz="1200" dirty="0"/>
              <a:t> </a:t>
            </a:r>
            <a:r>
              <a:rPr lang="pl-PL" sz="1200" dirty="0" err="1"/>
              <a:t>analysis</a:t>
            </a:r>
            <a:r>
              <a:rPr lang="pl-PL" sz="1200" dirty="0"/>
              <a:t> of the </a:t>
            </a:r>
            <a:r>
              <a:rPr lang="pl-PL" sz="1200" dirty="0" err="1"/>
              <a:t>causes</a:t>
            </a:r>
            <a:r>
              <a:rPr lang="pl-PL" sz="1200" dirty="0"/>
              <a:t> of </a:t>
            </a:r>
            <a:r>
              <a:rPr lang="pl-PL" sz="1200" dirty="0" err="1"/>
              <a:t>occupational</a:t>
            </a:r>
            <a:r>
              <a:rPr lang="pl-PL" sz="1200" dirty="0"/>
              <a:t> </a:t>
            </a:r>
            <a:r>
              <a:rPr lang="pl-PL" sz="1200" dirty="0" err="1"/>
              <a:t>stress</a:t>
            </a:r>
            <a:r>
              <a:rPr lang="pl-PL" sz="1200" dirty="0"/>
              <a:t> in    the    </a:t>
            </a:r>
            <a:r>
              <a:rPr lang="pl-PL" sz="1200" dirty="0" err="1"/>
              <a:t>opinions</a:t>
            </a:r>
            <a:r>
              <a:rPr lang="pl-PL" sz="1200" dirty="0"/>
              <a:t>    of    </a:t>
            </a:r>
            <a:r>
              <a:rPr lang="pl-PL" sz="1200" dirty="0" err="1"/>
              <a:t>nurses</a:t>
            </a:r>
            <a:r>
              <a:rPr lang="pl-PL" sz="1200" dirty="0"/>
              <a:t>. </a:t>
            </a:r>
            <a:r>
              <a:rPr lang="pl-PL" sz="1200" dirty="0" err="1"/>
              <a:t>Journal</a:t>
            </a:r>
            <a:r>
              <a:rPr lang="pl-PL" sz="1200" dirty="0"/>
              <a:t>    of    </a:t>
            </a:r>
            <a:r>
              <a:rPr lang="pl-PL" sz="1200" dirty="0" err="1"/>
              <a:t>Education</a:t>
            </a:r>
            <a:r>
              <a:rPr lang="pl-PL" sz="1200" dirty="0"/>
              <a:t>,    </a:t>
            </a:r>
            <a:r>
              <a:rPr lang="pl-PL" sz="1200" dirty="0" err="1"/>
              <a:t>Health</a:t>
            </a:r>
            <a:r>
              <a:rPr lang="pl-PL" sz="1200" dirty="0"/>
              <a:t>    and Sport.    2016;6(9):643-652.    </a:t>
            </a:r>
            <a:r>
              <a:rPr lang="pl-PL" sz="1200" dirty="0" err="1"/>
              <a:t>eISSN</a:t>
            </a:r>
            <a:r>
              <a:rPr lang="pl-PL" sz="1200" dirty="0"/>
              <a:t>    2391-8306.    http://dx.doi.org/10.5281/zenodo.158951http://ojs.ukw.edu.pl/index.php/johs/article/view/3862.</a:t>
            </a:r>
          </a:p>
          <a:p>
            <a:pPr marL="0" indent="0">
              <a:buNone/>
            </a:pPr>
            <a:r>
              <a:rPr lang="pl-PL" sz="1200" dirty="0"/>
              <a:t>2.Kulczycka K, Kowalczyk A. Ocena zdolność do pracy zawodowej pielęgniarek oraz analiza zagrożeń psychospołecznych występujących na ich stanowiskach pracy – badania pilotażowe .</a:t>
            </a:r>
            <a:r>
              <a:rPr lang="pl-PL" sz="1200" dirty="0" err="1"/>
              <a:t>Assessment</a:t>
            </a:r>
            <a:r>
              <a:rPr lang="pl-PL" sz="1200" dirty="0"/>
              <a:t> of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ability</a:t>
            </a:r>
            <a:r>
              <a:rPr lang="pl-PL" sz="1200" dirty="0"/>
              <a:t> of </a:t>
            </a:r>
            <a:r>
              <a:rPr lang="pl-PL" sz="1200" dirty="0" err="1"/>
              <a:t>nurses</a:t>
            </a:r>
            <a:r>
              <a:rPr lang="pl-PL" sz="1200" dirty="0"/>
              <a:t> and </a:t>
            </a:r>
            <a:r>
              <a:rPr lang="pl-PL" sz="1200" dirty="0" err="1"/>
              <a:t>analysis</a:t>
            </a:r>
            <a:r>
              <a:rPr lang="pl-PL" sz="1200" dirty="0"/>
              <a:t> of </a:t>
            </a:r>
            <a:r>
              <a:rPr lang="pl-PL" sz="1200" dirty="0" err="1"/>
              <a:t>psychosocial</a:t>
            </a:r>
            <a:r>
              <a:rPr lang="pl-PL" sz="1200" dirty="0"/>
              <a:t> </a:t>
            </a:r>
            <a:r>
              <a:rPr lang="pl-PL" sz="1200" dirty="0" err="1"/>
              <a:t>risks</a:t>
            </a:r>
            <a:r>
              <a:rPr lang="pl-PL" sz="1200" dirty="0"/>
              <a:t> </a:t>
            </a:r>
            <a:r>
              <a:rPr lang="pl-PL" sz="1200" dirty="0" err="1"/>
              <a:t>occurring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their</a:t>
            </a:r>
            <a:r>
              <a:rPr lang="pl-PL" sz="1200" dirty="0"/>
              <a:t> </a:t>
            </a:r>
            <a:r>
              <a:rPr lang="pl-PL" sz="1200" dirty="0" err="1"/>
              <a:t>workplaces</a:t>
            </a:r>
            <a:r>
              <a:rPr lang="pl-PL" sz="1200" dirty="0"/>
              <a:t> – pilot </a:t>
            </a:r>
            <a:r>
              <a:rPr lang="pl-PL" sz="1200" dirty="0" err="1"/>
              <a:t>study</a:t>
            </a:r>
            <a:r>
              <a:rPr lang="pl-PL" sz="1200" dirty="0"/>
              <a:t>. </a:t>
            </a:r>
            <a:r>
              <a:rPr lang="pl-PL" sz="1200" dirty="0" err="1"/>
              <a:t>Journal</a:t>
            </a:r>
            <a:r>
              <a:rPr lang="pl-PL" sz="1200" dirty="0"/>
              <a:t> of </a:t>
            </a:r>
            <a:r>
              <a:rPr lang="pl-PL" sz="1200" dirty="0" err="1"/>
              <a:t>Education</a:t>
            </a:r>
            <a:r>
              <a:rPr lang="pl-PL" sz="1200" dirty="0"/>
              <a:t>, </a:t>
            </a:r>
            <a:r>
              <a:rPr lang="pl-PL" sz="1200" dirty="0" err="1"/>
              <a:t>Health</a:t>
            </a:r>
            <a:r>
              <a:rPr lang="pl-PL" sz="1200" dirty="0"/>
              <a:t> and Sport. 2016;6(10):402-414. </a:t>
            </a:r>
            <a:r>
              <a:rPr lang="pl-PL" sz="1200" dirty="0" err="1"/>
              <a:t>eISSN</a:t>
            </a:r>
            <a:r>
              <a:rPr lang="pl-PL" sz="1200" dirty="0"/>
              <a:t> 2391-8306. DOI </a:t>
            </a:r>
            <a:r>
              <a:rPr lang="pl-PL" sz="1200" dirty="0">
                <a:hlinkClick r:id="rId2"/>
              </a:rPr>
              <a:t>http://dx.doi.org/10.5281/zenodo.163272</a:t>
            </a:r>
            <a:r>
              <a:rPr lang="pl-PL" sz="1200" dirty="0"/>
              <a:t>  http://ojs.ukw.edu.pl/index.php/johs/article/view/3955.</a:t>
            </a:r>
          </a:p>
          <a:p>
            <a:pPr marL="0" indent="0">
              <a:buNone/>
            </a:pPr>
            <a:r>
              <a:rPr lang="pl-PL" sz="1200" dirty="0"/>
              <a:t>3. Ostrowicka M, Walewska-</a:t>
            </a:r>
            <a:r>
              <a:rPr lang="pl-PL" sz="1200" dirty="0" err="1"/>
              <a:t>Zielecka</a:t>
            </a:r>
            <a:r>
              <a:rPr lang="pl-PL" sz="1200" dirty="0"/>
              <a:t> B, </a:t>
            </a:r>
            <a:r>
              <a:rPr lang="pl-PL" sz="1200" dirty="0" err="1"/>
              <a:t>Oejniczak</a:t>
            </a:r>
            <a:r>
              <a:rPr lang="pl-PL" sz="1200" dirty="0"/>
              <a:t> D.: Czynniki motywujące i satysfakcja z pracy w wybranych placówkach publicznej i prywatnej służby zdrowia. Zdrowie Publiczne i Zarządzanie 2013; 11 (2) 191-209. www.ejournals.eu/Zdrowie-Publiczne-i-Zarzadzanie, doi:10.4467/20842627OZ.14.017.162.</a:t>
            </a:r>
          </a:p>
          <a:p>
            <a:pPr marL="0" indent="0">
              <a:buNone/>
            </a:pPr>
            <a:r>
              <a:rPr lang="pl-PL" sz="1200" dirty="0"/>
              <a:t>4.Gawęda A, Śnieżek, Serzysko.: Satysfakcja z pracy w opinii badanych pielęgniarek. Piel </a:t>
            </a:r>
            <a:r>
              <a:rPr lang="pl-PL" sz="1200" dirty="0" err="1"/>
              <a:t>Zdr</a:t>
            </a:r>
            <a:r>
              <a:rPr lang="pl-PL" sz="1200" dirty="0"/>
              <a:t> </a:t>
            </a:r>
            <a:r>
              <a:rPr lang="pl-PL" sz="1200" dirty="0" err="1"/>
              <a:t>Publ</a:t>
            </a:r>
            <a:r>
              <a:rPr lang="pl-PL" sz="1200" dirty="0"/>
              <a:t>. 2018;8(4):269–276.</a:t>
            </a:r>
          </a:p>
          <a:p>
            <a:pPr marL="0" indent="0">
              <a:buNone/>
            </a:pPr>
            <a:r>
              <a:rPr lang="pl-PL" sz="1200" dirty="0"/>
              <a:t>5.Kunecka D.: Satysfakcja pracownika a jakość usług medycznych. </a:t>
            </a:r>
            <a:r>
              <a:rPr lang="pl-PL" sz="1200" dirty="0" err="1"/>
              <a:t>Probl</a:t>
            </a:r>
            <a:r>
              <a:rPr lang="pl-PL" sz="1200" dirty="0"/>
              <a:t> </a:t>
            </a:r>
            <a:r>
              <a:rPr lang="pl-PL" sz="1200" dirty="0" err="1"/>
              <a:t>Hig</a:t>
            </a:r>
            <a:r>
              <a:rPr lang="pl-PL" sz="1200" dirty="0"/>
              <a:t> </a:t>
            </a:r>
            <a:r>
              <a:rPr lang="pl-PL" sz="1200" dirty="0" err="1"/>
              <a:t>Epidemiol</a:t>
            </a:r>
            <a:r>
              <a:rPr lang="pl-PL" sz="1200" dirty="0"/>
              <a:t> 2010, 91(3): 451-457.</a:t>
            </a:r>
          </a:p>
          <a:p>
            <a:pPr marL="0" indent="0">
              <a:buNone/>
            </a:pPr>
            <a:r>
              <a:rPr lang="pl-PL" sz="1200" dirty="0"/>
              <a:t>6.Cybulska AM, Starczewska M, Stanisławska </a:t>
            </a:r>
            <a:r>
              <a:rPr lang="pl-PL" sz="1200" dirty="0" err="1"/>
              <a:t>M,Trembecka</a:t>
            </a:r>
            <a:r>
              <a:rPr lang="pl-PL" sz="1200" dirty="0"/>
              <a:t> J, </a:t>
            </a:r>
            <a:r>
              <a:rPr lang="pl-PL" sz="1200" dirty="0" err="1"/>
              <a:t>Grochans</a:t>
            </a:r>
            <a:r>
              <a:rPr lang="pl-PL" sz="1200" dirty="0"/>
              <a:t> E. PIELĘGNIARSTWO POLSKIE NR 1 (71) 2019 PRACA ORYGINALNA</a:t>
            </a:r>
          </a:p>
          <a:p>
            <a:pPr marL="0" indent="0">
              <a:buNone/>
            </a:pPr>
            <a:r>
              <a:rPr lang="pl-PL" sz="1200" dirty="0"/>
              <a:t>7.Kupcewicz E, Szczypiński W. PIELĘGNIARSTWO POLSKIE NR 2 (68) 2018.</a:t>
            </a:r>
          </a:p>
          <a:p>
            <a:pPr marL="0" indent="0">
              <a:buNone/>
            </a:pPr>
            <a:r>
              <a:rPr lang="pl-PL" sz="1200" dirty="0"/>
              <a:t>8.Kurowska K, </a:t>
            </a:r>
            <a:r>
              <a:rPr lang="pl-PL" sz="1200" dirty="0" err="1"/>
              <a:t>Klatt</a:t>
            </a:r>
            <a:r>
              <a:rPr lang="pl-PL" sz="1200" dirty="0"/>
              <a:t> A. Pielęgniarstwo Chirurgiczne i Angiologiczne 1/2019.</a:t>
            </a:r>
          </a:p>
          <a:p>
            <a:pPr marL="0" indent="0">
              <a:buNone/>
            </a:pPr>
            <a:r>
              <a:rPr lang="pl-PL" sz="1200" dirty="0"/>
              <a:t>9.Waszczak E, Kucewicz E.: Czynniki determinujące jakość życia pielęgniarek anestezjologicznych. W (red.) Organizacja i zarządzanie wyzwaniem dla pielęgniarek i położnych w nowoczesnej Europie- część I. Przedsiębiorczość i zarządzanie Wydawnictwo SAN, ISSN 1733-2486,Tom XV, Zeszyt 12, część I, 2014, ss. 339-353.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541114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552FB-ADC1-462D-80BD-6685AD7F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4368"/>
          </a:xfrm>
        </p:spPr>
        <p:txBody>
          <a:bodyPr>
            <a:normAutofit/>
          </a:bodyPr>
          <a:lstStyle/>
          <a:p>
            <a:r>
              <a:rPr lang="pl-PL" sz="1200" dirty="0"/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C4C50C-8CD6-4EAE-9042-D1DA6CB1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88023"/>
            <a:ext cx="10058400" cy="5578092"/>
          </a:xfrm>
        </p:spPr>
        <p:txBody>
          <a:bodyPr>
            <a:normAutofit/>
          </a:bodyPr>
          <a:lstStyle/>
          <a:p>
            <a:endParaRPr lang="pl-PL" sz="1200" dirty="0"/>
          </a:p>
          <a:p>
            <a:pPr marL="0" indent="0">
              <a:buNone/>
            </a:pPr>
            <a:r>
              <a:rPr lang="pl-PL" sz="1200" dirty="0"/>
              <a:t>10.Kicia M, </a:t>
            </a:r>
            <a:r>
              <a:rPr lang="pl-PL" sz="1200" dirty="0" err="1"/>
              <a:t>Iwanowicz</a:t>
            </a:r>
            <a:r>
              <a:rPr lang="pl-PL" sz="1200" dirty="0"/>
              <a:t> Palus G, </a:t>
            </a:r>
            <a:r>
              <a:rPr lang="pl-PL" sz="1200" dirty="0" err="1"/>
              <a:t>Korżyńska</a:t>
            </a:r>
            <a:r>
              <a:rPr lang="pl-PL" sz="1200" dirty="0"/>
              <a:t> </a:t>
            </a:r>
            <a:r>
              <a:rPr lang="pl-PL" sz="1200" dirty="0" err="1"/>
              <a:t>Piętas</a:t>
            </a:r>
            <a:r>
              <a:rPr lang="pl-PL" sz="1200" dirty="0"/>
              <a:t> M, </a:t>
            </a:r>
            <a:r>
              <a:rPr lang="pl-PL" sz="1200" dirty="0" err="1"/>
              <a:t>Skurzak</a:t>
            </a:r>
            <a:r>
              <a:rPr lang="pl-PL" sz="1200" dirty="0"/>
              <a:t> A, Krysa J, </a:t>
            </a:r>
            <a:r>
              <a:rPr lang="pl-PL" sz="1200" dirty="0" err="1"/>
              <a:t>Szlendak</a:t>
            </a:r>
            <a:r>
              <a:rPr lang="pl-PL" sz="1200" dirty="0"/>
              <a:t> B. The </a:t>
            </a:r>
            <a:r>
              <a:rPr lang="pl-PL" sz="1200" dirty="0" err="1"/>
              <a:t>selection</a:t>
            </a:r>
            <a:r>
              <a:rPr lang="pl-PL" sz="1200" dirty="0"/>
              <a:t> of </a:t>
            </a:r>
            <a:r>
              <a:rPr lang="pl-PL" sz="1200" dirty="0" err="1"/>
              <a:t>strategies</a:t>
            </a:r>
            <a:r>
              <a:rPr lang="pl-PL" sz="1200" dirty="0"/>
              <a:t> for </a:t>
            </a:r>
            <a:r>
              <a:rPr lang="pl-PL" sz="1200" dirty="0" err="1"/>
              <a:t>coping</a:t>
            </a:r>
            <a:r>
              <a:rPr lang="pl-PL" sz="1200" dirty="0"/>
              <a:t> with </a:t>
            </a:r>
            <a:r>
              <a:rPr lang="pl-PL" sz="1200" dirty="0" err="1"/>
              <a:t>stress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midwife</a:t>
            </a:r>
            <a:r>
              <a:rPr lang="pl-PL" sz="1200" dirty="0"/>
              <a:t> and </a:t>
            </a:r>
            <a:r>
              <a:rPr lang="pl-PL" sz="1200" dirty="0" err="1"/>
              <a:t>nurse's</a:t>
            </a:r>
            <a:r>
              <a:rPr lang="pl-PL" sz="1200" dirty="0"/>
              <a:t> </a:t>
            </a:r>
            <a:r>
              <a:rPr lang="pl-PL" sz="1200" dirty="0" err="1"/>
              <a:t>work</a:t>
            </a:r>
            <a:r>
              <a:rPr lang="pl-PL" sz="1200" dirty="0"/>
              <a:t>. </a:t>
            </a:r>
            <a:r>
              <a:rPr lang="pl-PL" sz="1200" dirty="0" err="1"/>
              <a:t>Journal</a:t>
            </a:r>
            <a:r>
              <a:rPr lang="pl-PL" sz="1200" dirty="0"/>
              <a:t> of </a:t>
            </a:r>
            <a:r>
              <a:rPr lang="pl-PL" sz="1200" dirty="0" err="1"/>
              <a:t>Education</a:t>
            </a:r>
            <a:r>
              <a:rPr lang="pl-PL" sz="1200" dirty="0"/>
              <a:t>, </a:t>
            </a:r>
            <a:r>
              <a:rPr lang="pl-PL" sz="1200" dirty="0" err="1"/>
              <a:t>Health</a:t>
            </a:r>
            <a:r>
              <a:rPr lang="pl-PL" sz="1200" dirty="0"/>
              <a:t> and Sport. 2018;8(3):312- 320. </a:t>
            </a:r>
            <a:r>
              <a:rPr lang="pl-PL" sz="1200" dirty="0" err="1"/>
              <a:t>eISNN</a:t>
            </a:r>
            <a:r>
              <a:rPr lang="pl-PL" sz="1200" dirty="0"/>
              <a:t> 2391-8306. DOI http://dx.doi.org/10.5281/zenodo.1199153 http://ojs.ukw.edu.pl/index.php/johs/article/view/5366</a:t>
            </a:r>
          </a:p>
          <a:p>
            <a:pPr marL="0" indent="0">
              <a:buNone/>
            </a:pPr>
            <a:r>
              <a:rPr lang="pl-PL" sz="1200" dirty="0"/>
              <a:t>https://pbn.nauka.gov.pl/sedno-webapp/works/859929</a:t>
            </a:r>
          </a:p>
          <a:p>
            <a:pPr marL="0" indent="0">
              <a:buNone/>
            </a:pPr>
            <a:r>
              <a:rPr lang="pl-PL" sz="1200" dirty="0"/>
              <a:t>11.Rozporządzenie Ministra Zdrowia w sprawie świadczeń gwarantowanych z zakresu leczenia szpitalnego (Dz. U. z 2018 r. poz. 2012.)</a:t>
            </a:r>
          </a:p>
          <a:p>
            <a:pPr marL="0" indent="0">
              <a:buNone/>
            </a:pPr>
            <a:r>
              <a:rPr lang="pl-PL" sz="1200" dirty="0"/>
              <a:t>12. Naczelna Izba Pielęgniarek i Położnych. Strategia na rzecz rozwoju pielęgniarstwa w Polsce. https://nipip.pl/wp-content/uploads/2018/01/2018-01-Strategia-na-rzecz-rozwoju-piel%C4%99gniarstwa-i-po%C5%82o%C5%BCnictwa-w-Polsce.pdf ( dostęp. 22.01.2023 r. )</a:t>
            </a:r>
          </a:p>
          <a:p>
            <a:pPr marL="0" indent="0">
              <a:buNone/>
            </a:pPr>
            <a:r>
              <a:rPr lang="pl-PL" sz="1200" dirty="0"/>
              <a:t>13.Naczelna Izba Pielęgniarek i Położnych. BEZPIECZEŃSTWO PERSONELU MEDYCZNEGO TO NASZA WSPÓLNA SPRAWA. STANOWISKO RADY EKSPERTÓW KOALICJI NA RZECZ BEZPIECZEŃSTWA SZPITALI.W Cieniu Czepka. </a:t>
            </a:r>
            <a:r>
              <a:rPr lang="pl-PL" sz="1200" dirty="0" err="1"/>
              <a:t>DOIPiP</a:t>
            </a:r>
            <a:r>
              <a:rPr lang="pl-PL" sz="1200" dirty="0"/>
              <a:t>, 2023, 1.375.</a:t>
            </a:r>
          </a:p>
          <a:p>
            <a:pPr marL="0" indent="0">
              <a:buNone/>
            </a:pPr>
            <a:r>
              <a:rPr lang="pl-PL" sz="1200" dirty="0"/>
              <a:t>14.Andruszkiewicz A, Banaszkiewicz M, Nowik M.: Wybrane aspekty środowiska pracy a stan zdrowia pielęgniarek. w: Majchrzak-Kłokocka E, Woźniak A. W (red.) Organizacja i zarządzanie wyzwaniem dla pielęgniarek i położnych w nowoczesnej Europie- część I. Przedsiębiorczość i zarządzanie Wydawnictwo SAN, ISSN 1733-2486,Tom XV, Zeszyt 12, część I, 2014, ss. 73–88.</a:t>
            </a:r>
          </a:p>
          <a:p>
            <a:pPr marL="0" indent="0">
              <a:buNone/>
            </a:pPr>
            <a:r>
              <a:rPr lang="pl-PL" sz="1200" dirty="0"/>
              <a:t>15.Ustawa z 26 maja 2022 r. o zmianie Ustawy o sposobie ustalania najniższego wynagrodzenia zasadniczego niektórych pracowników zatrudnionych w podmiotach leczniczych oraz niektórych innych ustaw. Dz. U. 2022 poz. 1352.</a:t>
            </a:r>
          </a:p>
          <a:p>
            <a:pPr marL="0" indent="0">
              <a:buNone/>
            </a:pPr>
            <a:r>
              <a:rPr lang="pl-PL" sz="1200" dirty="0"/>
              <a:t>16. Uchwała nr 251 Rady Ministrów 16 grudnia 2022 r. w sprawie przyjęcia polityki publicznej pod nazwą „System zachęt do podejmowania i kontynuowania studiów na wybranych kierunkach medycznych oraz podjęcia zatrudnienia w zawodzie na lata 2022–2026”.  Monitor Polski poz. 1237.</a:t>
            </a:r>
          </a:p>
          <a:p>
            <a:pPr marL="0" indent="0">
              <a:buNone/>
            </a:pPr>
            <a:r>
              <a:rPr lang="pl-PL" sz="1200" dirty="0"/>
              <a:t>17. Rozwój kompetencji pielęgniarskich. Ministerstwo Zdrowia. http://www.akademiapp.mz.gov.pl/rozwoj-kompetencji-pielegniarskich/. Dostęp 22.012023 r. </a:t>
            </a:r>
          </a:p>
          <a:p>
            <a:pPr marL="0" indent="0">
              <a:buNone/>
            </a:pPr>
            <a:r>
              <a:rPr lang="pl-PL" sz="1200" dirty="0"/>
              <a:t>18. </a:t>
            </a:r>
            <a:r>
              <a:rPr lang="pl-PL" sz="1200" dirty="0" err="1"/>
              <a:t>CKPiP</a:t>
            </a:r>
            <a:r>
              <a:rPr lang="pl-PL" sz="1200" dirty="0"/>
              <a:t>. https://ckppip.edu.pl/projekt-ue/( dostęp 23.01.2023 r. )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058959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5915AE-96CE-49E4-9464-BA516D2C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37118"/>
            <a:ext cx="10058400" cy="5383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400" dirty="0"/>
              <a:t>Bibliografia:</a:t>
            </a:r>
          </a:p>
          <a:p>
            <a:pPr marL="0" indent="0">
              <a:buNone/>
            </a:pPr>
            <a:r>
              <a:rPr lang="pl-PL" sz="1300" dirty="0"/>
              <a:t>19.Rozporządzenie Ministra Zdrowia z dnia 8 lipca 2020 r. zmieniające rozporządzenie w sprawie świadczeń gwarantowanych z zakresu podstawowej opieki zdrowotnej (Dz.U. 2020 poz. 1255 z </a:t>
            </a:r>
            <a:r>
              <a:rPr lang="pl-PL" sz="1300" dirty="0" err="1"/>
              <a:t>pózn</a:t>
            </a:r>
            <a:r>
              <a:rPr lang="pl-PL" sz="1300" dirty="0"/>
              <a:t>. zm.)</a:t>
            </a:r>
          </a:p>
          <a:p>
            <a:pPr marL="0" indent="0">
              <a:buNone/>
            </a:pPr>
            <a:r>
              <a:rPr lang="pl-PL" sz="1300" dirty="0"/>
              <a:t>20. </a:t>
            </a:r>
            <a:r>
              <a:rPr lang="pl-PL" sz="1300" dirty="0" err="1"/>
              <a:t>Czeczelewska</a:t>
            </a:r>
            <a:r>
              <a:rPr lang="pl-PL" sz="1300" dirty="0"/>
              <a:t> E. Porada Pielęgniarska- skrypt do przedmiotu poradnictwo w pielęgniarstwie. PZWL</a:t>
            </a:r>
          </a:p>
          <a:p>
            <a:pPr marL="0" indent="0">
              <a:buNone/>
            </a:pPr>
            <a:r>
              <a:rPr lang="pl-PL" sz="1300" dirty="0"/>
              <a:t>21.Zdanowska J, Sielska J, Głowacka DM. Założenia ustawowe a oczekiwania dotyczące ułatwień podczas podnoszenia kwalifikacji zawodowych. PIELĘGNIARSTWO POLSKIE NR 2 (60) 2016: 144-148.</a:t>
            </a:r>
          </a:p>
          <a:p>
            <a:pPr marL="0" indent="0">
              <a:buNone/>
            </a:pPr>
            <a:r>
              <a:rPr lang="pl-PL" sz="1300" dirty="0"/>
              <a:t>22.Ogórek-Tęcza B, </a:t>
            </a:r>
            <a:r>
              <a:rPr lang="pl-PL" sz="1300" dirty="0" err="1"/>
              <a:t>Skupnik</a:t>
            </a:r>
            <a:r>
              <a:rPr lang="pl-PL" sz="1300" dirty="0"/>
              <a:t> R, Matusiak M. Motywacja do podnoszenia kwalifikacji na studiach niestacjonarnych I stopnia i ocena przygotowania pielęgniarek uzyskujących tytuł licencjata do sprawowania profesjonalnej opieki. Pielęgniarstwo XXI wieku. 2012, 2(39): 43-47.</a:t>
            </a:r>
          </a:p>
          <a:p>
            <a:pPr marL="0" indent="0">
              <a:buNone/>
            </a:pPr>
            <a:r>
              <a:rPr lang="pl-PL" sz="1300" dirty="0"/>
              <a:t>23.Myjak T. Wpływ formy zatrudnienia na zachowania organizacyjne. Empiryczne studium porównawcze. Nowy Sącz: Wydawnictwo Naukowe PWSZ w Nowym Sączu.; 2014. </a:t>
            </a:r>
          </a:p>
          <a:p>
            <a:pPr marL="0" indent="0">
              <a:buNone/>
            </a:pPr>
            <a:r>
              <a:rPr lang="pl-PL" sz="1300" dirty="0"/>
              <a:t>24.Maslach C. Wypalenie - w perspektywie wielowymiarowej. In: Sęk H, </a:t>
            </a:r>
            <a:r>
              <a:rPr lang="pl-PL" sz="1300" dirty="0" err="1"/>
              <a:t>editor</a:t>
            </a:r>
            <a:r>
              <a:rPr lang="pl-PL" sz="1300" dirty="0"/>
              <a:t>. Wypalenie zawodowe - przyczyny, mechanizmy, zapobieganie. Warszawa: Wydawnictwo Naukowe PWN; 2000. p. 13–31. </a:t>
            </a:r>
          </a:p>
          <a:p>
            <a:pPr marL="0" indent="0">
              <a:buNone/>
            </a:pPr>
            <a:r>
              <a:rPr lang="pl-PL" sz="1300" dirty="0"/>
              <a:t>25.Sęk H. Uwarunkowania i mechanizmy wypalenia zawodowego w modelu społecznej psychologii poznawczej. In: Sęk H, </a:t>
            </a:r>
            <a:r>
              <a:rPr lang="pl-PL" sz="1300" dirty="0" err="1"/>
              <a:t>editor</a:t>
            </a:r>
            <a:r>
              <a:rPr lang="pl-PL" sz="1300" dirty="0"/>
              <a:t>. Wypalenie zawodowe, przyczyny i zapobieganie. Warszawa: Wydawnictwo Naukowe PWN; 2007. p. 83–112. </a:t>
            </a:r>
          </a:p>
          <a:p>
            <a:pPr marL="0" indent="0">
              <a:buNone/>
            </a:pPr>
            <a:r>
              <a:rPr lang="pl-PL" sz="1300" dirty="0"/>
              <a:t>26.Piotrkowska R, </a:t>
            </a:r>
            <a:r>
              <a:rPr lang="pl-PL" sz="1300" dirty="0" err="1"/>
              <a:t>Jarzynkowski</a:t>
            </a:r>
            <a:r>
              <a:rPr lang="pl-PL" sz="1300" dirty="0"/>
              <a:t> P, Książek J.: Analiza poziomu satysfakcji z pracy wśród pielęgniarek onkologicznych : badanie wstępne, Pielęgniarstwo w opiece długoterminowej. Kwartalnik międzynarodowy, Wydawnictwo Naukowe Mazowieckiej Uczelni Publicznej w Płocku/TERMEDIA Wydawnictwo Medyczne, vol. 5, no. 3, 2020, pp. 229-237, DOI:10.19251/</a:t>
            </a:r>
            <a:r>
              <a:rPr lang="pl-PL" sz="1300" dirty="0" err="1"/>
              <a:t>pwod</a:t>
            </a:r>
            <a:r>
              <a:rPr lang="pl-PL" sz="1300" dirty="0"/>
              <a:t>/2020.3(5).</a:t>
            </a:r>
          </a:p>
          <a:p>
            <a:pPr marL="0" indent="0">
              <a:buNone/>
            </a:pPr>
            <a:r>
              <a:rPr lang="pl-PL" sz="1300" dirty="0"/>
              <a:t>27.Sowińska K, Kretowicz K, Gaworska-Krzemińska A,  Świetlik D.: Wypalenie zawodowe i satysfakcja zawodowa w opinii pielęgniarek. </a:t>
            </a:r>
            <a:r>
              <a:rPr lang="pl-PL" sz="1300" dirty="0" err="1"/>
              <a:t>Nursing</a:t>
            </a:r>
            <a:r>
              <a:rPr lang="pl-PL" sz="1300" dirty="0"/>
              <a:t> </a:t>
            </a:r>
            <a:r>
              <a:rPr lang="pl-PL" sz="1300" dirty="0" err="1"/>
              <a:t>Topics</a:t>
            </a:r>
            <a:r>
              <a:rPr lang="pl-PL" sz="1300" dirty="0"/>
              <a:t> 2012; 20 (3): 361–368.</a:t>
            </a:r>
          </a:p>
          <a:p>
            <a:pPr marL="0" indent="0">
              <a:buNone/>
            </a:pPr>
            <a:r>
              <a:rPr lang="pl-PL" sz="1300" dirty="0"/>
              <a:t>28. </a:t>
            </a:r>
            <a:r>
              <a:rPr lang="pl-PL" sz="1300" dirty="0" err="1"/>
              <a:t>Kornakiewicz</a:t>
            </a:r>
            <a:r>
              <a:rPr lang="pl-PL" sz="1300" dirty="0"/>
              <a:t> B, Krupa S, Widenka K. Pielęgniarstwo w Anestezjologii i Intensywnej Opiece. 2019;5(3):83-89.</a:t>
            </a:r>
          </a:p>
          <a:p>
            <a:pPr marL="0" indent="0">
              <a:buNone/>
            </a:pPr>
            <a:r>
              <a:rPr lang="pl-PL" sz="1300" dirty="0"/>
              <a:t>29.Dudek A.  Chroniczne zmęczenie oraz bezsenność wśród pielęgniarek. Innowacje w Pielęgniarstwie i Naukach o Zdrowiu. 3(6)/2021: 38-58.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41763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5915AE-96CE-49E4-9464-BA516D2C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633046"/>
            <a:ext cx="10058400" cy="51650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400" dirty="0"/>
              <a:t>Bibliografia:</a:t>
            </a:r>
          </a:p>
          <a:p>
            <a:pPr marL="0" indent="0">
              <a:buNone/>
            </a:pPr>
            <a:r>
              <a:rPr lang="pl-PL" sz="1300" dirty="0"/>
              <a:t>30.Tartas M, </a:t>
            </a:r>
            <a:r>
              <a:rPr lang="pl-PL" sz="1300" dirty="0" err="1"/>
              <a:t>Derkiewicz</a:t>
            </a:r>
            <a:r>
              <a:rPr lang="pl-PL" sz="1300" dirty="0"/>
              <a:t> G, Walkiewicz M, Budziński W.: Źródła stresu zawodowego w pracy pielęgniarek zatrudnionych w oddziałach o dużym obciążeniu fizycznym i psychicznym – hospicjum oraz chirurgii ogólnej. Ann. </a:t>
            </a:r>
            <a:r>
              <a:rPr lang="pl-PL" sz="1300" dirty="0" err="1"/>
              <a:t>Acad</a:t>
            </a:r>
            <a:r>
              <a:rPr lang="pl-PL" sz="1300" dirty="0"/>
              <a:t>. Med. </a:t>
            </a:r>
            <a:r>
              <a:rPr lang="pl-PL" sz="1300" dirty="0" err="1"/>
              <a:t>Gedan</a:t>
            </a:r>
            <a:r>
              <a:rPr lang="pl-PL" sz="1300" dirty="0"/>
              <a:t>., 2009, 39, 145–153.</a:t>
            </a:r>
          </a:p>
          <a:p>
            <a:pPr marL="0" indent="0">
              <a:buNone/>
            </a:pPr>
            <a:r>
              <a:rPr lang="pl-PL" sz="1300" dirty="0"/>
              <a:t>31.Skorupska-Król A, Szabla A, </a:t>
            </a:r>
            <a:r>
              <a:rPr lang="pl-PL" sz="1300" dirty="0" err="1"/>
              <a:t>Bodys</a:t>
            </a:r>
            <a:r>
              <a:rPr lang="pl-PL" sz="1300" dirty="0"/>
              <a:t> –</a:t>
            </a:r>
            <a:r>
              <a:rPr lang="pl-PL" sz="1300" dirty="0" err="1"/>
              <a:t>Cupak</a:t>
            </a:r>
            <a:r>
              <a:rPr lang="pl-PL" sz="1300" dirty="0"/>
              <a:t> I. Opinie pielęgniarek na temat czynników stresogennych związanych z ich środowiskiem pracy. Pielęgniarstwo XXI wieku.1(16)2014:23-26. </a:t>
            </a:r>
          </a:p>
          <a:p>
            <a:pPr marL="0" indent="0">
              <a:buNone/>
            </a:pPr>
            <a:r>
              <a:rPr lang="en-US" sz="1300" dirty="0"/>
              <a:t>3</a:t>
            </a:r>
            <a:r>
              <a:rPr lang="pl-PL" sz="1300" dirty="0"/>
              <a:t>2</a:t>
            </a:r>
            <a:r>
              <a:rPr lang="en-US" sz="1300" dirty="0"/>
              <a:t>.Schubert M, et al. Rationing of Nursing Care in Switzerland Effects of Rationing of Nursing Care in Switzerland on Patient’ Outcomes 2005. Basel, Switzerland: University of Basel; 2005 p. 1–95.</a:t>
            </a:r>
          </a:p>
          <a:p>
            <a:pPr marL="0" indent="0">
              <a:buNone/>
            </a:pPr>
            <a:r>
              <a:rPr lang="en-US" sz="1300" dirty="0"/>
              <a:t>3</a:t>
            </a:r>
            <a:r>
              <a:rPr lang="pl-PL" sz="1300" dirty="0"/>
              <a:t>3</a:t>
            </a:r>
            <a:r>
              <a:rPr lang="en-US" sz="1300" dirty="0"/>
              <a:t>.Kalisch BJ. Missed nursing care: a qualitative study. J </a:t>
            </a:r>
            <a:r>
              <a:rPr lang="en-US" sz="1300" dirty="0" err="1"/>
              <a:t>Nurs</a:t>
            </a:r>
            <a:r>
              <a:rPr lang="en-US" sz="1300" dirty="0"/>
              <a:t> Care Qual. 2006, Dec;21(4):306–13; quiz 314–5.</a:t>
            </a:r>
          </a:p>
          <a:p>
            <a:pPr marL="0" indent="0">
              <a:buNone/>
            </a:pPr>
            <a:r>
              <a:rPr lang="pl-PL" sz="1300" dirty="0"/>
              <a:t>34. </a:t>
            </a:r>
            <a:r>
              <a:rPr lang="pl-PL" sz="1300" dirty="0" err="1"/>
              <a:t>Uchmanowicz</a:t>
            </a:r>
            <a:r>
              <a:rPr lang="pl-PL" sz="1300" dirty="0"/>
              <a:t> I. Racjonowanie opieki pielęgniarskiej a bezpieczeństwo  pacjenta. W cieniu Czepka. </a:t>
            </a:r>
            <a:r>
              <a:rPr lang="pl-PL" sz="1300" dirty="0" err="1"/>
              <a:t>DOIPiP</a:t>
            </a:r>
            <a:r>
              <a:rPr lang="pl-PL" sz="1300" dirty="0"/>
              <a:t> we Wrocławiu. NUMER 1/375/STYCZEŃ 2023:13-15.</a:t>
            </a:r>
          </a:p>
          <a:p>
            <a:pPr marL="0" indent="0">
              <a:buNone/>
            </a:pPr>
            <a:r>
              <a:rPr lang="pl-PL" sz="1300" dirty="0"/>
              <a:t>Prof. dr hab. Izabella </a:t>
            </a:r>
            <a:r>
              <a:rPr lang="pl-PL" sz="1300" dirty="0" err="1"/>
              <a:t>Uchmanowicz</a:t>
            </a:r>
            <a:r>
              <a:rPr lang="pl-PL" sz="1300" dirty="0"/>
              <a:t> - Przewodnicząca ACNAP ESC; Uniwersytet Medyczny im. Piastów Śląskich we Wrocławiu; Instytut Chorób Serca, Uniwersytecki Szpital Kliniczny we Wrocławiu.</a:t>
            </a:r>
          </a:p>
          <a:p>
            <a:pPr marL="0" indent="0">
              <a:buNone/>
            </a:pPr>
            <a:r>
              <a:rPr lang="pl-PL" sz="1300" dirty="0"/>
              <a:t>35.Cwanda K, Jabłońska N, </a:t>
            </a:r>
            <a:r>
              <a:rPr lang="pl-PL" sz="1300" dirty="0" err="1"/>
              <a:t>Bartczyk</a:t>
            </a:r>
            <a:r>
              <a:rPr lang="pl-PL" sz="1300" dirty="0"/>
              <a:t> N, Stankiewicz-Mróz.: Forma zatrudnienia i czas pracy jako czynniki budujące motywację pielęgniarek. Zeszyty naukowe Politechniki Łódzkiej. Nr 1218 Organizacja i Zarządzanie, z 69. 2017: 5-21.</a:t>
            </a:r>
          </a:p>
          <a:p>
            <a:pPr marL="0" indent="0">
              <a:buNone/>
            </a:pPr>
            <a:r>
              <a:rPr lang="pl-PL" sz="1300" dirty="0"/>
              <a:t>36.Cisoń-Apanasewicz U, </a:t>
            </a:r>
            <a:r>
              <a:rPr lang="pl-PL" sz="1300" dirty="0" err="1"/>
              <a:t>Gawł</a:t>
            </a:r>
            <a:r>
              <a:rPr lang="pl-PL" sz="1300" dirty="0"/>
              <a:t> G, Ogonowska D, Potok.: </a:t>
            </a:r>
            <a:r>
              <a:rPr lang="pl-PL" sz="1300" dirty="0" err="1"/>
              <a:t>Opienie</a:t>
            </a:r>
            <a:r>
              <a:rPr lang="pl-PL" sz="1300" dirty="0"/>
              <a:t> pielęgniarek na temat kształcenia podyplomowego. Via </a:t>
            </a:r>
            <a:r>
              <a:rPr lang="pl-PL" sz="1300" dirty="0" err="1"/>
              <a:t>Medica</a:t>
            </a:r>
            <a:r>
              <a:rPr lang="pl-PL" sz="1300" dirty="0"/>
              <a:t>. </a:t>
            </a:r>
            <a:r>
              <a:rPr lang="pl-PL" sz="1300" dirty="0" err="1"/>
              <a:t>Nursing</a:t>
            </a:r>
            <a:r>
              <a:rPr lang="pl-PL" sz="1300" dirty="0"/>
              <a:t> </a:t>
            </a:r>
            <a:r>
              <a:rPr lang="pl-PL" sz="1300" dirty="0" err="1"/>
              <a:t>Topics</a:t>
            </a:r>
            <a:r>
              <a:rPr lang="pl-PL" sz="1300" dirty="0"/>
              <a:t> 2008; 17 (1): 32–37.</a:t>
            </a:r>
          </a:p>
          <a:p>
            <a:pPr marL="0" indent="0">
              <a:buNone/>
            </a:pPr>
            <a:r>
              <a:rPr lang="pl-PL" sz="1300" dirty="0"/>
              <a:t>37.Radosz Z, </a:t>
            </a:r>
            <a:r>
              <a:rPr lang="pl-PL" sz="1300" dirty="0" err="1"/>
              <a:t>Paplaczyk</a:t>
            </a:r>
            <a:r>
              <a:rPr lang="pl-PL" sz="1300" dirty="0"/>
              <a:t> M.: Zawód pielęgniarka- jakie możliwości mają młodzi absolwenci kierunku pielęgniarstwo we współczesnej Polsce. Pielęgniarstwo XXI wieku. Vol.17, Nr 4(61)/2017. DOI: 10.1515/pielxxiw-2017-0034.</a:t>
            </a:r>
          </a:p>
          <a:p>
            <a:pPr marL="0" indent="0">
              <a:buNone/>
            </a:pPr>
            <a:r>
              <a:rPr lang="pl-PL" sz="1300" dirty="0"/>
              <a:t>38.Beata </a:t>
            </a:r>
            <a:r>
              <a:rPr lang="pl-PL" sz="1300" dirty="0" err="1"/>
              <a:t>Babiarczyk</a:t>
            </a:r>
            <a:r>
              <a:rPr lang="pl-PL" sz="1300" dirty="0"/>
              <a:t> B, </a:t>
            </a:r>
            <a:r>
              <a:rPr lang="pl-PL" sz="1300" dirty="0" err="1"/>
              <a:t>Swół</a:t>
            </a:r>
            <a:r>
              <a:rPr lang="pl-PL" sz="1300" dirty="0"/>
              <a:t> J, Schlegel-Zawadzka M. Analiza sytuacji polskich pielęgniarek pracujących za granicą. </a:t>
            </a:r>
            <a:r>
              <a:rPr lang="pl-PL" sz="1300" dirty="0" err="1"/>
              <a:t>Nursing</a:t>
            </a:r>
            <a:r>
              <a:rPr lang="pl-PL" sz="1300" dirty="0"/>
              <a:t> </a:t>
            </a:r>
            <a:r>
              <a:rPr lang="pl-PL" sz="1300" dirty="0" err="1"/>
              <a:t>Topics</a:t>
            </a:r>
            <a:r>
              <a:rPr lang="pl-PL" sz="1300" dirty="0"/>
              <a:t> 2014; 22 (2): 130–135.</a:t>
            </a:r>
          </a:p>
          <a:p>
            <a:pPr marL="0" indent="0">
              <a:buNone/>
            </a:pPr>
            <a:r>
              <a:rPr lang="pl-PL" sz="1300" dirty="0"/>
              <a:t>39.Naczelna Izba Pielęgniarek i Położnych. Strategia na rzecz rozwoju pielęgniarstwa w Polsce. https://nipip.pl/wp-content/uploads/2018/01/2018-01-Strategia-na-rzecz-rozwoju-piel%C4%99gniarstwa-i-po%C5%82o%C5%BCnictwa-w-Polsce.pdf ( dostęp. 22.01.2023 r. 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84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B7A74-0F3E-4984-9ADE-F8431418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 do Debaty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E1F9BB-C433-4ED7-A444-5CDECBB6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14194"/>
            <a:ext cx="4754880" cy="700220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PROPOZYCJA </a:t>
            </a:r>
            <a:r>
              <a:rPr lang="pl-PL" sz="4000" b="1" dirty="0"/>
              <a:t>🙂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78426B-3330-489E-89B1-791764FB6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OPOZYCJA </a:t>
            </a:r>
            <a:r>
              <a:rPr lang="pl-PL" sz="4000" b="1" dirty="0"/>
              <a:t>🤔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3AAB48E-6748-44FA-99E5-AE342D99D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7" y="2756581"/>
            <a:ext cx="5373873" cy="32004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Wskazywanie słabych stron pielęgniarstwa, poszukiwanie nowych rozwiązań do praktyki pielęgniarskiej, gwarantuje  rozwój pielęgniarstwa </a:t>
            </a:r>
          </a:p>
          <a:p>
            <a:r>
              <a:rPr lang="pl-PL" b="1" dirty="0">
                <a:solidFill>
                  <a:srgbClr val="FF0000"/>
                </a:solidFill>
              </a:rPr>
              <a:t>Asertywne podejście, artykułowanie potrzeb i problemów jest jedyną drogą do poprawy jakości opieki pielęgniarskiej</a:t>
            </a:r>
          </a:p>
          <a:p>
            <a:r>
              <a:rPr lang="pl-PL" b="1" dirty="0">
                <a:solidFill>
                  <a:srgbClr val="FF0000"/>
                </a:solidFill>
              </a:rPr>
              <a:t>Świadomość barier, zagrożeń oraz problemów pozwala na skuteczne ich pokonywanie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BBB8DB0-4FE7-5FE2-9161-C7AC0D1AD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184" y="2755898"/>
            <a:ext cx="5311544" cy="3200400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Wykazanie mocnych stron pielęgniarstwa oraz określanie atutów wykonywania zawodu</a:t>
            </a:r>
          </a:p>
          <a:p>
            <a:r>
              <a:rPr lang="pl-PL" b="1" dirty="0"/>
              <a:t>Zachęcanie do wykonywania zawodu ponieważ  jest to powinność wynikająca z misji  zawodu pielęgniarki, co zgodne jest także z Kodeksem Etyki Zawodowej</a:t>
            </a:r>
          </a:p>
          <a:p>
            <a:r>
              <a:rPr lang="pl-PL" b="1" dirty="0"/>
              <a:t>Zabezpieczenie potrzeb zdrowotnych społeczeństwa jest najważniejszym celem, stąd rozwój pielęgniarstwa musi być ukierunkowany na osiągnięcie tego celu- a wszelkie  trudności należy pokonywać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AAAA24-08D5-D72D-4574-A22981EE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14" y="1813872"/>
            <a:ext cx="804832" cy="8173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D2B93EB-F688-D603-CD9D-BCA40E93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012" y="1771864"/>
            <a:ext cx="1222310" cy="9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5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9B8C-6C3F-4C4E-931E-3B47AF55E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Praca Pielęgniarki PRZYNOSI 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SATYSFAKCJĘ ZAWODOWĄ, 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zapewnia dobre warunki pracy 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oraz  płacy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80EB1-28CB-4966-BABE-A63DC254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Główna Teza</a:t>
            </a:r>
          </a:p>
        </p:txBody>
      </p:sp>
    </p:spTree>
    <p:extLst>
      <p:ext uri="{BB962C8B-B14F-4D97-AF65-F5344CB8AC3E}">
        <p14:creationId xmlns:p14="http://schemas.microsoft.com/office/powerpoint/2010/main" val="118459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1-Daria </a:t>
            </a:r>
            <a:r>
              <a:rPr lang="pl-PL" b="1" dirty="0" err="1"/>
              <a:t>Kościewicz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66" y="607392"/>
            <a:ext cx="7967133" cy="57065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500" b="1" u="sng" dirty="0"/>
              <a:t>Główne argumenty Propozycji</a:t>
            </a:r>
          </a:p>
          <a:p>
            <a:pPr marL="457200" indent="-457200">
              <a:buAutoNum type="arabicPeriod"/>
            </a:pPr>
            <a:r>
              <a:rPr lang="pl-PL" sz="2500" b="1" dirty="0"/>
              <a:t>S</a:t>
            </a:r>
            <a:r>
              <a:rPr lang="pl-PL" b="1" dirty="0"/>
              <a:t>atysfakcja z pracy i życia-😀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</a:t>
            </a:r>
            <a:r>
              <a:rPr lang="pl-PL" dirty="0"/>
              <a:t>możliwość realizacji planów zawodowych na wielu płaszczyznach.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Dobór strategii do wali ze stresem –(promowanie asertywności,  szukanie wsparcia społecznego, podnoszenie kwalifikacji, techniki relaksacji, techniki komunikacji interpersonalnej,  Grupy </a:t>
            </a:r>
            <a:r>
              <a:rPr lang="pl-PL" dirty="0" err="1"/>
              <a:t>Balinta</a:t>
            </a:r>
            <a:r>
              <a:rPr lang="pl-PL" dirty="0"/>
              <a:t>, </a:t>
            </a:r>
            <a:r>
              <a:rPr lang="pl-PL" dirty="0" err="1"/>
              <a:t>Superwizje</a:t>
            </a:r>
            <a:r>
              <a:rPr lang="pl-PL" dirty="0"/>
              <a:t>, trening redukcji stresu oparty na uważności- MBSR </a:t>
            </a:r>
            <a:r>
              <a:rPr lang="pl-PL" dirty="0" err="1"/>
              <a:t>Mindfulnes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Stress</a:t>
            </a:r>
            <a:r>
              <a:rPr lang="pl-PL" dirty="0"/>
              <a:t> </a:t>
            </a:r>
            <a:r>
              <a:rPr lang="pl-PL" dirty="0" err="1"/>
              <a:t>Reduction</a:t>
            </a:r>
            <a:r>
              <a:rPr lang="pl-PL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Uznanie społeczne- pielęgniarki są ciągle w czołówce zawodów o wysoki uznaniu społecznym</a:t>
            </a:r>
          </a:p>
          <a:p>
            <a:pPr marL="0" indent="0">
              <a:buNone/>
            </a:pPr>
            <a:r>
              <a:rPr lang="pl-PL" b="1" dirty="0"/>
              <a:t>2. Warunki  pracy 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Wprowadzenie norm zatrudnienia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Wprowadzenie zawodu pomocniczego dla zawodu pielęgniarki w systemie opieki zdrowotnej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Poprawa warunków pracy w zakresie bezpieczeństwa personelu medycznego- wymogi dotyczące wyposażenia oddziałów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Mentoring w ramach adaptacji społeczno- zawodowej dla absolwentów pielęgniarstwa</a:t>
            </a:r>
          </a:p>
          <a:p>
            <a:pPr marL="0" indent="0">
              <a:buNone/>
            </a:pPr>
            <a:r>
              <a:rPr lang="pl-PL" b="1" dirty="0"/>
              <a:t>3. Warunki wynagrodzenia 🤑</a:t>
            </a:r>
          </a:p>
          <a:p>
            <a:pPr marL="0" indent="0">
              <a:buNone/>
            </a:pPr>
            <a:r>
              <a:rPr lang="pl-PL" dirty="0"/>
              <a:t>Wprowadzenie współczynników wynagrodzenia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Wprowadzenie  do tezy debaty oraz podanie kilku argumentów;</a:t>
            </a:r>
          </a:p>
        </p:txBody>
      </p:sp>
    </p:spTree>
    <p:extLst>
      <p:ext uri="{BB962C8B-B14F-4D97-AF65-F5344CB8AC3E}">
        <p14:creationId xmlns:p14="http://schemas.microsoft.com/office/powerpoint/2010/main" val="32516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1-Daria </a:t>
            </a:r>
            <a:r>
              <a:rPr lang="pl-PL" b="1" dirty="0" err="1"/>
              <a:t>Kościewicz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66" y="607392"/>
            <a:ext cx="7967133" cy="5706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500" b="1" u="sng" dirty="0"/>
              <a:t>Główne argumenty Propozycji</a:t>
            </a:r>
          </a:p>
          <a:p>
            <a:pPr marL="0" indent="0">
              <a:buNone/>
            </a:pPr>
            <a:r>
              <a:rPr lang="pl-PL" b="1" dirty="0"/>
              <a:t>4. Kształcenie </a:t>
            </a:r>
            <a:r>
              <a:rPr lang="pl-PL" b="1" dirty="0" err="1"/>
              <a:t>przeddyplomowe</a:t>
            </a:r>
            <a:r>
              <a:rPr lang="pl-PL" b="1" dirty="0"/>
              <a:t>   👩‍🎓👨‍🎓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Zwiększenie liczby uczelni prowadzących kierunek pielęgniarstwo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Poprawa jakości kształcenia </a:t>
            </a:r>
            <a:r>
              <a:rPr lang="pl-PL" dirty="0" err="1"/>
              <a:t>przeddyplomowego</a:t>
            </a:r>
            <a:r>
              <a:rPr lang="pl-PL" dirty="0"/>
              <a:t> np. powstanie Centrów Symulacji Medycznej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System zachęt do podejmowania i kontynuowania edukacji</a:t>
            </a:r>
          </a:p>
          <a:p>
            <a:pPr marL="0" indent="0">
              <a:buNone/>
            </a:pPr>
            <a:r>
              <a:rPr lang="pl-PL" b="1" dirty="0"/>
              <a:t>5. Kształcenie podyplomowe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Ułatwienia w podnoszeniu kwalifikacji- urlopy szkoleniowe, zwolnienie z obowiązku świadczenia 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Zwiększanie uprawnień ( m.in. rozszerzenie listy leków, które może zlecać pielęgniarka)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Wprowadzenie nowych specjalizacji-większe wykorzystanie potencjału pielęgniarek</a:t>
            </a:r>
          </a:p>
          <a:p>
            <a:pPr marL="0" indent="0">
              <a:buNone/>
            </a:pPr>
            <a:r>
              <a:rPr lang="pl-PL" b="1" dirty="0"/>
              <a:t>6. Rozwój zawodowy 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Możliwość  podejmowania pracy w różnych obszarach: bezpośredniej opieki nad pacjentem, zarządzania, dydaktyki, nauki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Wsparcie Samorządu Zawodowego, Towarzystw, Stowarzyszeń Zawodowych oraz Konsultantów w dz. pielęgniarstwa.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Wprowadzenie  do tezy debaty oraz podanie kilku argumentów;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EDAAAAD-3357-F7AA-F795-E9084DCD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574" y="2286000"/>
            <a:ext cx="791441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4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1-Zuzanna Przybylska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51" y="274040"/>
            <a:ext cx="8391087" cy="5782812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Główne argumenty Opozycji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AutoNum type="arabicPeriod"/>
              <a:tabLst/>
              <a:defRPr/>
            </a:pPr>
            <a:r>
              <a:rPr kumimoji="0" lang="pl-PL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Brak satysfakcji zawodowej, wypalenie zawodowe 🥺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Obniżona jakość życia pielęgniarek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Chroniczne zmęczenie i bezsenność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Praca  w ciągłym stresie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5600" dirty="0">
                <a:solidFill>
                  <a:prstClr val="black"/>
                </a:solidFill>
                <a:latin typeface="Century Gothic" panose="020B0502020202020204"/>
              </a:rPr>
              <a:t>Przeciążenie nadmierną biurokracją i formalizmami</a:t>
            </a:r>
            <a:endParaRPr kumimoji="0" lang="pl-PL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kumimoji="0" lang="pl-PL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   Warunki  pracy  👎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Nieprzestrzeganie norm zatrudnienia przez pracodawców ( brak pielęgniarek na rynku pracy)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Niedobory kadrowe, zła organizacja pracy powodują występowanie zjawiska racjonowania opieki pielęgniarskiej – negatywne skutki dla pacjentów i pielęgniarek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Ograniczony dostęp do  zawodu pomocniczego dla zawodu pielęgniarki – czyli opiekuna medycznego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Trudne warunki pracy- niedobory w zakresie bezpiecznego sprzętu, sprzętu do przemieszczania pacjentów, podstawowego wyposażenia w zakresie opieki nad pacjentem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Formy zatrudnienia niedostosowane do oczekiwań pielęgniarek; zbyt długi czas pracy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Negatywny wpływ środowiska pracy na stan zdrowia pielęgniarek ( wypalenie zawodowe, wypadki w pracy, choroby zawodowe)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5600" dirty="0">
                <a:solidFill>
                  <a:prstClr val="black"/>
                </a:solidFill>
                <a:latin typeface="Century Gothic" panose="020B0502020202020204"/>
              </a:rPr>
              <a:t>Trudne warunki </a:t>
            </a: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adaptacji społeczno- zawodowej dla absolwentów pielęgniarstwa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Wprowadzenie  do tezy debaty oraz podanie kilku argumentów;</a:t>
            </a:r>
          </a:p>
        </p:txBody>
      </p:sp>
    </p:spTree>
    <p:extLst>
      <p:ext uri="{BB962C8B-B14F-4D97-AF65-F5344CB8AC3E}">
        <p14:creationId xmlns:p14="http://schemas.microsoft.com/office/powerpoint/2010/main" val="6836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1-Zuzanna Przybylska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51" y="274040"/>
            <a:ext cx="8195479" cy="6170722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Główne argumenty Opozycji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Warunki wynagrodzenia  ✂️💰</a:t>
            </a:r>
          </a:p>
          <a:p>
            <a:pPr>
              <a:lnSpc>
                <a:spcPct val="120000"/>
              </a:lnSpc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Nieprzestrzeganie przez pracodawców współczynników wynagrodzenia przewidzianych dla pielęgniarek</a:t>
            </a:r>
          </a:p>
          <a:p>
            <a:pPr>
              <a:lnSpc>
                <a:spcPct val="120000"/>
              </a:lnSpc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Niezadowolenie z poziomu wynagrodzenia-niska płaca wobec ciężkiej pracy jaką wykonuje pielęgniarka</a:t>
            </a:r>
          </a:p>
          <a:p>
            <a:pPr>
              <a:lnSpc>
                <a:spcPct val="120000"/>
              </a:lnSpc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entury Gothic" panose="020B0502020202020204"/>
              </a:rPr>
              <a:t>Niezadowolenie ze świadczeń pozapłacowych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4. Kształcenie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przeddyplomowe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pl-PL" sz="140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❓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Brak chętnych do studiowania pielęgniarstwa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entury Gothic" panose="020B0502020202020204"/>
              </a:rPr>
              <a:t>Brak chętnych do kontynuowania edukacji na II stopniu 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 Kształcenie podyplomowe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😂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Utrudnienia  w podnoszeniu kwalifikacji- mały dostęp do urlopów szkoleniowych, zwolnienia z obowiązku świadczenia pracy na czas udziału w szkoleniu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6. Rozwój zawodowy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🔙  </a:t>
            </a:r>
            <a:r>
              <a:rPr kumimoji="0" lang="pl-PL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🕸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Ograniczone możliwość  podejmowania pracy w różnych obszarach z uwagi na relatywnie niższe wynagrodzenia w przypadku  pracy na uczelni w porównaniu do pracy w podmiotach działalności leczniczej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entury Gothic" panose="020B0502020202020204"/>
              </a:rPr>
              <a:t>Ograniczone możliwości awansu zawodowego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Brak  jasnej ścieżki rozwoju zawodowego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Wprowadzenie  do tezy debaty oraz podanie kilku argumentów;</a:t>
            </a:r>
          </a:p>
        </p:txBody>
      </p:sp>
    </p:spTree>
    <p:extLst>
      <p:ext uri="{BB962C8B-B14F-4D97-AF65-F5344CB8AC3E}">
        <p14:creationId xmlns:p14="http://schemas.microsoft.com/office/powerpoint/2010/main" val="390654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D89BA-A0BE-471A-84C2-50A8CA68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Marszałek ogłasza głosowanie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Kto jest za Tezą 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C0696D-3027-4BBE-BB0D-8538BA98F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78" y="2498256"/>
            <a:ext cx="2086948" cy="186148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C9909-8BB2-4C82-AB81-9987D69D7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Kto przeciw Tezie ?</a:t>
            </a:r>
          </a:p>
          <a:p>
            <a:r>
              <a:rPr lang="pl-PL" sz="2400" dirty="0"/>
              <a:t>Kto wstrzymuje się od głosu?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CB1CCC4-C947-4104-B731-13F2C8F0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90" y="2450840"/>
            <a:ext cx="2086948" cy="1999862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1C7711F-0959-4F23-9EFB-B9BA8CFC978E}"/>
              </a:ext>
            </a:extLst>
          </p:cNvPr>
          <p:cNvSpPr/>
          <p:nvPr/>
        </p:nvSpPr>
        <p:spPr>
          <a:xfrm>
            <a:off x="1698171" y="607392"/>
            <a:ext cx="6354147" cy="1454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Głosowanie Publiczności </a:t>
            </a:r>
          </a:p>
        </p:txBody>
      </p:sp>
    </p:spTree>
    <p:extLst>
      <p:ext uri="{BB962C8B-B14F-4D97-AF65-F5344CB8AC3E}">
        <p14:creationId xmlns:p14="http://schemas.microsoft.com/office/powerpoint/2010/main" val="293136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54B678-8DEE-41BD-9BA7-1CB60E81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7391"/>
            <a:ext cx="2430780" cy="183947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Nauczyciele akademiccy</a:t>
            </a:r>
            <a:b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przygotowujący  studentów Propozycji</a:t>
            </a:r>
            <a:b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Opozycji:</a:t>
            </a:r>
            <a:b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 n. o </a:t>
            </a:r>
            <a:r>
              <a:rPr lang="pl-PL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</a:t>
            </a: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Dorota Milecka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BD0641-863E-4CC9-AAA9-DB97F9A0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599"/>
            <a:ext cx="7772400" cy="57734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 osobowy Debaty: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Marszałek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-Aleksandra Świderska - studentka III roku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Sekretarz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Klaudia Pietrzak - studentka III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Rzecznik prasowy-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Kamil Czyżewski- student III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Przedstawiciele Propozycji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1- Daria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Kościewicz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studentka III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Mówca 2- Amelia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Żachowska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Jan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Walczuk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studenci II 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3 –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Samanta Mazur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studentka 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4 -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Amelia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Żachowska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studentka II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Przedstawiciele Opozycji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-Zuzanna Przybylska- studentka II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2 –Alicja Wolińska, Lidia Paś- studentki  II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3 –Arkadiusz Borowiecki – student I roku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4 – Lidia Paś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studentka II roku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03CC1F-F463-4BA9-A1AA-35156E3E0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50831"/>
            <a:ext cx="2430780" cy="3505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n. med.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Elżbieta </a:t>
            </a:r>
            <a:r>
              <a:rPr lang="pl-PL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Garwacka-Czachor</a:t>
            </a: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3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BDDEB-DCA8-41B4-9DD4-7130D7D9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Organizacja Sali do Debaty Oksfordzkiej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140054-D5EF-4228-B4BF-AE9C4024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pl-PL" dirty="0"/>
              <a:t>		</a:t>
            </a:r>
            <a:r>
              <a:rPr lang="pl-PL" sz="2400" b="1" dirty="0"/>
              <a:t>                     Strony Debaty 										</a:t>
            </a:r>
            <a:r>
              <a:rPr lang="pl-PL" dirty="0"/>
              <a:t>			</a:t>
            </a:r>
          </a:p>
          <a:p>
            <a:pPr marL="0" indent="0">
              <a:buNone/>
            </a:pPr>
            <a:r>
              <a:rPr lang="pl-PL" dirty="0"/>
              <a:t>																													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160F409-3B12-4B05-B452-725275B365C8}"/>
              </a:ext>
            </a:extLst>
          </p:cNvPr>
          <p:cNvSpPr/>
          <p:nvPr/>
        </p:nvSpPr>
        <p:spPr>
          <a:xfrm>
            <a:off x="1727200" y="3818467"/>
            <a:ext cx="1888067" cy="1371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Publiczność za Tezą </a:t>
            </a:r>
            <a:endParaRPr lang="pl-PL" b="1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A144A28-9556-4E08-A1F6-6C7ED6BF9146}"/>
              </a:ext>
            </a:extLst>
          </p:cNvPr>
          <p:cNvSpPr/>
          <p:nvPr/>
        </p:nvSpPr>
        <p:spPr>
          <a:xfrm>
            <a:off x="7907867" y="3759201"/>
            <a:ext cx="2243666" cy="1371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Publiczność przeciw Tezie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DE37D88A-3EF4-4057-9A3E-66CE43C31163}"/>
              </a:ext>
            </a:extLst>
          </p:cNvPr>
          <p:cNvSpPr/>
          <p:nvPr/>
        </p:nvSpPr>
        <p:spPr>
          <a:xfrm rot="11490710" flipH="1" flipV="1">
            <a:off x="4610880" y="3504697"/>
            <a:ext cx="2124038" cy="16330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Publiczność niezdecydowana</a:t>
            </a:r>
          </a:p>
        </p:txBody>
      </p:sp>
    </p:spTree>
    <p:extLst>
      <p:ext uri="{BB962C8B-B14F-4D97-AF65-F5344CB8AC3E}">
        <p14:creationId xmlns:p14="http://schemas.microsoft.com/office/powerpoint/2010/main" val="147306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45B60-EA56-4A9F-8B9E-CC6B248D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Podsumowanie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pierwszego głosowania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97D55-B386-4021-AE5D-CE495A94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Za Tezą- 0</a:t>
            </a:r>
          </a:p>
          <a:p>
            <a:r>
              <a:rPr lang="pl-PL" sz="6000" dirty="0"/>
              <a:t>Przeciw Tezie- 53</a:t>
            </a:r>
          </a:p>
          <a:p>
            <a:r>
              <a:rPr lang="pl-PL" sz="6000" dirty="0"/>
              <a:t>Niezdecydowani- 2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8260E5-C61C-4400-ABC2-3D76CB9B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504" y="19259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– Mówca 2 –Amelia </a:t>
            </a:r>
            <a:r>
              <a:rPr lang="pl-PL" b="1" dirty="0" err="1">
                <a:solidFill>
                  <a:schemeClr val="bg1"/>
                </a:solidFill>
              </a:rPr>
              <a:t>Żachowska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599"/>
            <a:ext cx="7772400" cy="559525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pl-PL" sz="1900" b="1" dirty="0"/>
              <a:t>Satysfakcja Zawodowa – </a:t>
            </a:r>
            <a:r>
              <a:rPr lang="pl-PL" sz="1900" b="1" dirty="0">
                <a:solidFill>
                  <a:srgbClr val="FF0000"/>
                </a:solidFill>
              </a:rPr>
              <a:t>Definicja</a:t>
            </a:r>
          </a:p>
          <a:p>
            <a:pPr marL="0" indent="0">
              <a:buNone/>
            </a:pPr>
            <a:r>
              <a:rPr lang="pl-PL" sz="1600" b="1" dirty="0"/>
              <a:t>Satysfakcja z pracy jest składową zadowolenia z pracy. W związku z powyższym pojęcie satysfakcji z pracy jest uzależnione od stanu </a:t>
            </a:r>
            <a:r>
              <a:rPr lang="pl-PL" sz="1600" b="1" u="sng" dirty="0">
                <a:solidFill>
                  <a:srgbClr val="FF0000"/>
                </a:solidFill>
              </a:rPr>
              <a:t>równowagi</a:t>
            </a:r>
            <a:r>
              <a:rPr lang="pl-PL" sz="1600" b="1" u="sng" dirty="0"/>
              <a:t> </a:t>
            </a:r>
            <a:r>
              <a:rPr lang="pl-PL" sz="1600" b="1" dirty="0"/>
              <a:t>pomiędzy :</a:t>
            </a: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lnSpc>
                <a:spcPct val="250000"/>
              </a:lnSpc>
              <a:buNone/>
            </a:pPr>
            <a:r>
              <a:rPr lang="pl-PL" sz="1600" b="1" dirty="0"/>
              <a:t>				        </a:t>
            </a:r>
            <a:r>
              <a:rPr lang="pl-PL" sz="3600" b="1" dirty="0"/>
              <a:t>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pl-PL" sz="1600" b="1" dirty="0"/>
              <a:t>natomiast zadowolenie z pracy jest wyznacznikiem określonych postaw wobec: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pl-PL" sz="1600" b="1" dirty="0"/>
              <a:t> 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sz="1000" dirty="0"/>
              <a:t>23.Myjak T. Wpływ formy zatrudnienia na zachowania organizacyjne. Empiryczne studium porównawcze. Nowy Sącz: Wydawnictwo Naukowe PWSZ w Nowym Sączu.; 2014. </a:t>
            </a:r>
            <a:endParaRPr lang="pl-PL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sz="2000" b="1" dirty="0"/>
          </a:p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EC4AE3D-B720-AFBD-E5CD-76D052E468DE}"/>
              </a:ext>
            </a:extLst>
          </p:cNvPr>
          <p:cNvSpPr/>
          <p:nvPr/>
        </p:nvSpPr>
        <p:spPr>
          <a:xfrm>
            <a:off x="1234843" y="2414294"/>
            <a:ext cx="2397967" cy="1231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potrzebami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i oczekiwaniami pracownika wobec pracy 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2903712D-6872-8AB5-240A-DF1591FB82FD}"/>
              </a:ext>
            </a:extLst>
          </p:cNvPr>
          <p:cNvSpPr/>
          <p:nvPr/>
        </p:nvSpPr>
        <p:spPr>
          <a:xfrm>
            <a:off x="5856514" y="2519265"/>
            <a:ext cx="2397967" cy="1147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możliwościami ich zaspokojenia przez pracodawcę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337E5BB-C1E8-9674-7749-6B775187B703}"/>
              </a:ext>
            </a:extLst>
          </p:cNvPr>
          <p:cNvSpPr/>
          <p:nvPr/>
        </p:nvSpPr>
        <p:spPr>
          <a:xfrm>
            <a:off x="1267406" y="4571999"/>
            <a:ext cx="1825691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pracy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BF0E63A-74BA-F88D-628A-B722C45D222A}"/>
              </a:ext>
            </a:extLst>
          </p:cNvPr>
          <p:cNvSpPr/>
          <p:nvPr/>
        </p:nvSpPr>
        <p:spPr>
          <a:xfrm>
            <a:off x="4030823" y="4609322"/>
            <a:ext cx="1825691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zawodu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9769EFEB-72DB-43A6-A6FE-F5B78E3118B3}"/>
              </a:ext>
            </a:extLst>
          </p:cNvPr>
          <p:cNvSpPr/>
          <p:nvPr/>
        </p:nvSpPr>
        <p:spPr>
          <a:xfrm>
            <a:off x="6103775" y="4609322"/>
            <a:ext cx="21227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organizacji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AD0A99D-4AF4-ABA7-1EF2-C747C2D1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285" y="2351313"/>
            <a:ext cx="1396421" cy="13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– Mówca 2 –Amelia </a:t>
            </a:r>
            <a:r>
              <a:rPr lang="pl-PL" b="1" dirty="0" err="1">
                <a:solidFill>
                  <a:schemeClr val="bg1"/>
                </a:solidFill>
              </a:rPr>
              <a:t>Żachowska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sz="2000" b="1" dirty="0"/>
          </a:p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786F2D-4CCE-55AC-816E-A3C2508BE427}"/>
              </a:ext>
            </a:extLst>
          </p:cNvPr>
          <p:cNvSpPr txBox="1"/>
          <p:nvPr/>
        </p:nvSpPr>
        <p:spPr>
          <a:xfrm>
            <a:off x="368838" y="333137"/>
            <a:ext cx="8030361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Satysfakcja zawodowa pielęgniarek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70C0"/>
                </a:solidFill>
              </a:rPr>
              <a:t>Na podstawie licznych </a:t>
            </a:r>
            <a:r>
              <a:rPr lang="pl-PL" b="1" dirty="0">
                <a:solidFill>
                  <a:srgbClr val="FF0000"/>
                </a:solidFill>
              </a:rPr>
              <a:t>badań naukowych </a:t>
            </a:r>
            <a:r>
              <a:rPr lang="pl-PL" b="1" dirty="0">
                <a:solidFill>
                  <a:srgbClr val="0070C0"/>
                </a:solidFill>
              </a:rPr>
              <a:t>można pokusić się o pewne uogólnienia: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dirty="0"/>
              <a:t>Pielęgniarki  w większości odczuwają satysfakcję z pracy [1] [4] [6]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dirty="0"/>
              <a:t>Potrafią dobierać strategie walki ze stresem [1]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dirty="0"/>
              <a:t>Cenią sobie motywowanie pozafinansowe niematerialne [3]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600" dirty="0"/>
              <a:t>Jako główne źródło zadowolenia podają [4]: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Dobre relacje ze współpracownikami [6]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Pewność zatrudnienia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Dobra atmosfera w pracy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5. Pielęgniarki w większości nie wyrażają  chęci zmiany miejsca pracy, czy też odejścia z zawodu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6. Osoby z tytułem zawodowym magistra pielęgniarstwa charakteryzują się niższym poziomem wyczerpania emocjonalnego  wśród pielęgniarek [7].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7. Udowodniony jest wpływ wsparcia społecznego na obniżanie występowania syndromu wypalenia zawodowego [8]</a:t>
            </a:r>
          </a:p>
          <a:p>
            <a:pPr marL="342900" indent="-342900">
              <a:buAutoNum type="arabicPeriod"/>
            </a:pPr>
            <a:endParaRPr lang="pl-PL" sz="1600" b="1" dirty="0"/>
          </a:p>
          <a:p>
            <a:pPr marL="342900" indent="-342900">
              <a:buAutoNum type="arabicPeriod"/>
            </a:pPr>
            <a:endParaRPr lang="pl-PL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E442CF-4830-462F-0A9D-7095E481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522" y="2740105"/>
            <a:ext cx="154851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00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97" y="680076"/>
            <a:ext cx="7992859" cy="59077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800" dirty="0"/>
          </a:p>
          <a:p>
            <a:pPr marL="0" indent="0" algn="l">
              <a:lnSpc>
                <a:spcPct val="170000"/>
              </a:lnSpc>
              <a:buNone/>
            </a:pPr>
            <a:r>
              <a:rPr lang="pl-PL" sz="5600" b="0" i="0" u="none" strike="noStrike" baseline="0" dirty="0"/>
              <a:t>Współcześnie zainteresowanie problemem stresu w pracy koncentruje się na sposobach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pl-PL" sz="5600" b="0" i="0" u="none" strike="noStrike" baseline="0" dirty="0"/>
              <a:t> radzenia sobie z nim (ang. </a:t>
            </a:r>
            <a:r>
              <a:rPr lang="pl-PL" sz="5600" b="0" i="0" u="none" strike="noStrike" baseline="0" dirty="0" err="1"/>
              <a:t>coping</a:t>
            </a:r>
            <a:r>
              <a:rPr lang="pl-PL" sz="5600" b="0" i="0" u="none" strike="noStrike" baseline="0" dirty="0"/>
              <a:t>) oraz na podnoszeniu jakości życia (ang. </a:t>
            </a:r>
            <a:r>
              <a:rPr lang="pl-PL" sz="5600" b="0" i="0" u="none" strike="noStrike" baseline="0" dirty="0" err="1"/>
              <a:t>quality</a:t>
            </a:r>
            <a:r>
              <a:rPr lang="pl-PL" sz="5600" b="0" i="0" u="none" strike="noStrike" baseline="0" dirty="0"/>
              <a:t> of life), a więc aktywności podejmowanej przez jednostkę w obliczu czynników  powodujących stres.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pl-PL" sz="5600" b="1" i="0" u="none" strike="noStrike" baseline="0" dirty="0">
                <a:solidFill>
                  <a:srgbClr val="0070C0"/>
                </a:solidFill>
              </a:rPr>
              <a:t>Przyczyny powstawania stresu zawodowego można podzielić na związane z:</a:t>
            </a:r>
          </a:p>
          <a:p>
            <a:pPr marL="0" indent="0" algn="l">
              <a:lnSpc>
                <a:spcPct val="120000"/>
              </a:lnSpc>
              <a:buNone/>
            </a:pPr>
            <a:endParaRPr lang="pl-PL" sz="5600" b="1" i="0" u="none" strike="noStrike" baseline="0" dirty="0">
              <a:solidFill>
                <a:srgbClr val="0070C0"/>
              </a:solidFill>
            </a:endParaRPr>
          </a:p>
          <a:p>
            <a:pPr marL="0" indent="0" algn="l">
              <a:lnSpc>
                <a:spcPct val="120000"/>
              </a:lnSpc>
              <a:buNone/>
            </a:pPr>
            <a:endParaRPr lang="pl-PL" sz="5600" b="1" i="0" u="none" strike="noStrike" baseline="0" dirty="0">
              <a:solidFill>
                <a:srgbClr val="0070C0"/>
              </a:solidFill>
            </a:endParaRPr>
          </a:p>
          <a:p>
            <a:pPr marL="0" indent="0" algn="l">
              <a:lnSpc>
                <a:spcPct val="170000"/>
              </a:lnSpc>
              <a:buNone/>
            </a:pPr>
            <a:endParaRPr lang="pl-PL" sz="5600" dirty="0"/>
          </a:p>
          <a:p>
            <a:pPr marL="0" indent="0" algn="l">
              <a:lnSpc>
                <a:spcPct val="170000"/>
              </a:lnSpc>
              <a:buNone/>
            </a:pPr>
            <a:r>
              <a:rPr lang="pl-PL" sz="5600" b="0" i="0" u="none" strike="noStrike" baseline="0" dirty="0"/>
              <a:t>W praktyce zdarza się, że wszystkie</a:t>
            </a:r>
            <a:r>
              <a:rPr lang="pl-PL" sz="5600" dirty="0"/>
              <a:t> </a:t>
            </a:r>
            <a:r>
              <a:rPr lang="pl-PL" sz="5600" b="0" i="0" u="none" strike="noStrike" baseline="0" dirty="0"/>
              <a:t>występują jednocześnie. Wszechobecność stresu wyzwala aktywność człowieka do zmagania się z nim. Część ludzi radzi sobie z nim całkiem dobrze, inni uginają się pod jego ciężarem.</a:t>
            </a:r>
            <a:endParaRPr lang="pl-PL" sz="56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4000" dirty="0"/>
              <a:t>10.Kicia M, </a:t>
            </a:r>
            <a:r>
              <a:rPr lang="pl-PL" sz="4000" dirty="0" err="1"/>
              <a:t>Iwanowicz</a:t>
            </a:r>
            <a:r>
              <a:rPr lang="pl-PL" sz="4000" dirty="0"/>
              <a:t> Palus G, </a:t>
            </a:r>
            <a:r>
              <a:rPr lang="pl-PL" sz="4000" dirty="0" err="1"/>
              <a:t>Korżyńska</a:t>
            </a:r>
            <a:r>
              <a:rPr lang="pl-PL" sz="4000" dirty="0"/>
              <a:t> </a:t>
            </a:r>
            <a:r>
              <a:rPr lang="pl-PL" sz="4000" dirty="0" err="1"/>
              <a:t>Piętas</a:t>
            </a:r>
            <a:r>
              <a:rPr lang="pl-PL" sz="4000" dirty="0"/>
              <a:t> M, </a:t>
            </a:r>
            <a:r>
              <a:rPr lang="pl-PL" sz="4000" dirty="0" err="1"/>
              <a:t>Skurzak</a:t>
            </a:r>
            <a:r>
              <a:rPr lang="pl-PL" sz="4000" dirty="0"/>
              <a:t> A, Krysa J, </a:t>
            </a:r>
            <a:r>
              <a:rPr lang="pl-PL" sz="4000" dirty="0" err="1"/>
              <a:t>Szlendak</a:t>
            </a:r>
            <a:r>
              <a:rPr lang="pl-PL" sz="4000" dirty="0"/>
              <a:t> B. The </a:t>
            </a:r>
            <a:r>
              <a:rPr lang="pl-PL" sz="4000" dirty="0" err="1"/>
              <a:t>selection</a:t>
            </a:r>
            <a:r>
              <a:rPr lang="pl-PL" sz="4000" dirty="0"/>
              <a:t> of </a:t>
            </a:r>
            <a:r>
              <a:rPr lang="pl-PL" sz="4000" dirty="0" err="1"/>
              <a:t>strategies</a:t>
            </a:r>
            <a:r>
              <a:rPr lang="pl-PL" sz="4000" dirty="0"/>
              <a:t> for </a:t>
            </a:r>
            <a:r>
              <a:rPr lang="pl-PL" sz="4000" dirty="0" err="1"/>
              <a:t>coping</a:t>
            </a:r>
            <a:r>
              <a:rPr lang="pl-PL" sz="4000" dirty="0"/>
              <a:t> with </a:t>
            </a:r>
            <a:r>
              <a:rPr lang="pl-PL" sz="4000" dirty="0" err="1"/>
              <a:t>stress</a:t>
            </a:r>
            <a:r>
              <a:rPr lang="pl-PL" sz="4000" dirty="0"/>
              <a:t> </a:t>
            </a:r>
            <a:r>
              <a:rPr lang="pl-PL" sz="4000" dirty="0" err="1"/>
              <a:t>at</a:t>
            </a:r>
            <a:r>
              <a:rPr lang="pl-PL" sz="4000" dirty="0"/>
              <a:t> </a:t>
            </a:r>
            <a:r>
              <a:rPr lang="pl-PL" sz="4000" dirty="0" err="1"/>
              <a:t>midwife</a:t>
            </a:r>
            <a:r>
              <a:rPr lang="pl-PL" sz="4000" dirty="0"/>
              <a:t> and </a:t>
            </a:r>
            <a:r>
              <a:rPr lang="pl-PL" sz="4000" dirty="0" err="1"/>
              <a:t>nurse's</a:t>
            </a:r>
            <a:r>
              <a:rPr lang="pl-PL" sz="4000" dirty="0"/>
              <a:t> </a:t>
            </a:r>
            <a:r>
              <a:rPr lang="pl-PL" sz="4000" dirty="0" err="1"/>
              <a:t>work</a:t>
            </a:r>
            <a:r>
              <a:rPr lang="pl-PL" sz="4000" dirty="0"/>
              <a:t>. </a:t>
            </a:r>
            <a:r>
              <a:rPr lang="pl-PL" sz="4000" dirty="0" err="1"/>
              <a:t>Journal</a:t>
            </a:r>
            <a:r>
              <a:rPr lang="pl-PL" sz="4000" dirty="0"/>
              <a:t> of </a:t>
            </a:r>
            <a:r>
              <a:rPr lang="pl-PL" sz="4000" dirty="0" err="1"/>
              <a:t>Education</a:t>
            </a:r>
            <a:r>
              <a:rPr lang="pl-PL" sz="4000" dirty="0"/>
              <a:t>, </a:t>
            </a:r>
            <a:r>
              <a:rPr lang="pl-PL" sz="4000" dirty="0" err="1"/>
              <a:t>Health</a:t>
            </a:r>
            <a:r>
              <a:rPr lang="pl-PL" sz="4000" dirty="0"/>
              <a:t> and Sport. 2018;8(3):312- 320. </a:t>
            </a:r>
            <a:r>
              <a:rPr lang="pl-PL" sz="4000" dirty="0" err="1"/>
              <a:t>eISNN</a:t>
            </a:r>
            <a:r>
              <a:rPr lang="pl-PL" sz="4000" dirty="0"/>
              <a:t> 2391-8306. DOI </a:t>
            </a:r>
            <a:r>
              <a:rPr lang="pl-PL" sz="4000" dirty="0">
                <a:hlinkClick r:id="rId2"/>
              </a:rPr>
              <a:t>http://dx.doi.org/10.5281/zenodo.1199153</a:t>
            </a:r>
            <a:r>
              <a:rPr lang="pl-PL" sz="4000" dirty="0"/>
              <a:t> http://ojs.ukw.edu.pl/index.php/johs/article/view/5366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dirty="0">
                <a:hlinkClick r:id="rId3"/>
              </a:rPr>
              <a:t>https://pbn.nauka.gov.pl/sedno-webapp/works/859929</a:t>
            </a:r>
            <a:endParaRPr lang="pl-PL" sz="40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solidFill>
                  <a:schemeClr val="accent2"/>
                </a:solidFill>
              </a:rPr>
              <a:t>Dobór strategii do wali ze stresem </a:t>
            </a:r>
            <a:r>
              <a:rPr lang="pl-PL" sz="5600" dirty="0"/>
              <a:t>–promowanie asertywności,  szukanie wsparcia społecznego, podnoszenie kwalifikacji, techniki relaksacji, techniki komunikacji interpersonalnej,  Grupy </a:t>
            </a:r>
            <a:r>
              <a:rPr lang="pl-PL" sz="5600" dirty="0" err="1"/>
              <a:t>Balinta</a:t>
            </a:r>
            <a:r>
              <a:rPr lang="pl-PL" sz="5600" dirty="0"/>
              <a:t>, </a:t>
            </a:r>
            <a:r>
              <a:rPr lang="pl-PL" sz="5600" dirty="0" err="1"/>
              <a:t>Superwizje</a:t>
            </a:r>
            <a:r>
              <a:rPr lang="pl-PL" sz="5600" dirty="0"/>
              <a:t>, trening redukcji stresu oparty na uważności- MBSR </a:t>
            </a:r>
            <a:r>
              <a:rPr lang="pl-PL" sz="5600" dirty="0" err="1"/>
              <a:t>Mindfulnes</a:t>
            </a:r>
            <a:r>
              <a:rPr lang="pl-PL" sz="5600" dirty="0"/>
              <a:t> </a:t>
            </a:r>
            <a:r>
              <a:rPr lang="pl-PL" sz="5600" dirty="0" err="1"/>
              <a:t>Based</a:t>
            </a:r>
            <a:r>
              <a:rPr lang="pl-PL" sz="5600" dirty="0"/>
              <a:t> </a:t>
            </a:r>
            <a:r>
              <a:rPr lang="pl-PL" sz="5600" dirty="0" err="1"/>
              <a:t>Stress</a:t>
            </a:r>
            <a:r>
              <a:rPr lang="pl-PL" sz="5600" dirty="0"/>
              <a:t> </a:t>
            </a:r>
            <a:r>
              <a:rPr lang="pl-PL" sz="5600" dirty="0" err="1"/>
              <a:t>Reduction</a:t>
            </a:r>
            <a:r>
              <a:rPr lang="pl-PL" sz="5600" dirty="0"/>
              <a:t>).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0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1. Satysfakcja z pracy i życia.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908107" y="528506"/>
            <a:ext cx="73550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Strategie radzenia sobie ze stresem i wypaleniem zawodowym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01B68A3-806E-7734-0C74-2593503A5CC3}"/>
              </a:ext>
            </a:extLst>
          </p:cNvPr>
          <p:cNvSpPr/>
          <p:nvPr/>
        </p:nvSpPr>
        <p:spPr>
          <a:xfrm>
            <a:off x="1529862" y="2719530"/>
            <a:ext cx="15958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Osobą pracownika 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A430FB2-A037-6FDD-09FD-220F457806CE}"/>
              </a:ext>
            </a:extLst>
          </p:cNvPr>
          <p:cNvSpPr/>
          <p:nvPr/>
        </p:nvSpPr>
        <p:spPr>
          <a:xfrm>
            <a:off x="3901260" y="2719530"/>
            <a:ext cx="1595801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Miejscem pracy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07F5D2B-AC40-5E26-4CA1-2AA686924793}"/>
              </a:ext>
            </a:extLst>
          </p:cNvPr>
          <p:cNvSpPr/>
          <p:nvPr/>
        </p:nvSpPr>
        <p:spPr>
          <a:xfrm>
            <a:off x="6027126" y="2719530"/>
            <a:ext cx="1666143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Organizacją pracy</a:t>
            </a:r>
          </a:p>
        </p:txBody>
      </p:sp>
    </p:spTree>
    <p:extLst>
      <p:ext uri="{BB962C8B-B14F-4D97-AF65-F5344CB8AC3E}">
        <p14:creationId xmlns:p14="http://schemas.microsoft.com/office/powerpoint/2010/main" val="212230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578054"/>
            <a:ext cx="7772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2. Warunki pracy.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1120084" y="578054"/>
            <a:ext cx="735504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Normy zatrudnienia pielęgniarek, położnych- minimalne wskaźniki zatrudnienia</a:t>
            </a:r>
          </a:p>
          <a:p>
            <a:r>
              <a:rPr lang="pl-PL" sz="1600" dirty="0"/>
              <a:t>Na oddziałach:</a:t>
            </a:r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Podstawa prawna:</a:t>
            </a:r>
          </a:p>
          <a:p>
            <a:endParaRPr lang="pl-PL" sz="1600" dirty="0"/>
          </a:p>
          <a:p>
            <a:r>
              <a:rPr lang="pl-PL" sz="1600" dirty="0"/>
              <a:t> </a:t>
            </a:r>
            <a:r>
              <a:rPr lang="pl-PL" sz="1000" dirty="0"/>
              <a:t>11.Rozporządzenie Ministra Zdrowia w sprawie świadczeń gwarantowanych z zakresu leczenia szpitalnego (Dz. U. z 2018 r. poz. 2012.)</a:t>
            </a:r>
          </a:p>
          <a:p>
            <a:endParaRPr lang="pl-PL" sz="1600" dirty="0"/>
          </a:p>
          <a:p>
            <a:endParaRPr lang="pl-PL" sz="1600" dirty="0"/>
          </a:p>
        </p:txBody>
      </p:sp>
      <p:sp>
        <p:nvSpPr>
          <p:cNvPr id="5" name="Prostokąt: ścięte rogi po przekątnej 4">
            <a:extLst>
              <a:ext uri="{FF2B5EF4-FFF2-40B4-BE49-F238E27FC236}">
                <a16:creationId xmlns:a16="http://schemas.microsoft.com/office/drawing/2014/main" id="{E1B2946A-FC13-4044-A449-0108DAE02BB1}"/>
              </a:ext>
            </a:extLst>
          </p:cNvPr>
          <p:cNvSpPr/>
          <p:nvPr/>
        </p:nvSpPr>
        <p:spPr>
          <a:xfrm>
            <a:off x="892322" y="1796112"/>
            <a:ext cx="3634156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zachowawczych  na jedno łóżko przypada  0,6 etatu pielęgniarskiego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69DE5BEC-BECE-20C0-674A-251F01DC2309}"/>
              </a:ext>
            </a:extLst>
          </p:cNvPr>
          <p:cNvSpPr/>
          <p:nvPr/>
        </p:nvSpPr>
        <p:spPr>
          <a:xfrm>
            <a:off x="702733" y="3409598"/>
            <a:ext cx="3570395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pediatrycznych  zachowawczych 0,8 etatu /łóżko</a:t>
            </a:r>
          </a:p>
        </p:txBody>
      </p:sp>
      <p:sp>
        <p:nvSpPr>
          <p:cNvPr id="8" name="Prostokąt: ścięte rogi po przekątnej 7">
            <a:extLst>
              <a:ext uri="{FF2B5EF4-FFF2-40B4-BE49-F238E27FC236}">
                <a16:creationId xmlns:a16="http://schemas.microsoft.com/office/drawing/2014/main" id="{F4AFCC60-5B04-9BBC-0F65-6FDBB7A3F3F7}"/>
              </a:ext>
            </a:extLst>
          </p:cNvPr>
          <p:cNvSpPr/>
          <p:nvPr/>
        </p:nvSpPr>
        <p:spPr>
          <a:xfrm>
            <a:off x="4797608" y="3429000"/>
            <a:ext cx="3570395" cy="91440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pediatrycznych zabiegowych 0,9 etatu/łóżko</a:t>
            </a:r>
          </a:p>
        </p:txBody>
      </p:sp>
      <p:sp>
        <p:nvSpPr>
          <p:cNvPr id="9" name="Prostokąt: ścięte rogi po przekątnej 8">
            <a:extLst>
              <a:ext uri="{FF2B5EF4-FFF2-40B4-BE49-F238E27FC236}">
                <a16:creationId xmlns:a16="http://schemas.microsoft.com/office/drawing/2014/main" id="{F5C1E3D9-76BA-339D-7CA5-A5E836B1ED26}"/>
              </a:ext>
            </a:extLst>
          </p:cNvPr>
          <p:cNvSpPr/>
          <p:nvPr/>
        </p:nvSpPr>
        <p:spPr>
          <a:xfrm>
            <a:off x="5459371" y="1860346"/>
            <a:ext cx="3015762" cy="914400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zabiegowych – 0,7 etatu/łóżko</a:t>
            </a:r>
          </a:p>
        </p:txBody>
      </p:sp>
    </p:spTree>
    <p:extLst>
      <p:ext uri="{BB962C8B-B14F-4D97-AF65-F5344CB8AC3E}">
        <p14:creationId xmlns:p14="http://schemas.microsoft.com/office/powerpoint/2010/main" val="156962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/>
              <a:t>Nowy zawód pomocniczy</a:t>
            </a:r>
          </a:p>
          <a:p>
            <a:r>
              <a:rPr lang="pl-PL" b="1" dirty="0">
                <a:solidFill>
                  <a:schemeClr val="accent2"/>
                </a:solidFill>
                <a:effectLst/>
              </a:rPr>
              <a:t>Zawód opiekun medyczny </a:t>
            </a:r>
            <a:r>
              <a:rPr lang="pl-PL" dirty="0">
                <a:effectLst/>
              </a:rPr>
              <a:t>jest stosunkowo nowym zawodem wprowadzonym do systemu ochrony zdrowia w 2007 r. Opiekun medyczny to osoba profesjonalnie przygotowana do pomocy osobom chorym i niesamodzielnym w zaspokajaniu podstawowych potrzeb życiowych oraz podtrzymaniu podstawowej aktywności fizycznej i intelektualnej.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b="1" dirty="0">
                <a:solidFill>
                  <a:schemeClr val="accent2"/>
                </a:solidFill>
                <a:effectLst/>
              </a:rPr>
              <a:t>Zawody pomocnicze </a:t>
            </a:r>
            <a:r>
              <a:rPr lang="pl-PL" dirty="0">
                <a:effectLst/>
              </a:rPr>
              <a:t>nie są zaliczane do tzw. wskaźnika opieki pielęgniarskiej, ale stanowią pomoc w opiece nad pacjentem w podstawowych czynnościach pielęgnacyjnych.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effectLst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 Naczelna Izba Pielęgniarek i Położnych. Strategia na rzecz rozwoju pielęgniarstwa w Polsce. https://nipip.pl/wp-content/uploads/2018/01/2018-01-Strategia-na-rzecz-rozwoju-piel%C4%99gniarstwa-i-po%C5%82o%C5%BCnictwa-w-Polsce.pdf</a:t>
            </a:r>
            <a:r>
              <a:rPr kumimoji="0" lang="pl-PL" sz="1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 dostęp. 22.01.2023 r. )</a:t>
            </a:r>
          </a:p>
          <a:p>
            <a:endParaRPr lang="pl-PL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884606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929694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u="sng" dirty="0"/>
          </a:p>
          <a:p>
            <a:endParaRPr lang="pl-PL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E06BCAE-7A58-D8A9-9FD9-83956723A802}"/>
              </a:ext>
            </a:extLst>
          </p:cNvPr>
          <p:cNvSpPr txBox="1"/>
          <p:nvPr/>
        </p:nvSpPr>
        <p:spPr>
          <a:xfrm>
            <a:off x="830510" y="711658"/>
            <a:ext cx="742425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b="1" dirty="0"/>
              <a:t>Poprawa bezpieczeństwa personelu medycznego-</a:t>
            </a:r>
          </a:p>
          <a:p>
            <a:pPr marL="0" indent="0" algn="ctr">
              <a:buNone/>
            </a:pPr>
            <a:r>
              <a:rPr lang="pl-PL" b="1" dirty="0"/>
              <a:t>na podstawie stanowiska Rady Ekspertów Koalicji na rzecz bezpieczeństwa szpitali.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accent2"/>
                </a:solidFill>
              </a:rPr>
              <a:t>Obecnie w Komisji Prawniczej jest projekt Ustawy o jakości w opiece zdrowotnej i bezpieczeństwie pacjenta. 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accent2"/>
                </a:solidFill>
              </a:rPr>
              <a:t>Jest to przełomowy dokument w kontekście podwyższania jakości w polskich szpitalach.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Wymaga on  jednak dalszych prac.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Eksperci Koalicji na rzecz Bezpieczeństwa Szpitali zwracają uwagę na istotną kwestię, jaką jest brak uwzględnienia w zapisach tego projektu- tematu </a:t>
            </a:r>
            <a:r>
              <a:rPr lang="pl-PL" dirty="0">
                <a:solidFill>
                  <a:srgbClr val="FF0000"/>
                </a:solidFill>
              </a:rPr>
              <a:t>bezpieczeństwa personelu medycznego.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Temat ten jest  bardzo ważny ponieważ </a:t>
            </a:r>
            <a:r>
              <a:rPr lang="pl-PL" dirty="0"/>
              <a:t>pracownicy ochrony zdrowia są grupą szczególnie narażoną m.in. na występowanie zdarzeń niepożądanych oraz ekspozycję na materiał biologiczny, zakłucia i zranienia ostrymi narzędziami, czy kontakt z toksycznymi lekami oraz stres.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sz="1000" dirty="0"/>
              <a:t>13.Naczelna Izba Pielęgniarek i Położnych. BEZPIECZEŃSTWO PERSONELU MEDYCZNEGO TO NASZA WSPÓLNA SPRAWA. STANOWISKO RADY EKSPERTÓW KOALICJI NA RZECZ BEZPIECZEŃSTWA SZPITALI.W Cieniu Czepka. </a:t>
            </a:r>
            <a:r>
              <a:rPr lang="pl-PL" sz="1000" dirty="0" err="1"/>
              <a:t>DOIPiP</a:t>
            </a:r>
            <a:r>
              <a:rPr lang="pl-PL" sz="1000" dirty="0"/>
              <a:t>, 2023, 1.375.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2B743D-BE12-A3C4-CB99-8D13DB47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216" y="2352675"/>
            <a:ext cx="877078" cy="8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1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u="sng" dirty="0"/>
          </a:p>
          <a:p>
            <a:pPr marL="0" indent="0">
              <a:buNone/>
            </a:pPr>
            <a:r>
              <a:rPr lang="pl-PL" dirty="0"/>
              <a:t>W związku z powyższym  </a:t>
            </a:r>
            <a:r>
              <a:rPr lang="pl-PL" b="1" dirty="0"/>
              <a:t>Rada Ekspertów Koalicji na rzecz bezpieczeństwa szpitali </a:t>
            </a:r>
            <a:r>
              <a:rPr lang="pl-PL" dirty="0"/>
              <a:t>zapowiada dalsze działania legislacyjne obejmujące:</a:t>
            </a:r>
          </a:p>
          <a:p>
            <a:pPr marL="0" indent="0">
              <a:buNone/>
            </a:pPr>
            <a:r>
              <a:rPr lang="pl-PL" dirty="0"/>
              <a:t>1.Bezpieczeństwo personelu medycznego</a:t>
            </a:r>
          </a:p>
          <a:p>
            <a:pPr marL="0" indent="0">
              <a:buNone/>
            </a:pPr>
            <a:r>
              <a:rPr lang="pl-PL" dirty="0"/>
              <a:t>2. Elektroniczne rejestry zdarzeń niepożądanych</a:t>
            </a:r>
          </a:p>
          <a:p>
            <a:pPr marL="0" indent="0">
              <a:buNone/>
            </a:pPr>
            <a:r>
              <a:rPr lang="pl-PL" dirty="0"/>
              <a:t>2. Raportowanie wszystkich zdarzeń niepożądanych, na każdym szczeblu funkcjonowania placówek medycznych</a:t>
            </a:r>
          </a:p>
          <a:p>
            <a:pPr marL="0" indent="0">
              <a:buNone/>
            </a:pPr>
            <a:r>
              <a:rPr lang="pl-PL" dirty="0"/>
              <a:t>3. Analizy finansowe związane z zagadnieniem jakości np. koszty z powodu zdarzeń niepożądanych</a:t>
            </a:r>
          </a:p>
          <a:p>
            <a:pPr marL="0" indent="0">
              <a:buNone/>
            </a:pPr>
            <a:r>
              <a:rPr lang="pl-PL" dirty="0"/>
              <a:t>4. Szkolenia</a:t>
            </a:r>
          </a:p>
          <a:p>
            <a:pPr marL="0" indent="0">
              <a:buNone/>
            </a:pPr>
            <a:r>
              <a:rPr lang="pl-PL" dirty="0"/>
              <a:t>5. Korzystanie ze sprzętu bezpiecznego</a:t>
            </a:r>
          </a:p>
          <a:p>
            <a:pPr marL="0" indent="0">
              <a:buNone/>
            </a:pPr>
            <a:r>
              <a:rPr lang="pl-PL" dirty="0"/>
              <a:t>6.Kryteria jakości</a:t>
            </a:r>
          </a:p>
          <a:p>
            <a:pPr marL="0" indent="0">
              <a:buNone/>
            </a:pPr>
            <a:r>
              <a:rPr lang="pl-PL" sz="1100" dirty="0"/>
              <a:t>13.Naczelna Izba Pielęgniarek i Położnych. BEZPIECZEŃSTWO PERSONELU MEDYCZNEGO TO NASZA WSPÓLNA SPRAWA. STANOWISKO RADY EKSPERTÓW KOALICJI NA RZECZ BEZPIECZEŃSTWA SZPITALI.W Cieniu Czepka. </a:t>
            </a:r>
            <a:r>
              <a:rPr lang="pl-PL" sz="1100" dirty="0" err="1"/>
              <a:t>DOIPiP</a:t>
            </a:r>
            <a:r>
              <a:rPr lang="pl-PL" sz="1100" dirty="0"/>
              <a:t>, 2023, 1.375.</a:t>
            </a:r>
          </a:p>
          <a:p>
            <a:endParaRPr lang="pl-PL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0CCFE8-F6DC-D188-56A0-968B7A2DC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049" y="1735956"/>
            <a:ext cx="1586204" cy="10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8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384780" y="355466"/>
            <a:ext cx="7896137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b="1" dirty="0"/>
          </a:p>
          <a:p>
            <a:r>
              <a:rPr lang="pl-PL" sz="1600" b="1" dirty="0">
                <a:solidFill>
                  <a:srgbClr val="002060"/>
                </a:solidFill>
              </a:rPr>
              <a:t>BADANIE NAUKOWE </a:t>
            </a:r>
          </a:p>
          <a:p>
            <a:r>
              <a:rPr lang="pl-PL" sz="1600" b="1" dirty="0"/>
              <a:t>Stan zdrowia pielęgniarek na podstawie artykułu:</a:t>
            </a:r>
          </a:p>
          <a:p>
            <a:r>
              <a:rPr lang="pl-PL" sz="1600" b="1" dirty="0"/>
              <a:t> „ Wybrane aspekty środowiska pracy a stan zdrowia pielęgniarek”</a:t>
            </a:r>
          </a:p>
          <a:p>
            <a:endParaRPr lang="pl-PL" sz="1600" b="1" dirty="0"/>
          </a:p>
          <a:p>
            <a:pPr algn="l"/>
            <a:r>
              <a:rPr lang="pl-PL" sz="1400" b="0" i="0" u="none" strike="noStrike" baseline="0" dirty="0">
                <a:solidFill>
                  <a:srgbClr val="002060"/>
                </a:solidFill>
              </a:rPr>
              <a:t>1. </a:t>
            </a:r>
            <a:r>
              <a:rPr lang="pl-PL" sz="1400" b="1" i="0" u="none" strike="noStrike" baseline="0" dirty="0">
                <a:solidFill>
                  <a:schemeClr val="accent2"/>
                </a:solidFill>
              </a:rPr>
              <a:t>Średnie nasilenie nieprawidłowości w zdrowiu w badanej grupie pielęgniarek</a:t>
            </a:r>
          </a:p>
          <a:p>
            <a:pPr algn="l"/>
            <a:r>
              <a:rPr lang="pl-PL" sz="1400" b="1" i="0" u="none" strike="noStrike" baseline="0" dirty="0">
                <a:solidFill>
                  <a:schemeClr val="accent2"/>
                </a:solidFill>
              </a:rPr>
              <a:t>jest na </a:t>
            </a:r>
            <a:r>
              <a:rPr lang="pl-PL" sz="1400" b="1" i="0" u="sng" strike="noStrike" baseline="0" dirty="0">
                <a:solidFill>
                  <a:schemeClr val="accent2"/>
                </a:solidFill>
              </a:rPr>
              <a:t>poziomie przeciętnym. </a:t>
            </a:r>
          </a:p>
          <a:p>
            <a:pPr algn="l"/>
            <a:endParaRPr lang="pl-PL" sz="1400" b="1" i="0" u="none" strike="noStrike" baseline="0" dirty="0">
              <a:solidFill>
                <a:schemeClr val="accent2"/>
              </a:solidFill>
            </a:endParaRPr>
          </a:p>
          <a:p>
            <a:pPr algn="l"/>
            <a:r>
              <a:rPr lang="pl-PL" sz="1400" b="1" dirty="0">
                <a:solidFill>
                  <a:schemeClr val="accent2"/>
                </a:solidFill>
              </a:rPr>
              <a:t>2. Osoby uczestniczące w szkoleniach z zakresu radzenia sobie ze stresem</a:t>
            </a:r>
            <a:r>
              <a:rPr lang="pl-PL" sz="1400" b="1" u="sng" dirty="0">
                <a:solidFill>
                  <a:schemeClr val="accent2"/>
                </a:solidFill>
              </a:rPr>
              <a:t> rzadziej </a:t>
            </a:r>
            <a:r>
              <a:rPr lang="pl-PL" sz="1400" b="1" dirty="0">
                <a:solidFill>
                  <a:schemeClr val="accent2"/>
                </a:solidFill>
              </a:rPr>
              <a:t>zgłaszają skargi na: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accent2"/>
                </a:solidFill>
              </a:rPr>
              <a:t>dolegliwości somatyczne i lękowe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accent2"/>
                </a:solidFill>
              </a:rPr>
              <a:t>kłopoty ze snem oraz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accent2"/>
                </a:solidFill>
              </a:rPr>
              <a:t>zaburzenia w funkcjonowaniu społecznym.</a:t>
            </a:r>
          </a:p>
          <a:p>
            <a:pPr algn="l"/>
            <a:endParaRPr lang="pl-PL" sz="1400" b="1" dirty="0">
              <a:solidFill>
                <a:schemeClr val="accent2"/>
              </a:solidFill>
            </a:endParaRPr>
          </a:p>
          <a:p>
            <a:pPr algn="l"/>
            <a:r>
              <a:rPr lang="pl-PL" sz="1400" b="1" dirty="0">
                <a:solidFill>
                  <a:srgbClr val="FF0000"/>
                </a:solidFill>
              </a:rPr>
              <a:t>3. Ważnymi elementami, chroniącymi pielęgniarki przed zaburzeniami funkcjonowania w pracy i pogorszeniem ich zdrowia, mogą być: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podnoszenie kwalifikacji zawodowych,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szkolenia w zakresie umiejętności interpersonalnych,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Szkolenia w zakresie zapobiegania występowaniu zespołu wypalenia zawodowego.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FF0000"/>
              </a:solidFill>
            </a:endParaRPr>
          </a:p>
          <a:p>
            <a:pPr algn="l"/>
            <a:r>
              <a:rPr lang="pl-PL" sz="1000" b="0" i="0" u="none" strike="noStrike" baseline="0" dirty="0"/>
              <a:t> 14</a:t>
            </a:r>
            <a:r>
              <a:rPr lang="pl-PL" sz="1400" b="0" i="0" u="none" strike="noStrike" baseline="0" dirty="0"/>
              <a:t>.</a:t>
            </a:r>
            <a:r>
              <a:rPr lang="pl-PL" sz="1000" dirty="0"/>
              <a:t>Andruszkiewicz A, Banaszkiewicz M, Nowik M.: Wybrane aspekty środowiska pracy a stan zdrowia pielęgniarek. w: Majchrzak-Kłokocka E, Woźniak A. W (red.) Organizacja i zarządzanie wyzwaniem dla pielęgniarek i położnych w nowoczesnej Europie- część I. Przedsiębiorczość i zarządzanie Wydawnictwo SAN, ISSN 1733-2486,Tom XV, Zeszyt 12, część I, 2014, ss. 73–88</a:t>
            </a:r>
            <a:endParaRPr lang="pl-PL" sz="1000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AE8169E-AC64-BA33-4623-4EEA305D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77" y="261549"/>
            <a:ext cx="1726162" cy="11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4F40E-59BB-456F-83BC-D60ECAC2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EEDA27-F097-4CE1-B952-F9A64402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800" dirty="0">
                <a:solidFill>
                  <a:schemeClr val="accent2"/>
                </a:solidFill>
              </a:rPr>
              <a:t>Witam PUBLICZNOŚĆ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184B27B-B01B-4EA8-9092-DBF471B9E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783" y="566394"/>
            <a:ext cx="3162300" cy="15367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B0D5862-C7F8-4E62-AA00-9A7DC97C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18" y="550545"/>
            <a:ext cx="2952750" cy="15525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BDB3345-A046-4E46-8EE3-7A0097822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259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6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3. Warunki wynagradzania.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15307" y="676259"/>
            <a:ext cx="720614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Wynagrodzenia pielęgniarek-zarobki z dniem 1 lipca 2022 r. </a:t>
            </a:r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000" dirty="0"/>
          </a:p>
          <a:p>
            <a:endParaRPr lang="pl-PL" sz="1000" dirty="0"/>
          </a:p>
          <a:p>
            <a:r>
              <a:rPr lang="pl-PL" sz="1000" dirty="0"/>
              <a:t>Podstawa prawna</a:t>
            </a:r>
          </a:p>
          <a:p>
            <a:r>
              <a:rPr lang="pl-PL" sz="1000" dirty="0"/>
              <a:t>15.Ustawa z 26 maja 2022 r. o zmianie Ustawy o sposobie ustalania najniższego wynagrodzenia zasadniczego niektórych pracowników zatrudnionych w podmiotach leczniczych oraz niektórych innych ustaw. Dz. U. 2022 poz. 1352.</a:t>
            </a:r>
          </a:p>
          <a:p>
            <a:endParaRPr lang="pl-PL" sz="14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28DD3C2-B1D0-3AA1-7F8D-1B5CA549B602}"/>
              </a:ext>
            </a:extLst>
          </p:cNvPr>
          <p:cNvSpPr/>
          <p:nvPr/>
        </p:nvSpPr>
        <p:spPr>
          <a:xfrm>
            <a:off x="4967574" y="4843357"/>
            <a:ext cx="3878617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sanitariusz, salowa: z 3 049 zł </a:t>
            </a:r>
            <a:r>
              <a:rPr lang="pl-PL" sz="1400" b="1" dirty="0">
                <a:solidFill>
                  <a:schemeClr val="tx1"/>
                </a:solidFill>
              </a:rPr>
              <a:t>do 3 680  zł</a:t>
            </a:r>
            <a:r>
              <a:rPr lang="pl-PL" sz="1400" dirty="0">
                <a:solidFill>
                  <a:schemeClr val="tx1"/>
                </a:solidFill>
              </a:rPr>
              <a:t> – wzrost o 632 </a:t>
            </a:r>
            <a:r>
              <a:rPr lang="pl-PL" dirty="0">
                <a:solidFill>
                  <a:schemeClr val="tx1"/>
                </a:solidFill>
              </a:rPr>
              <a:t>zł.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E1872E8A-FEB7-06E8-6F94-CCF2ADBBAAC7}"/>
              </a:ext>
            </a:extLst>
          </p:cNvPr>
          <p:cNvSpPr/>
          <p:nvPr/>
        </p:nvSpPr>
        <p:spPr>
          <a:xfrm>
            <a:off x="396784" y="4559686"/>
            <a:ext cx="457079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opiekun medyczny, technik medyczny ze średnim wykształceniem: z 3 772 zł do </a:t>
            </a:r>
            <a:r>
              <a:rPr lang="pl-PL" sz="1400" b="1" dirty="0">
                <a:solidFill>
                  <a:schemeClr val="tx1"/>
                </a:solidFill>
              </a:rPr>
              <a:t>4 870 zł </a:t>
            </a:r>
            <a:r>
              <a:rPr lang="pl-PL" sz="1400" dirty="0">
                <a:solidFill>
                  <a:schemeClr val="tx1"/>
                </a:solidFill>
              </a:rPr>
              <a:t>– wzrost o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1 097 zł;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8FF949A-B795-34E7-561C-B9842C2A326C}"/>
              </a:ext>
            </a:extLst>
          </p:cNvPr>
          <p:cNvSpPr/>
          <p:nvPr/>
        </p:nvSpPr>
        <p:spPr>
          <a:xfrm>
            <a:off x="319719" y="3405495"/>
            <a:ext cx="6453554" cy="10382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ratownik medyczny, pielęgniarka ze średnim wykształceniem bez specjalizacji: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z 3 772 zł do </a:t>
            </a:r>
            <a:r>
              <a:rPr lang="pl-PL" sz="1200" b="1" dirty="0">
                <a:solidFill>
                  <a:schemeClr val="tx1"/>
                </a:solidFill>
              </a:rPr>
              <a:t>5 323 zł </a:t>
            </a:r>
            <a:r>
              <a:rPr lang="pl-PL" sz="1200" dirty="0">
                <a:solidFill>
                  <a:schemeClr val="tx1"/>
                </a:solidFill>
              </a:rPr>
              <a:t>– wzrost o 1 550 zł;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oraz gdzie wymagane jest posiadanie wykształcenia wyższego licencjackiego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 bez specjalizacji, czyli w przypadku pielęgniarek z licencjatem o 1137 zł więcej</a:t>
            </a:r>
          </a:p>
          <a:p>
            <a:pPr algn="ctr"/>
            <a:endParaRPr lang="pl-PL" sz="1200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FBDAE93-C998-CF9D-2832-761A82B6EE7A}"/>
              </a:ext>
            </a:extLst>
          </p:cNvPr>
          <p:cNvSpPr/>
          <p:nvPr/>
        </p:nvSpPr>
        <p:spPr>
          <a:xfrm>
            <a:off x="1920457" y="2103774"/>
            <a:ext cx="6751202" cy="12218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mgr farmaceuta, fizjoterapeuta, diagnosta laboratoryjny, pielęgniarka, psycholog bez specjalizacji: z 4 186 zł do </a:t>
            </a:r>
            <a:r>
              <a:rPr lang="pl-PL" sz="1400" b="1" dirty="0">
                <a:solidFill>
                  <a:schemeClr val="tx1"/>
                </a:solidFill>
              </a:rPr>
              <a:t>5 775 zł </a:t>
            </a:r>
            <a:r>
              <a:rPr lang="pl-PL" sz="1400" dirty="0">
                <a:solidFill>
                  <a:schemeClr val="tx1"/>
                </a:solidFill>
              </a:rPr>
              <a:t>– wzrost o 1 590 zł;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oraz pielęgniarka z wymaganym tytułem licencjata i specjalizacją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lub średnim wykształceniem i specjalizacją.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A175055-AEE7-AC60-067B-E1E2577C6B15}"/>
              </a:ext>
            </a:extLst>
          </p:cNvPr>
          <p:cNvSpPr/>
          <p:nvPr/>
        </p:nvSpPr>
        <p:spPr>
          <a:xfrm>
            <a:off x="319719" y="1023930"/>
            <a:ext cx="43521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mgr pielęgniarstwa, fizjoterapii, farmaceuta, diagnosta laboratoryjny ze specjalizacją: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z 5 478 zł do </a:t>
            </a:r>
            <a:r>
              <a:rPr lang="pl-PL" sz="1400" b="1" dirty="0">
                <a:solidFill>
                  <a:schemeClr val="tx1"/>
                </a:solidFill>
              </a:rPr>
              <a:t>7 304 zł </a:t>
            </a:r>
            <a:r>
              <a:rPr lang="pl-PL" sz="1400" dirty="0">
                <a:solidFill>
                  <a:schemeClr val="tx1"/>
                </a:solidFill>
              </a:rPr>
              <a:t>– wzrost o 1 827 zł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81729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3. Warunki wynagradzania.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464821" y="1012809"/>
            <a:ext cx="799338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400" dirty="0"/>
          </a:p>
          <a:p>
            <a:r>
              <a:rPr lang="pl-PL" b="1" dirty="0"/>
              <a:t>Sposób ustalania najniższego wynagrodzenia: </a:t>
            </a:r>
          </a:p>
          <a:p>
            <a:pPr>
              <a:lnSpc>
                <a:spcPct val="200000"/>
              </a:lnSpc>
            </a:pPr>
            <a:r>
              <a:rPr lang="pl-PL" sz="1400" dirty="0"/>
              <a:t>Wynagrodzenie zasadnicze ustalane jest jako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b="1" dirty="0">
                <a:solidFill>
                  <a:srgbClr val="FF0000"/>
                </a:solidFill>
              </a:rPr>
              <a:t>iloczyn</a:t>
            </a:r>
            <a:r>
              <a:rPr lang="pl-PL" sz="1400" dirty="0"/>
              <a:t>: </a:t>
            </a:r>
          </a:p>
          <a:p>
            <a:pPr>
              <a:lnSpc>
                <a:spcPct val="200000"/>
              </a:lnSpc>
            </a:pPr>
            <a:r>
              <a:rPr lang="pl-PL" sz="1400" dirty="0"/>
              <a:t> 							</a:t>
            </a:r>
            <a:endParaRPr lang="pl-PL" sz="14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pl-PL" sz="14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pl-PL" sz="1400" dirty="0"/>
          </a:p>
          <a:p>
            <a:pPr>
              <a:lnSpc>
                <a:spcPct val="200000"/>
              </a:lnSpc>
            </a:pPr>
            <a:endParaRPr lang="pl-PL" sz="14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pl-PL" sz="1400" dirty="0"/>
              <a:t>Uwaga: kwota przeciętnego miesięcznego wynagrodzenia brutto w gospodarce narodowej ogłaszana jest przez Prezesa Głównego Urzędu Statystycznego w Dzienniku Urzędowym Rzeczypospolitej Polskiej „Monitor Polski”. </a:t>
            </a:r>
          </a:p>
          <a:p>
            <a:pPr>
              <a:lnSpc>
                <a:spcPct val="200000"/>
              </a:lnSpc>
            </a:pPr>
            <a:r>
              <a:rPr lang="pl-PL" sz="1400" dirty="0"/>
              <a:t>Wysokość wynagrodzenia w gospodarce narodowej za rok 2021 wyniosła 5.662,53 zł.</a:t>
            </a:r>
          </a:p>
          <a:p>
            <a:endParaRPr lang="pl-PL" sz="1400" dirty="0"/>
          </a:p>
        </p:txBody>
      </p:sp>
      <p:sp>
        <p:nvSpPr>
          <p:cNvPr id="5" name="Znak mnożenia 4">
            <a:extLst>
              <a:ext uri="{FF2B5EF4-FFF2-40B4-BE49-F238E27FC236}">
                <a16:creationId xmlns:a16="http://schemas.microsoft.com/office/drawing/2014/main" id="{666C69C3-77B0-04F6-AA63-6D548FD86CAD}"/>
              </a:ext>
            </a:extLst>
          </p:cNvPr>
          <p:cNvSpPr/>
          <p:nvPr/>
        </p:nvSpPr>
        <p:spPr>
          <a:xfrm>
            <a:off x="4217437" y="22860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8E01B5C-0FC9-13BE-0820-0AD0E5A5C8A0}"/>
              </a:ext>
            </a:extLst>
          </p:cNvPr>
          <p:cNvSpPr/>
          <p:nvPr/>
        </p:nvSpPr>
        <p:spPr>
          <a:xfrm>
            <a:off x="737118" y="2052735"/>
            <a:ext cx="3377682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współczynnika pracy </a:t>
            </a:r>
            <a:r>
              <a:rPr lang="pl-PL" sz="1200" dirty="0">
                <a:solidFill>
                  <a:schemeClr val="tx1"/>
                </a:solidFill>
              </a:rPr>
              <a:t>określonego w załączniku do ustawy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E8BC49D2-C58A-DC0E-BDCF-C110FED87537}"/>
              </a:ext>
            </a:extLst>
          </p:cNvPr>
          <p:cNvSpPr/>
          <p:nvPr/>
        </p:nvSpPr>
        <p:spPr>
          <a:xfrm>
            <a:off x="5215812" y="2052735"/>
            <a:ext cx="3601617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kwoty przeciętnego miesięcznego </a:t>
            </a:r>
            <a:r>
              <a:rPr lang="pl-PL" sz="1200" dirty="0">
                <a:solidFill>
                  <a:schemeClr val="tx1"/>
                </a:solidFill>
              </a:rPr>
              <a:t>wynagrodzenia brutto w gospodarce narodowej w roku poprzedzającym ustalenie</a:t>
            </a:r>
          </a:p>
        </p:txBody>
      </p:sp>
    </p:spTree>
    <p:extLst>
      <p:ext uri="{BB962C8B-B14F-4D97-AF65-F5344CB8AC3E}">
        <p14:creationId xmlns:p14="http://schemas.microsoft.com/office/powerpoint/2010/main" val="1426194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3. Warunki wynagradzania.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73791" y="696286"/>
            <a:ext cx="7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89F7DD2-E1A4-B559-A513-F345758ED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1" y="0"/>
            <a:ext cx="1174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32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3. Warunki wynagradzania.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73791" y="696286"/>
            <a:ext cx="7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39D107-9FDB-1A6F-8F0D-4D0F9F26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36" y="0"/>
            <a:ext cx="1111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6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3. Warunki wynagradzania.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73791" y="696286"/>
            <a:ext cx="7206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3F2379C-23A8-DD41-A074-86E5A4445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0007"/>
            <a:ext cx="12192000" cy="1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81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53312"/>
            <a:ext cx="2430780" cy="3505200"/>
          </a:xfrm>
        </p:spPr>
        <p:txBody>
          <a:bodyPr>
            <a:normAutofit/>
          </a:bodyPr>
          <a:lstStyle/>
          <a:p>
            <a:r>
              <a:rPr lang="pl-PL" sz="2000" b="1" dirty="0"/>
              <a:t>Argument 3. Warunki wynagradzania.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48624" y="1525877"/>
            <a:ext cx="7264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AA18118-04C8-62B4-5342-D6294272B399}"/>
              </a:ext>
            </a:extLst>
          </p:cNvPr>
          <p:cNvSpPr txBox="1"/>
          <p:nvPr/>
        </p:nvSpPr>
        <p:spPr>
          <a:xfrm>
            <a:off x="1252056" y="855677"/>
            <a:ext cx="70614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Zarobki z dniem 1 lipca 2022 r. </a:t>
            </a:r>
          </a:p>
          <a:p>
            <a:r>
              <a:rPr lang="pl-PL" dirty="0"/>
              <a:t>W tym miejscu należy zwrócić uwagę, że łączne wynagrodzenia brutto dla każdej z ww. grup zawodowych faktycznie będą wyższe, gdyż oprócz wynagrodzenia zasadniczego składają się na nie dodatki do wynagrodzenia obliczane jako pochodna wynagrodzeń zasadniczych, w tym m.in.:</a:t>
            </a:r>
          </a:p>
          <a:p>
            <a:endParaRPr lang="pl-PL" dirty="0"/>
          </a:p>
        </p:txBody>
      </p:sp>
      <p:sp>
        <p:nvSpPr>
          <p:cNvPr id="8" name="Strzałka: w cztery strony 7">
            <a:extLst>
              <a:ext uri="{FF2B5EF4-FFF2-40B4-BE49-F238E27FC236}">
                <a16:creationId xmlns:a16="http://schemas.microsoft.com/office/drawing/2014/main" id="{A6C4945D-F96D-9CCE-5DA6-C9A3163DF4AC}"/>
              </a:ext>
            </a:extLst>
          </p:cNvPr>
          <p:cNvSpPr/>
          <p:nvPr/>
        </p:nvSpPr>
        <p:spPr>
          <a:xfrm>
            <a:off x="3726048" y="3772806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C89C5AD3-D785-6DFD-5B58-57FED3EBCA67}"/>
              </a:ext>
            </a:extLst>
          </p:cNvPr>
          <p:cNvSpPr/>
          <p:nvPr/>
        </p:nvSpPr>
        <p:spPr>
          <a:xfrm>
            <a:off x="147580" y="3696489"/>
            <a:ext cx="3578468" cy="129246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dodatek za pracę zmianową, w nocy, w niedziele, w święta, w dni dodatkowo wolne od pracy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2C860A6-50AB-21CB-3B6D-14585009B831}"/>
              </a:ext>
            </a:extLst>
          </p:cNvPr>
          <p:cNvSpPr/>
          <p:nvPr/>
        </p:nvSpPr>
        <p:spPr>
          <a:xfrm>
            <a:off x="2910715" y="5068484"/>
            <a:ext cx="2846817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dodatek za „dyżury pod telefonem”.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65BCD5E-2E74-B8A0-B4CF-A5710826CCB9}"/>
              </a:ext>
            </a:extLst>
          </p:cNvPr>
          <p:cNvSpPr/>
          <p:nvPr/>
        </p:nvSpPr>
        <p:spPr>
          <a:xfrm>
            <a:off x="4942200" y="3429000"/>
            <a:ext cx="3445662" cy="15926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dodatek za pracę ponadwymiarową, tj. za dyżury medyczne, nadgodziny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42473876-F019-D041-5E8C-A89476FF1328}"/>
              </a:ext>
            </a:extLst>
          </p:cNvPr>
          <p:cNvSpPr/>
          <p:nvPr/>
        </p:nvSpPr>
        <p:spPr>
          <a:xfrm>
            <a:off x="3428399" y="2779600"/>
            <a:ext cx="181145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dodatek stażowy</a:t>
            </a:r>
          </a:p>
        </p:txBody>
      </p:sp>
    </p:spTree>
    <p:extLst>
      <p:ext uri="{BB962C8B-B14F-4D97-AF65-F5344CB8AC3E}">
        <p14:creationId xmlns:p14="http://schemas.microsoft.com/office/powerpoint/2010/main" val="1175954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Kształcenie </a:t>
            </a:r>
            <a:r>
              <a:rPr lang="pl-PL" b="1" dirty="0" err="1"/>
              <a:t>przeddyplomowe</a:t>
            </a:r>
            <a:endParaRPr lang="pl-PL" b="1" dirty="0"/>
          </a:p>
          <a:p>
            <a:r>
              <a:rPr lang="pl-PL" b="1" dirty="0">
                <a:solidFill>
                  <a:schemeClr val="accent2"/>
                </a:solidFill>
              </a:rPr>
              <a:t>Rośnie liczba szkół </a:t>
            </a:r>
            <a:r>
              <a:rPr lang="pl-PL" dirty="0"/>
              <a:t>posiadających akredytację ministra zdrowia na kształcenie pielęgniarek i położnych na poziomie I stopnia. W 2015 roku było to 77 uczelni, natomiast w 2022 roku jest 113 na kierunku pielęgniarstwo oraz 35 położnictwo.</a:t>
            </a:r>
          </a:p>
          <a:p>
            <a:endParaRPr lang="pl-PL" dirty="0"/>
          </a:p>
          <a:p>
            <a:r>
              <a:rPr lang="pl-PL" b="1" dirty="0">
                <a:solidFill>
                  <a:schemeClr val="accent2"/>
                </a:solidFill>
              </a:rPr>
              <a:t>Widoczny jest wzrost  zainteresowania wspominanymi kierunkami studiów:</a:t>
            </a:r>
          </a:p>
          <a:p>
            <a:endParaRPr lang="pl-PL" dirty="0"/>
          </a:p>
          <a:p>
            <a:endParaRPr lang="pl-PL" b="1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Schemat blokowy: taśma dziurkowana 5">
            <a:extLst>
              <a:ext uri="{FF2B5EF4-FFF2-40B4-BE49-F238E27FC236}">
                <a16:creationId xmlns:a16="http://schemas.microsoft.com/office/drawing/2014/main" id="{119C62BF-19A4-A078-3743-42602669739F}"/>
              </a:ext>
            </a:extLst>
          </p:cNvPr>
          <p:cNvSpPr/>
          <p:nvPr/>
        </p:nvSpPr>
        <p:spPr>
          <a:xfrm>
            <a:off x="342900" y="3025094"/>
            <a:ext cx="4624754" cy="159966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 roku akademickim 2015/2016 liczba studentów I semestru na kierunku pielęgniarstwo I stopnia wynosiła 5 935 osób, a w roku 2021/2022 </a:t>
            </a:r>
            <a:r>
              <a:rPr lang="pl-PL" sz="1400" b="1" dirty="0">
                <a:solidFill>
                  <a:srgbClr val="FF0000"/>
                </a:solidFill>
              </a:rPr>
              <a:t>– 11 408 osób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6" name="Schemat blokowy: taśma dziurkowana 15">
            <a:extLst>
              <a:ext uri="{FF2B5EF4-FFF2-40B4-BE49-F238E27FC236}">
                <a16:creationId xmlns:a16="http://schemas.microsoft.com/office/drawing/2014/main" id="{883474E2-749B-37BF-D5E5-078C1ABCA8B8}"/>
              </a:ext>
            </a:extLst>
          </p:cNvPr>
          <p:cNvSpPr/>
          <p:nvPr/>
        </p:nvSpPr>
        <p:spPr>
          <a:xfrm>
            <a:off x="3387969" y="4406236"/>
            <a:ext cx="4835769" cy="15373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liczba studentów I semestru na kierunku położnictwo I stopnia w roku akademickim 2015/2016 wynosiła 953, a w 2021/2022 – </a:t>
            </a:r>
            <a:r>
              <a:rPr lang="pl-PL" sz="1400" b="1" dirty="0">
                <a:solidFill>
                  <a:srgbClr val="FF0000"/>
                </a:solidFill>
              </a:rPr>
              <a:t>1 493 osób.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BC3D9B4-922C-A150-3822-DA5EDF573663}"/>
              </a:ext>
            </a:extLst>
          </p:cNvPr>
          <p:cNvSpPr/>
          <p:nvPr/>
        </p:nvSpPr>
        <p:spPr>
          <a:xfrm>
            <a:off x="342900" y="1072661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9E1480E-DB0F-654B-A475-B6E26E90D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" y="6005896"/>
            <a:ext cx="5748528" cy="3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7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Nowoczesne metody kształcenia w Centrum Symulacji Medycznej </a:t>
            </a:r>
          </a:p>
          <a:p>
            <a:pPr marL="0" indent="0">
              <a:buNone/>
            </a:pPr>
            <a:r>
              <a:rPr lang="pl-PL" sz="1400" b="1" u="sng" dirty="0"/>
              <a:t>oparte na dialogu motywacyjnym. </a:t>
            </a:r>
          </a:p>
          <a:p>
            <a:pPr marL="0" indent="0">
              <a:buNone/>
            </a:pPr>
            <a:endParaRPr lang="pl-PL" sz="1400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5597104-F8CE-72B8-A38D-B2ACA447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263942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2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 </a:t>
            </a:r>
            <a:r>
              <a:rPr lang="pl-PL" dirty="0" err="1"/>
              <a:t>Walczuk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13581EA-3173-F461-07EE-61EA007E6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251" y="737635"/>
            <a:ext cx="3958911" cy="558717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156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Webinaria </a:t>
            </a:r>
          </a:p>
          <a:p>
            <a:r>
              <a:rPr lang="pl-PL" b="1" u="sng" dirty="0"/>
              <a:t>Udział w webinarium – student Jan </a:t>
            </a:r>
            <a:r>
              <a:rPr lang="pl-PL" b="1" u="sng" dirty="0" err="1"/>
              <a:t>Walczuk</a:t>
            </a:r>
            <a:endParaRPr lang="pl-PL" b="1" u="sng" dirty="0"/>
          </a:p>
          <a:p>
            <a:pPr marL="0" indent="0">
              <a:buNone/>
            </a:pPr>
            <a:r>
              <a:rPr lang="pl-PL" sz="1000" dirty="0"/>
              <a:t>.</a:t>
            </a:r>
          </a:p>
          <a:p>
            <a:pPr marL="0" indent="0">
              <a:buNone/>
            </a:pPr>
            <a:r>
              <a:rPr lang="en-US" dirty="0"/>
              <a:t>WHO Euro/EFNNMA/EFN Webinar on Nursing and Midwifery Education – January</a:t>
            </a:r>
            <a:r>
              <a:rPr lang="pl-PL" dirty="0"/>
              <a:t> </a:t>
            </a:r>
            <a:r>
              <a:rPr lang="en-US" dirty="0"/>
              <a:t> 25th 2023 1400h-1600h CET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Temat: Kształcenie pielęgniarek i położnych w perspektywie globalnej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62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2BBCD-29B4-4901-8985-4D149327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Zadanie publiczności: udział w dyskusji oraz głosowanie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C84CB7-DFFE-4A4A-BBD8-81CEC2873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Główne zadanie Debaty Oksfordzkiej:</a:t>
            </a:r>
          </a:p>
          <a:p>
            <a:pPr marL="0" indent="0" algn="ctr">
              <a:buNone/>
            </a:pPr>
            <a:r>
              <a:rPr lang="pl-PL" sz="2800" b="1" u="sng" dirty="0"/>
              <a:t>DYSKUSJA NAD TEZĄ</a:t>
            </a:r>
          </a:p>
          <a:p>
            <a:endParaRPr lang="pl-PL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/>
              <a:t>Debatuje strona </a:t>
            </a:r>
            <a:r>
              <a:rPr lang="pl-PL" sz="2800" b="1" u="sng" dirty="0"/>
              <a:t>Propozycji</a:t>
            </a:r>
            <a:r>
              <a:rPr lang="pl-PL" sz="2800" b="1" dirty="0"/>
              <a:t>, mająca za zadanie przekonać publiczność do słuszności zaproponowanej tezy oraz strona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/>
              <a:t> </a:t>
            </a:r>
            <a:r>
              <a:rPr lang="pl-PL" sz="2800" b="1" u="sng" dirty="0"/>
              <a:t>Opozycji</a:t>
            </a:r>
            <a:r>
              <a:rPr lang="pl-PL" sz="2800" b="1" dirty="0"/>
              <a:t>, której celem jest podważenie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/>
              <a:t> i obalenie tezy.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38BC58-90D9-4DE7-9ED9-DFB49C45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3429000"/>
            <a:ext cx="2430780" cy="17145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717458-5EF5-4F6F-BD2B-3F8697082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101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6503"/>
            <a:ext cx="7772400" cy="5717097"/>
          </a:xfrm>
        </p:spPr>
        <p:txBody>
          <a:bodyPr/>
          <a:lstStyle/>
          <a:p>
            <a:r>
              <a:rPr lang="pl-PL" b="1" u="sng" dirty="0"/>
              <a:t>Publikacje studentów</a:t>
            </a:r>
          </a:p>
          <a:p>
            <a:pPr marL="0" indent="0">
              <a:buNone/>
            </a:pPr>
            <a:endParaRPr lang="pl-PL" b="1" u="sng" dirty="0"/>
          </a:p>
          <a:p>
            <a:pPr marL="0" indent="0">
              <a:buNone/>
            </a:pPr>
            <a:r>
              <a:rPr lang="pl-PL" sz="1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1800" b="1" dirty="0"/>
          </a:p>
          <a:p>
            <a:r>
              <a:rPr lang="pl-PL" sz="1800" b="1" dirty="0" err="1"/>
              <a:t>RozArgument</a:t>
            </a:r>
            <a:r>
              <a:rPr lang="pl-PL" sz="1800" b="1" dirty="0"/>
              <a:t>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r>
              <a:rPr lang="pl-PL" sz="1800" b="1" dirty="0" err="1"/>
              <a:t>winięcie</a:t>
            </a:r>
            <a:r>
              <a:rPr lang="pl-PL" sz="1800" b="1" dirty="0"/>
              <a:t>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5C9E7A2-095C-65D7-3620-139F6DCD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76" y="607392"/>
            <a:ext cx="6549312" cy="60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65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u="sng" dirty="0"/>
          </a:p>
          <a:p>
            <a:pPr marL="0" indent="0">
              <a:spcBef>
                <a:spcPts val="0"/>
              </a:spcBef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53312"/>
            <a:ext cx="2430780" cy="3505200"/>
          </a:xfrm>
        </p:spPr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5F0A4F0-6797-CD4C-7118-51AAB069D33A}"/>
              </a:ext>
            </a:extLst>
          </p:cNvPr>
          <p:cNvSpPr txBox="1"/>
          <p:nvPr/>
        </p:nvSpPr>
        <p:spPr>
          <a:xfrm>
            <a:off x="830510" y="453006"/>
            <a:ext cx="7457813" cy="467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16 grudnia 2022 r. została podpisana przez Prezesa Rady Ministrów  uchwała nr 251  w sprawie przyjęcia polityki publicznej pod nazwą „</a:t>
            </a:r>
            <a:r>
              <a:rPr lang="pl-PL" b="1" dirty="0">
                <a:solidFill>
                  <a:schemeClr val="accent2"/>
                </a:solidFill>
              </a:rPr>
              <a:t>System zachęt do podejmowania i kontynuowania studiów na wybranych kierunkach medycznych oraz podjęcia zatrudnienia w zawodzie na lata 2022–2026”. </a:t>
            </a:r>
          </a:p>
          <a:p>
            <a:pPr>
              <a:lnSpc>
                <a:spcPct val="150000"/>
              </a:lnSpc>
            </a:pPr>
            <a:endParaRPr lang="pl-PL" sz="1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sz="1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000" dirty="0"/>
              <a:t>16. Uchwała nr 251 Rady Ministrów 16 grudnia 2022 r. w sprawie przyjęcia polityki publicznej pod nazwą „System zachęt do podejmowania i kontynuowania studiów na wybranych kierunkach medycznych oraz podjęcia zatrudnienia w zawodzie na lata 2022–2026”.  Monitor Polski poz. 1237.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703A634-6174-161D-0F52-57971133CDFC}"/>
              </a:ext>
            </a:extLst>
          </p:cNvPr>
          <p:cNvSpPr/>
          <p:nvPr/>
        </p:nvSpPr>
        <p:spPr>
          <a:xfrm>
            <a:off x="1512277" y="852617"/>
            <a:ext cx="5618284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System zachęt do podejmowania </a:t>
            </a:r>
            <a:br>
              <a:rPr lang="pl-PL" dirty="0"/>
            </a:br>
            <a:r>
              <a:rPr lang="pl-PL" dirty="0"/>
              <a:t>i kontynuowania studiów na wybranych kierunkach medycznych.</a:t>
            </a:r>
          </a:p>
        </p:txBody>
      </p:sp>
    </p:spTree>
    <p:extLst>
      <p:ext uri="{BB962C8B-B14F-4D97-AF65-F5344CB8AC3E}">
        <p14:creationId xmlns:p14="http://schemas.microsoft.com/office/powerpoint/2010/main" val="3944552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908107" y="1245686"/>
            <a:ext cx="74976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b="1" dirty="0">
              <a:solidFill>
                <a:schemeClr val="accent2"/>
              </a:solidFill>
            </a:endParaRPr>
          </a:p>
          <a:p>
            <a:r>
              <a:rPr lang="pl-PL" sz="1600" b="1" dirty="0">
                <a:solidFill>
                  <a:schemeClr val="accent2"/>
                </a:solidFill>
              </a:rPr>
              <a:t>Cele Systemu zachęt: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zwiększenie ilości osób podejmujących studia na kierunkach medycznych oraz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 osób rozpoczynających pracę w zawodach medycznych.</a:t>
            </a:r>
          </a:p>
          <a:p>
            <a:r>
              <a:rPr lang="pl-PL" sz="1600" b="1" dirty="0">
                <a:solidFill>
                  <a:schemeClr val="accent2"/>
                </a:solidFill>
              </a:rPr>
              <a:t>Cele te zostaną osiągnięte poprzez: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wsparcie w postaci stypendiów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dofinansowania studentów kształcących się na kierunkach medycznych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opiekę mentorską dla studentów jak i absolwentów.</a:t>
            </a:r>
          </a:p>
          <a:p>
            <a:endParaRPr lang="pl-PL" sz="1600" dirty="0"/>
          </a:p>
          <a:p>
            <a:r>
              <a:rPr lang="pl-PL" sz="1600" b="1" dirty="0">
                <a:solidFill>
                  <a:schemeClr val="accent2"/>
                </a:solidFill>
              </a:rPr>
              <a:t>Wdrożenie Systemu zachęt </a:t>
            </a:r>
            <a:r>
              <a:rPr lang="pl-PL" sz="1600" dirty="0"/>
              <a:t>do podejmowania i kontynuowania studiów na wybranych kierunkach medycznych oraz podjęcia zatrudnienia w zawodzie 2022 – 2026 przewidywane jest w poniższych </a:t>
            </a:r>
            <a:r>
              <a:rPr lang="pl-PL" sz="1600" b="1" dirty="0">
                <a:solidFill>
                  <a:schemeClr val="accent2"/>
                </a:solidFill>
              </a:rPr>
              <a:t>formach:</a:t>
            </a:r>
          </a:p>
          <a:p>
            <a:r>
              <a:rPr lang="pl-PL" sz="1600" dirty="0"/>
              <a:t>1. Stypendia dla studentów kierunku lekarskiego, lekarsko-dentystycznego,</a:t>
            </a:r>
          </a:p>
          <a:p>
            <a:r>
              <a:rPr lang="pl-PL" sz="1600" dirty="0"/>
              <a:t>analityka medyczna, fizjoterapia oraz farmacja.</a:t>
            </a:r>
          </a:p>
          <a:p>
            <a:r>
              <a:rPr lang="pl-PL" sz="1600" dirty="0"/>
              <a:t>2. </a:t>
            </a:r>
            <a:r>
              <a:rPr lang="pl-PL" sz="1600" b="1" dirty="0">
                <a:solidFill>
                  <a:schemeClr val="accent2"/>
                </a:solidFill>
              </a:rPr>
              <a:t>Stypendia dla studentów kierunku pielęgniarstwo</a:t>
            </a:r>
            <a:r>
              <a:rPr lang="pl-PL" sz="1600" dirty="0"/>
              <a:t>, położnictwo oraz ratownictwo medyczne.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3D1091-D472-AAA7-BEE4-23CB37E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37" y="402238"/>
            <a:ext cx="563319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0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908107" y="1245686"/>
            <a:ext cx="749766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3. </a:t>
            </a:r>
            <a:r>
              <a:rPr lang="pl-PL" sz="1600" b="1" dirty="0">
                <a:solidFill>
                  <a:schemeClr val="accent2"/>
                </a:solidFill>
              </a:rPr>
              <a:t>Bezzwrotne dofinansowanie studiów </a:t>
            </a:r>
            <a:r>
              <a:rPr lang="pl-PL" sz="1600" dirty="0"/>
              <a:t>dla studentów kierunku pielęgniarstwo, położnictwo oraz ratownictwo medyczne.</a:t>
            </a:r>
          </a:p>
          <a:p>
            <a:r>
              <a:rPr lang="pl-PL" sz="1600" dirty="0"/>
              <a:t>4. </a:t>
            </a:r>
            <a:r>
              <a:rPr lang="pl-PL" sz="1600" b="1" dirty="0">
                <a:solidFill>
                  <a:schemeClr val="accent2"/>
                </a:solidFill>
              </a:rPr>
              <a:t>Mentoring, w formie praktyk studenckich</a:t>
            </a:r>
            <a:r>
              <a:rPr lang="pl-PL" sz="1600" dirty="0"/>
              <a:t>, dla studentów kierunku pielęgniarstwo, położnictwo oraz ratownictwo medyczne.</a:t>
            </a:r>
          </a:p>
          <a:p>
            <a:r>
              <a:rPr lang="pl-PL" sz="1600" dirty="0"/>
              <a:t>5. </a:t>
            </a:r>
            <a:r>
              <a:rPr lang="pl-PL" sz="1600" b="1" dirty="0">
                <a:solidFill>
                  <a:schemeClr val="accent2"/>
                </a:solidFill>
              </a:rPr>
              <a:t>Mentoring dla absolwentów </a:t>
            </a:r>
            <a:r>
              <a:rPr lang="pl-PL" sz="1600" dirty="0"/>
              <a:t>kierunku pielęgniarstwo, położnictwo oraz ratownictwo medyczne.</a:t>
            </a:r>
          </a:p>
          <a:p>
            <a:endParaRPr lang="pl-PL" sz="1600" dirty="0"/>
          </a:p>
          <a:p>
            <a:r>
              <a:rPr lang="pl-PL" sz="1600" b="1" dirty="0">
                <a:solidFill>
                  <a:schemeClr val="accent2"/>
                </a:solidFill>
              </a:rPr>
              <a:t>Korzyści:</a:t>
            </a:r>
          </a:p>
          <a:p>
            <a:r>
              <a:rPr lang="pl-PL" sz="1600" dirty="0"/>
              <a:t>Realizacja działań z zakresu tej inwestycji przyczyni się do:</a:t>
            </a:r>
          </a:p>
          <a:p>
            <a:r>
              <a:rPr lang="pl-PL" sz="1600" dirty="0"/>
              <a:t>• </a:t>
            </a:r>
            <a:r>
              <a:rPr lang="pl-PL" sz="1600" b="1" dirty="0">
                <a:solidFill>
                  <a:schemeClr val="accent2"/>
                </a:solidFill>
              </a:rPr>
              <a:t>zwiększenie atrakcyjności studiów </a:t>
            </a:r>
            <a:r>
              <a:rPr lang="pl-PL" sz="1600" dirty="0"/>
              <a:t>na kierunkach medycznych poprzez różne formy wsparcia finansowego dla studentów,</a:t>
            </a:r>
          </a:p>
          <a:p>
            <a:r>
              <a:rPr lang="pl-PL" sz="1600" dirty="0"/>
              <a:t>• </a:t>
            </a:r>
            <a:r>
              <a:rPr lang="pl-PL" sz="1600" b="1" dirty="0">
                <a:solidFill>
                  <a:schemeClr val="accent2"/>
                </a:solidFill>
              </a:rPr>
              <a:t>ułatwienie podjęcia pracy </a:t>
            </a:r>
            <a:r>
              <a:rPr lang="pl-PL" sz="1600" dirty="0"/>
              <a:t>w zawodzie pielęgniarki, położnej oraz ratownika medycznego poprzez mentoring,</a:t>
            </a:r>
          </a:p>
          <a:p>
            <a:r>
              <a:rPr lang="pl-PL" sz="1600" dirty="0"/>
              <a:t>• </a:t>
            </a:r>
            <a:r>
              <a:rPr lang="pl-PL" sz="1600" b="1" dirty="0">
                <a:solidFill>
                  <a:schemeClr val="accent2"/>
                </a:solidFill>
              </a:rPr>
              <a:t>zwiększenia liczby studentów </a:t>
            </a:r>
            <a:r>
              <a:rPr lang="pl-PL" sz="1600" dirty="0"/>
              <a:t>kierunków medycznych, a w dalszej perspektywie liczby personelu w ochronie zdrowia.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F3A064-DB51-A682-26DC-FBAA551A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50" y="721384"/>
            <a:ext cx="563319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96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dirty="0"/>
              <a:t>Realizacja KPO przez Ministerstwo Zdrowia ma na celu poprawę: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908107" y="1245686"/>
            <a:ext cx="7245991" cy="731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Krajowy Plan Odbudowy i Zwiększania Odporności - KPO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accent2"/>
                </a:solidFill>
              </a:rPr>
              <a:t>Cele strategiczny: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3CA9355-6186-663E-1109-9A4C343C0CE4}"/>
              </a:ext>
            </a:extLst>
          </p:cNvPr>
          <p:cNvSpPr/>
          <p:nvPr/>
        </p:nvSpPr>
        <p:spPr>
          <a:xfrm>
            <a:off x="1239716" y="2236552"/>
            <a:ext cx="6277708" cy="1596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odbudowa potencjału rozwojowego gospodarki, utraconego w wyniku pandemii oraz wsparcie trwałej konkurencyjności gospodarki i wzrost poziomu życia społeczeństwa w dłuższym horyzoncie czasowym.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750F0CA9-A5F9-1FCA-B436-5511932EECEB}"/>
              </a:ext>
            </a:extLst>
          </p:cNvPr>
          <p:cNvSpPr/>
          <p:nvPr/>
        </p:nvSpPr>
        <p:spPr>
          <a:xfrm>
            <a:off x="1011116" y="5011798"/>
            <a:ext cx="2259622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black"/>
                </a:solidFill>
                <a:latin typeface="Century Gothic" panose="020B0502020202020204"/>
              </a:rPr>
              <a:t>E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fektywności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systemu ochrony zdrowia</a:t>
            </a:r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D3DB24E-7F3D-8A71-512B-E4FF899AF479}"/>
              </a:ext>
            </a:extLst>
          </p:cNvPr>
          <p:cNvSpPr/>
          <p:nvPr/>
        </p:nvSpPr>
        <p:spPr>
          <a:xfrm>
            <a:off x="3872196" y="4985421"/>
            <a:ext cx="1728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Dostępności świadczeń zdrowotnych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52EFED6-B370-B4EA-4B4F-ADD574DB3BB6}"/>
              </a:ext>
            </a:extLst>
          </p:cNvPr>
          <p:cNvSpPr/>
          <p:nvPr/>
        </p:nvSpPr>
        <p:spPr>
          <a:xfrm>
            <a:off x="6013612" y="4985421"/>
            <a:ext cx="2048608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Jakości świadczeń zdrowotnych</a:t>
            </a:r>
          </a:p>
        </p:txBody>
      </p:sp>
    </p:spTree>
    <p:extLst>
      <p:ext uri="{BB962C8B-B14F-4D97-AF65-F5344CB8AC3E}">
        <p14:creationId xmlns:p14="http://schemas.microsoft.com/office/powerpoint/2010/main" val="1935392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800" dirty="0"/>
              <a:t>Krajowy Plan Odbudowy i Zwiększania Odporności (KPO) jest planem rozwojowym określającym cele związane z odbudową i tworzeniem odporności społeczno-gospodarczej Polski po kryzysie wywołanym pandemią COVID-19 oraz służące ich realizacji reformy i inwestycje.</a:t>
            </a:r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872937" y="1254478"/>
            <a:ext cx="7245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Krajowy Plan Odbudowy i Zwiększania Odporności – KPO</a:t>
            </a:r>
          </a:p>
          <a:p>
            <a:endParaRPr lang="pl-PL" b="1" dirty="0"/>
          </a:p>
          <a:p>
            <a:pPr algn="ctr"/>
            <a:r>
              <a:rPr lang="pl-PL" b="1" dirty="0"/>
              <a:t>Obejmuje m. in. 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D244966-7A8A-B2A4-1211-317FE3CCAED5}"/>
              </a:ext>
            </a:extLst>
          </p:cNvPr>
          <p:cNvSpPr/>
          <p:nvPr/>
        </p:nvSpPr>
        <p:spPr>
          <a:xfrm>
            <a:off x="551960" y="2824894"/>
            <a:ext cx="4290646" cy="14419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Inwestycje infrastrukturalne związane z modernizacją i doposażeniem obiektów dydaktycznych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A62C6F6-FDFD-AEA1-0772-88E3315894D5}"/>
              </a:ext>
            </a:extLst>
          </p:cNvPr>
          <p:cNvSpPr/>
          <p:nvPr/>
        </p:nvSpPr>
        <p:spPr>
          <a:xfrm>
            <a:off x="5170529" y="2883509"/>
            <a:ext cx="3455377" cy="1324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Kompleksowy rozwój badań w zakresie nauk medycznych i nauk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o zdrowiu </a:t>
            </a:r>
          </a:p>
        </p:txBody>
      </p:sp>
    </p:spTree>
    <p:extLst>
      <p:ext uri="{BB962C8B-B14F-4D97-AF65-F5344CB8AC3E}">
        <p14:creationId xmlns:p14="http://schemas.microsoft.com/office/powerpoint/2010/main" val="77071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911408" y="475753"/>
            <a:ext cx="7355049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/>
              <a:t>Krajowy Plan Odbudowy i Zwiększenia Odporności ( KO)</a:t>
            </a:r>
          </a:p>
          <a:p>
            <a:endParaRPr lang="pl-PL" sz="1400" b="1" dirty="0">
              <a:solidFill>
                <a:srgbClr val="0070C0"/>
              </a:solidFill>
            </a:endParaRPr>
          </a:p>
          <a:p>
            <a:endParaRPr lang="pl-PL" sz="1400" b="1" dirty="0">
              <a:solidFill>
                <a:srgbClr val="0070C0"/>
              </a:solidFill>
            </a:endParaRPr>
          </a:p>
          <a:p>
            <a:endParaRPr lang="pl-PL" sz="1400" b="1" dirty="0">
              <a:solidFill>
                <a:srgbClr val="0070C0"/>
              </a:solidFill>
            </a:endParaRPr>
          </a:p>
          <a:p>
            <a:endParaRPr lang="pl-PL" sz="1400" b="1" dirty="0">
              <a:solidFill>
                <a:srgbClr val="0070C0"/>
              </a:solidFill>
            </a:endParaRPr>
          </a:p>
          <a:p>
            <a:endParaRPr lang="pl-PL" sz="1400" b="1" dirty="0">
              <a:solidFill>
                <a:srgbClr val="0070C0"/>
              </a:solidFill>
            </a:endParaRPr>
          </a:p>
          <a:p>
            <a:r>
              <a:rPr lang="pl-PL" sz="1400" b="1" dirty="0">
                <a:solidFill>
                  <a:srgbClr val="0070C0"/>
                </a:solidFill>
              </a:rPr>
              <a:t>Cel: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 </a:t>
            </a:r>
            <a:r>
              <a:rPr lang="pl-PL" sz="1400" b="1" dirty="0">
                <a:solidFill>
                  <a:srgbClr val="0070C0"/>
                </a:solidFill>
              </a:rPr>
              <a:t>zwiększenie potencjału uczelni medycznych </a:t>
            </a:r>
            <a:r>
              <a:rPr lang="pl-PL" sz="1400" dirty="0"/>
              <a:t>dla zapewnienia warunków do kształcenia i rozwoju naukowego większej liczby studentów wszystkich kierunków medycznych, ze szczególnym uwzględnieniem pielęgniarek, lekarzy, lekarzy dentystów, pielęgniarek, położnych, ratowników medycznych, farmaceutów, diagnostów laboratoryjnych i fizjoterapeutów oraz innych zawodów, któ</a:t>
            </a:r>
            <a:r>
              <a:rPr lang="pl-PL" sz="1400" b="0" i="0" u="none" strike="noStrike" baseline="0" dirty="0">
                <a:solidFill>
                  <a:srgbClr val="2B2A29"/>
                </a:solidFill>
              </a:rPr>
              <a:t>re nie są związane bezpośrednio z wykonywaniem czynności medycznych.</a:t>
            </a:r>
          </a:p>
          <a:p>
            <a:pPr algn="l"/>
            <a:r>
              <a:rPr lang="pl-PL" sz="1400" b="1" i="0" u="none" strike="noStrike" baseline="0" dirty="0">
                <a:solidFill>
                  <a:srgbClr val="0070C0"/>
                </a:solidFill>
              </a:rPr>
              <a:t>Wsparcie inwestycyjne obejmie następujące obszary:</a:t>
            </a:r>
          </a:p>
          <a:p>
            <a:pPr algn="l"/>
            <a:r>
              <a:rPr lang="pl-PL" sz="1400" b="0" i="0" u="none" strike="noStrike" baseline="0" dirty="0">
                <a:solidFill>
                  <a:srgbClr val="2B2A29"/>
                </a:solidFill>
              </a:rPr>
              <a:t>• </a:t>
            </a:r>
            <a:r>
              <a:rPr lang="pl-PL" sz="1400" b="0" i="0" u="none" strike="noStrike" baseline="0" dirty="0">
                <a:solidFill>
                  <a:srgbClr val="0070C0"/>
                </a:solidFill>
              </a:rPr>
              <a:t>modernizacja bazy dydaktycznej </a:t>
            </a:r>
            <a:r>
              <a:rPr lang="pl-PL" sz="1400" b="0" i="0" u="none" strike="noStrike" baseline="0" dirty="0">
                <a:solidFill>
                  <a:srgbClr val="2B2A29"/>
                </a:solidFill>
              </a:rPr>
              <a:t>dla kształcenia przedklinicznego,</a:t>
            </a:r>
          </a:p>
          <a:p>
            <a:pPr algn="l"/>
            <a:endParaRPr lang="pl-PL" sz="1400" b="0" i="0" u="none" strike="noStrike" baseline="0" dirty="0">
              <a:solidFill>
                <a:srgbClr val="2B2A29"/>
              </a:solidFill>
            </a:endParaRPr>
          </a:p>
          <a:p>
            <a:pPr algn="l"/>
            <a:r>
              <a:rPr lang="pl-PL" sz="1400" b="0" i="0" u="none" strike="noStrike" baseline="0" dirty="0">
                <a:solidFill>
                  <a:srgbClr val="2B2A29"/>
                </a:solidFill>
              </a:rPr>
              <a:t>• </a:t>
            </a:r>
            <a:r>
              <a:rPr lang="pl-PL" sz="1400" b="0" i="0" u="none" strike="noStrike" baseline="0" dirty="0">
                <a:solidFill>
                  <a:srgbClr val="0070C0"/>
                </a:solidFill>
              </a:rPr>
              <a:t>wdrożenie nowych rozwiązań w zakresie nauczania</a:t>
            </a:r>
            <a:r>
              <a:rPr lang="pl-PL" sz="1400" b="0" i="0" u="none" strike="noStrike" baseline="0" dirty="0">
                <a:solidFill>
                  <a:srgbClr val="2B2A29"/>
                </a:solidFill>
              </a:rPr>
              <a:t>, opartych na technologiach cyfrowych,</a:t>
            </a:r>
          </a:p>
          <a:p>
            <a:pPr algn="l"/>
            <a:endParaRPr lang="pl-PL" sz="1400" b="0" i="0" u="none" strike="noStrike" baseline="0" dirty="0">
              <a:solidFill>
                <a:srgbClr val="2B2A29"/>
              </a:solidFill>
            </a:endParaRPr>
          </a:p>
          <a:p>
            <a:pPr algn="l"/>
            <a:r>
              <a:rPr lang="pl-PL" sz="1400" b="0" i="0" u="none" strike="noStrike" baseline="0" dirty="0">
                <a:solidFill>
                  <a:srgbClr val="2B2A29"/>
                </a:solidFill>
              </a:rPr>
              <a:t>• </a:t>
            </a:r>
            <a:r>
              <a:rPr lang="pl-PL" sz="1400" b="0" i="0" u="none" strike="noStrike" baseline="0" dirty="0">
                <a:solidFill>
                  <a:srgbClr val="0070C0"/>
                </a:solidFill>
              </a:rPr>
              <a:t>dostosowanie i udoskonalenie bazy klinicznej </a:t>
            </a:r>
            <a:r>
              <a:rPr lang="pl-PL" sz="1400" b="0" i="0" u="none" strike="noStrike" baseline="0" dirty="0">
                <a:solidFill>
                  <a:srgbClr val="2B2A29"/>
                </a:solidFill>
              </a:rPr>
              <a:t>dla potrzeb nauczania</a:t>
            </a:r>
          </a:p>
          <a:p>
            <a:pPr algn="l"/>
            <a:r>
              <a:rPr lang="pl-PL" sz="1400" b="0" i="0" u="none" strike="noStrike" baseline="0" dirty="0">
                <a:solidFill>
                  <a:srgbClr val="2B2A29"/>
                </a:solidFill>
              </a:rPr>
              <a:t>w centralnych szpitalach klinicznych,</a:t>
            </a:r>
          </a:p>
          <a:p>
            <a:pPr algn="l"/>
            <a:endParaRPr lang="pl-PL" sz="1400" b="0" i="0" u="none" strike="noStrike" baseline="0" dirty="0">
              <a:solidFill>
                <a:srgbClr val="2B2A29"/>
              </a:solidFill>
            </a:endParaRPr>
          </a:p>
          <a:p>
            <a:pPr algn="l"/>
            <a:r>
              <a:rPr lang="pl-PL" sz="1400" b="0" i="0" u="none" strike="noStrike" baseline="0" dirty="0">
                <a:solidFill>
                  <a:srgbClr val="2B2A29"/>
                </a:solidFill>
              </a:rPr>
              <a:t>• </a:t>
            </a:r>
            <a:r>
              <a:rPr lang="pl-PL" sz="1400" b="0" i="0" u="none" strike="noStrike" baseline="0" dirty="0">
                <a:solidFill>
                  <a:srgbClr val="0070C0"/>
                </a:solidFill>
              </a:rPr>
              <a:t>modernizacja bibliotek </a:t>
            </a:r>
            <a:r>
              <a:rPr lang="pl-PL" sz="1400" b="0" i="0" u="none" strike="noStrike" baseline="0" dirty="0">
                <a:solidFill>
                  <a:srgbClr val="2B2A29"/>
                </a:solidFill>
              </a:rPr>
              <a:t>uczelni medycznych, bazy lokalowej dla studentów</a:t>
            </a:r>
          </a:p>
          <a:p>
            <a:pPr algn="l"/>
            <a:r>
              <a:rPr lang="pl-PL" sz="1400" b="0" i="0" u="none" strike="noStrike" baseline="0" dirty="0">
                <a:solidFill>
                  <a:srgbClr val="2B2A29"/>
                </a:solidFill>
              </a:rPr>
              <a:t>oraz systemów informatycznych,</a:t>
            </a:r>
          </a:p>
          <a:p>
            <a:pPr algn="l"/>
            <a:endParaRPr lang="pl-PL" sz="1400" b="0" i="0" u="none" strike="noStrike" baseline="0" dirty="0">
              <a:solidFill>
                <a:srgbClr val="2B2A29"/>
              </a:solidFill>
            </a:endParaRPr>
          </a:p>
          <a:p>
            <a:pPr algn="l"/>
            <a:r>
              <a:rPr lang="pl-PL" sz="1400" b="0" i="0" u="none" strike="noStrike" baseline="0" dirty="0">
                <a:solidFill>
                  <a:srgbClr val="2B2A29"/>
                </a:solidFill>
              </a:rPr>
              <a:t>• </a:t>
            </a:r>
            <a:r>
              <a:rPr lang="pl-PL" sz="1400" b="0" i="0" u="none" strike="noStrike" baseline="0" dirty="0">
                <a:solidFill>
                  <a:srgbClr val="0070C0"/>
                </a:solidFill>
              </a:rPr>
              <a:t>cyfryzacja </a:t>
            </a:r>
            <a:r>
              <a:rPr lang="pl-PL" sz="1400" b="0" i="0" u="none" strike="noStrike" baseline="0" dirty="0">
                <a:solidFill>
                  <a:srgbClr val="2B2A29"/>
                </a:solidFill>
              </a:rPr>
              <a:t>procesów administracyjnych związanych z zarządzaniem uczelniami medycznymi.</a:t>
            </a:r>
            <a:endParaRPr lang="pl-PL" sz="1400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4C494D1-1016-A4C3-5A73-3A129712FAB7}"/>
              </a:ext>
            </a:extLst>
          </p:cNvPr>
          <p:cNvSpPr/>
          <p:nvPr/>
        </p:nvSpPr>
        <p:spPr>
          <a:xfrm>
            <a:off x="1039030" y="916608"/>
            <a:ext cx="6961970" cy="8820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Inwestycje infrastrukturalne związane z modernizacją i doposażeniem obiektów dydaktycznych</a:t>
            </a:r>
          </a:p>
        </p:txBody>
      </p:sp>
    </p:spTree>
    <p:extLst>
      <p:ext uri="{BB962C8B-B14F-4D97-AF65-F5344CB8AC3E}">
        <p14:creationId xmlns:p14="http://schemas.microsoft.com/office/powerpoint/2010/main" val="661646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908107" y="528506"/>
            <a:ext cx="735504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Krajowy Plan Odbudowy i Zwiększenia Odporności ( KO)</a:t>
            </a:r>
          </a:p>
          <a:p>
            <a:endParaRPr lang="pl-PL" sz="1600" b="1" dirty="0"/>
          </a:p>
          <a:p>
            <a:endParaRPr lang="pl-PL" sz="1600" b="1" dirty="0">
              <a:solidFill>
                <a:srgbClr val="0070C0"/>
              </a:solidFill>
            </a:endParaRPr>
          </a:p>
          <a:p>
            <a:endParaRPr lang="pl-PL" sz="1600" b="1" dirty="0">
              <a:solidFill>
                <a:srgbClr val="0070C0"/>
              </a:solidFill>
            </a:endParaRPr>
          </a:p>
          <a:p>
            <a:endParaRPr lang="pl-PL" sz="1600" b="1" dirty="0">
              <a:solidFill>
                <a:srgbClr val="0070C0"/>
              </a:solidFill>
            </a:endParaRPr>
          </a:p>
          <a:p>
            <a:endParaRPr lang="pl-PL" sz="1600" b="1" dirty="0">
              <a:solidFill>
                <a:srgbClr val="0070C0"/>
              </a:solidFill>
            </a:endParaRPr>
          </a:p>
          <a:p>
            <a:r>
              <a:rPr lang="pl-PL" sz="1600" b="1" dirty="0">
                <a:solidFill>
                  <a:srgbClr val="0070C0"/>
                </a:solidFill>
              </a:rPr>
              <a:t>Korzyści:</a:t>
            </a:r>
          </a:p>
          <a:p>
            <a:r>
              <a:rPr lang="pl-PL" sz="1600" dirty="0"/>
              <a:t>• </a:t>
            </a:r>
            <a:r>
              <a:rPr lang="pl-PL" sz="1600" dirty="0">
                <a:solidFill>
                  <a:srgbClr val="0070C0"/>
                </a:solidFill>
              </a:rPr>
              <a:t>rozwój istniejących ośrodków bazy dydaktycznej </a:t>
            </a:r>
            <a:r>
              <a:rPr lang="pl-PL" sz="1600" dirty="0"/>
              <a:t>dla kształcenia przedklinicznego poprzez dostosowanie ich do liczby studentów,</a:t>
            </a:r>
          </a:p>
          <a:p>
            <a:endParaRPr lang="pl-PL" sz="1600" dirty="0"/>
          </a:p>
          <a:p>
            <a:r>
              <a:rPr lang="pl-PL" sz="1600" dirty="0"/>
              <a:t>• </a:t>
            </a:r>
            <a:r>
              <a:rPr lang="pl-PL" sz="1600" dirty="0">
                <a:solidFill>
                  <a:srgbClr val="0070C0"/>
                </a:solidFill>
              </a:rPr>
              <a:t>tworzenie nowych Centrów Symulacji Medycznej (CSM), </a:t>
            </a:r>
            <a:r>
              <a:rPr lang="pl-PL" sz="1600" dirty="0"/>
              <a:t>w tym dla pielęgniarek i położnych,</a:t>
            </a:r>
          </a:p>
          <a:p>
            <a:endParaRPr lang="pl-PL" sz="1600" dirty="0"/>
          </a:p>
          <a:p>
            <a:r>
              <a:rPr lang="pl-PL" sz="1600" dirty="0"/>
              <a:t>• </a:t>
            </a:r>
            <a:r>
              <a:rPr lang="pl-PL" sz="1600" dirty="0">
                <a:solidFill>
                  <a:srgbClr val="0070C0"/>
                </a:solidFill>
              </a:rPr>
              <a:t>dostosowanie uczelni </a:t>
            </a:r>
            <a:r>
              <a:rPr lang="pl-PL" sz="1600" dirty="0"/>
              <a:t>medycznych do funkcjonowania w sytuacjach </a:t>
            </a:r>
            <a:r>
              <a:rPr lang="pl-PL" sz="1600" dirty="0">
                <a:solidFill>
                  <a:srgbClr val="0070C0"/>
                </a:solidFill>
              </a:rPr>
              <a:t>zagrożenia epidemiologicznego,</a:t>
            </a:r>
          </a:p>
          <a:p>
            <a:endParaRPr lang="pl-PL" sz="1600" dirty="0">
              <a:solidFill>
                <a:srgbClr val="0070C0"/>
              </a:solidFill>
            </a:endParaRPr>
          </a:p>
          <a:p>
            <a:r>
              <a:rPr lang="pl-PL" sz="1600" dirty="0"/>
              <a:t>• </a:t>
            </a:r>
            <a:r>
              <a:rPr lang="pl-PL" sz="1600" dirty="0">
                <a:solidFill>
                  <a:srgbClr val="0070C0"/>
                </a:solidFill>
              </a:rPr>
              <a:t>dostosowanie bazy studenckiej </a:t>
            </a:r>
            <a:r>
              <a:rPr lang="pl-PL" sz="1600" dirty="0"/>
              <a:t>do potrzeb wynikających z reżimu sanitarnego związanego z </a:t>
            </a:r>
            <a:r>
              <a:rPr lang="pl-PL" sz="1600" dirty="0">
                <a:solidFill>
                  <a:srgbClr val="0070C0"/>
                </a:solidFill>
              </a:rPr>
              <a:t>zagrożeniem epidemiologicznym</a:t>
            </a:r>
            <a:r>
              <a:rPr lang="pl-PL" sz="1600" dirty="0"/>
              <a:t>.</a:t>
            </a:r>
          </a:p>
          <a:p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3332253-6A72-4E69-D327-67233828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07" y="982257"/>
            <a:ext cx="698052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6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–Jan </a:t>
            </a:r>
            <a:r>
              <a:rPr lang="pl-PL" dirty="0" err="1"/>
              <a:t>Walczuk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4. Kształcenie </a:t>
            </a:r>
            <a:r>
              <a:rPr lang="pl-PL" sz="1800" b="1" dirty="0" err="1"/>
              <a:t>przedyplomowe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024E1E-DCC9-8AA4-DC9D-9AB8E59FEFF9}"/>
              </a:ext>
            </a:extLst>
          </p:cNvPr>
          <p:cNvSpPr txBox="1"/>
          <p:nvPr/>
        </p:nvSpPr>
        <p:spPr>
          <a:xfrm>
            <a:off x="908107" y="528506"/>
            <a:ext cx="735504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Krajowy Plan Odbudowy i Zwiększenia Odporności ( KO)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Cel: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 </a:t>
            </a:r>
            <a:r>
              <a:rPr lang="pl-PL" sz="1600" b="1" dirty="0">
                <a:solidFill>
                  <a:srgbClr val="0070C0"/>
                </a:solidFill>
              </a:rPr>
              <a:t>utworzenie odpowiedniego zaplecza naukowego</a:t>
            </a:r>
            <a:r>
              <a:rPr lang="pl-PL" sz="1600" dirty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       w tym infrastrukturalnego, dzięki któremu możliwy będzie rozwój    </a:t>
            </a:r>
            <a:br>
              <a:rPr lang="pl-PL" sz="1600" dirty="0"/>
            </a:br>
            <a:r>
              <a:rPr lang="pl-PL" sz="1600" dirty="0"/>
              <a:t>        badań w dziedzinie nauk medycznych i nauk o zdrowiu oraz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 </a:t>
            </a:r>
            <a:r>
              <a:rPr lang="pl-PL" sz="1600" b="1" dirty="0">
                <a:solidFill>
                  <a:srgbClr val="0070C0"/>
                </a:solidFill>
              </a:rPr>
              <a:t>usprawnienie i koordynacja przepływu informacji </a:t>
            </a:r>
            <a:r>
              <a:rPr lang="pl-PL" sz="1600" dirty="0"/>
              <a:t>w różnych obszarach systemu ochrony zdrowia, w tym naukowym.</a:t>
            </a:r>
          </a:p>
          <a:p>
            <a:endParaRPr lang="pl-PL" sz="16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E33293B2-0281-0C17-AB68-F093994BB852}"/>
              </a:ext>
            </a:extLst>
          </p:cNvPr>
          <p:cNvSpPr/>
          <p:nvPr/>
        </p:nvSpPr>
        <p:spPr>
          <a:xfrm>
            <a:off x="908107" y="1063502"/>
            <a:ext cx="6934631" cy="1189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Kompleksowy rozwój badań w zakresie nauk medycznych</a:t>
            </a:r>
            <a:br>
              <a:rPr lang="pl-PL" dirty="0"/>
            </a:br>
            <a:r>
              <a:rPr lang="pl-PL" dirty="0"/>
              <a:t> i nauk o zdrowiu </a:t>
            </a:r>
          </a:p>
        </p:txBody>
      </p:sp>
    </p:spTree>
    <p:extLst>
      <p:ext uri="{BB962C8B-B14F-4D97-AF65-F5344CB8AC3E}">
        <p14:creationId xmlns:p14="http://schemas.microsoft.com/office/powerpoint/2010/main" val="2628388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Kształcenie podyplomowe- doskonalenie zawodowe</a:t>
            </a:r>
          </a:p>
          <a:p>
            <a:endParaRPr lang="pl-PL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DE6030-B306-858F-0513-26FAD22FB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14" y="1430352"/>
            <a:ext cx="8164064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E1B60C-7D27-44B7-8168-C40A4C6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Siła argumentacji: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530238-3227-4ABE-87A6-4D9C1AFB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pl-PL" b="1" dirty="0"/>
              <a:t>Przedstawiciele Opozycji i Propozycji wchodzą  w swoja Role, co nie oznacza, że przedstawiają swoje osobiste poglądy, podobnie Publiczność powinna wyjść poza własne opinie, skupiając się na </a:t>
            </a:r>
            <a:r>
              <a:rPr lang="pl-PL" b="1" u="sng" dirty="0"/>
              <a:t>sile argumentacji </a:t>
            </a:r>
            <a:r>
              <a:rPr lang="pl-PL" b="1" dirty="0"/>
              <a:t>Opozycji lub Propozycji. </a:t>
            </a:r>
          </a:p>
          <a:p>
            <a:pPr marL="0" indent="0">
              <a:lnSpc>
                <a:spcPct val="200000"/>
              </a:lnSpc>
              <a:buNone/>
            </a:pPr>
            <a:endParaRPr lang="pl-PL" b="1" dirty="0"/>
          </a:p>
          <a:p>
            <a:pPr marL="0" indent="0">
              <a:lnSpc>
                <a:spcPct val="200000"/>
              </a:lnSpc>
              <a:buNone/>
            </a:pPr>
            <a:r>
              <a:rPr lang="pl-PL" b="1" dirty="0"/>
              <a:t>To właśnie </a:t>
            </a:r>
            <a:r>
              <a:rPr lang="pl-PL" b="1" u="sng" dirty="0"/>
              <a:t>siła argumentacji przedstawianej przez Strony Debaty, </a:t>
            </a:r>
            <a:r>
              <a:rPr lang="pl-PL" b="1" dirty="0"/>
              <a:t>powinna decydować</a:t>
            </a:r>
            <a:br>
              <a:rPr lang="pl-PL" b="1" dirty="0"/>
            </a:br>
            <a:r>
              <a:rPr lang="pl-PL" b="1" dirty="0"/>
              <a:t> o wyborze Opozycji lub Propozycji.</a:t>
            </a:r>
          </a:p>
        </p:txBody>
      </p:sp>
    </p:spTree>
    <p:extLst>
      <p:ext uri="{BB962C8B-B14F-4D97-AF65-F5344CB8AC3E}">
        <p14:creationId xmlns:p14="http://schemas.microsoft.com/office/powerpoint/2010/main" val="74743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Zdobywanie kwalifikacji- drożność kształcenia.</a:t>
            </a:r>
          </a:p>
          <a:p>
            <a:r>
              <a:rPr lang="pl-PL" sz="1500" dirty="0"/>
              <a:t>Stopień doktora w dziedzinie nauk medycznych i nauk o zdrowiu</a:t>
            </a:r>
          </a:p>
          <a:p>
            <a:r>
              <a:rPr lang="pl-PL" sz="1500" dirty="0"/>
              <a:t>Stopień doktora w innych dziedzinach  nauk np. pedagogicznych</a:t>
            </a:r>
          </a:p>
          <a:p>
            <a:r>
              <a:rPr lang="pl-PL" sz="1500" dirty="0"/>
              <a:t>Kolejne stopnie naukowe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r>
              <a:rPr lang="pl-PL" sz="1400" dirty="0"/>
              <a:t>w ramach SMK ( Systemu Monitorowania Kształcenia pracowników Medycznych</a:t>
            </a:r>
            <a:r>
              <a:rPr lang="pl-PL" dirty="0"/>
              <a:t>)</a:t>
            </a:r>
          </a:p>
          <a:p>
            <a:r>
              <a:rPr lang="pl-PL" sz="1400" dirty="0"/>
              <a:t>Kursy dokształcające                       Kursy specjalistyczne</a:t>
            </a:r>
          </a:p>
          <a:p>
            <a:r>
              <a:rPr lang="pl-PL" sz="1400" dirty="0"/>
              <a:t>Kursy kwalifikacyjne                         Kursy specjalizacyjne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400" dirty="0"/>
              <a:t>studia licencjackie- studia I stopnia- tytuł licencjata pielęgniarstwa </a:t>
            </a:r>
          </a:p>
          <a:p>
            <a:r>
              <a:rPr lang="pl-PL" sz="1400" dirty="0"/>
              <a:t>studia magisterskie- studia II stopnia- tytuł magistra pielęgniarstwa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5. </a:t>
            </a:r>
          </a:p>
          <a:p>
            <a:r>
              <a:rPr lang="pl-PL" sz="2000" b="1" dirty="0"/>
              <a:t>Kształcenie podyplomowe.  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5" name="Schemat blokowy: dysk magnetyczny 4">
            <a:extLst>
              <a:ext uri="{FF2B5EF4-FFF2-40B4-BE49-F238E27FC236}">
                <a16:creationId xmlns:a16="http://schemas.microsoft.com/office/drawing/2014/main" id="{01B023E3-86DF-327A-C9AE-910D63207EF4}"/>
              </a:ext>
            </a:extLst>
          </p:cNvPr>
          <p:cNvSpPr/>
          <p:nvPr/>
        </p:nvSpPr>
        <p:spPr>
          <a:xfrm>
            <a:off x="1389187" y="5239023"/>
            <a:ext cx="5811714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Kształcenie </a:t>
            </a:r>
            <a:r>
              <a:rPr lang="pl-PL" dirty="0" err="1">
                <a:solidFill>
                  <a:schemeClr val="tx1"/>
                </a:solidFill>
              </a:rPr>
              <a:t>przeddyplomowe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chemat blokowy: dysk magnetyczny 5">
            <a:extLst>
              <a:ext uri="{FF2B5EF4-FFF2-40B4-BE49-F238E27FC236}">
                <a16:creationId xmlns:a16="http://schemas.microsoft.com/office/drawing/2014/main" id="{9F5D6F10-B754-3DFA-EC02-1A21AA5295AA}"/>
              </a:ext>
            </a:extLst>
          </p:cNvPr>
          <p:cNvSpPr/>
          <p:nvPr/>
        </p:nvSpPr>
        <p:spPr>
          <a:xfrm>
            <a:off x="1582618" y="3732276"/>
            <a:ext cx="5811714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Kształcenie podyplomowe </a:t>
            </a:r>
          </a:p>
        </p:txBody>
      </p:sp>
      <p:sp>
        <p:nvSpPr>
          <p:cNvPr id="7" name="Schemat blokowy: dysk magnetyczny 6">
            <a:extLst>
              <a:ext uri="{FF2B5EF4-FFF2-40B4-BE49-F238E27FC236}">
                <a16:creationId xmlns:a16="http://schemas.microsoft.com/office/drawing/2014/main" id="{0A4D557F-B98E-E950-A868-3BB54E667017}"/>
              </a:ext>
            </a:extLst>
          </p:cNvPr>
          <p:cNvSpPr/>
          <p:nvPr/>
        </p:nvSpPr>
        <p:spPr>
          <a:xfrm>
            <a:off x="1815613" y="2086769"/>
            <a:ext cx="4958862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Dalsze etapy rozwoju zawodowego</a:t>
            </a:r>
          </a:p>
        </p:txBody>
      </p:sp>
    </p:spTree>
    <p:extLst>
      <p:ext uri="{BB962C8B-B14F-4D97-AF65-F5344CB8AC3E}">
        <p14:creationId xmlns:p14="http://schemas.microsoft.com/office/powerpoint/2010/main" val="1689072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Rozwój kompetencji pielęgniarskich </a:t>
            </a:r>
          </a:p>
          <a:p>
            <a:pPr marL="0" indent="0">
              <a:buNone/>
            </a:pPr>
            <a:endParaRPr lang="pl-PL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400" b="1" dirty="0"/>
              <a:t>Możliwy jest z uwagi na  działający system  kształcenia podyplomowego pielęgniarek i położnych w Polsce, nad którym pieczę sprawuje Centrum Kształcenia Podyplomowego Pielęgniarek i Położnych.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400" b="1" dirty="0"/>
              <a:t>Można przywołać także wiele inicjatyw realizowanych przez Centrum Kształcenia podyplomowego, które  wspólnie z nie istniejącym od nie dawana  Departamentem Pielęgniarek i Położnych [17]  oraz z Naczelną  Izbą Pielęgniarek i Położnych [18]   przy wsparciu środków finansowych pochodzących z  Unii Europejskiej realizowało różne dodatkowe, szczególnie przydatne na stanowiskach pielęgniarskich  formy podnoszenia kwalifikacji. </a:t>
            </a:r>
          </a:p>
          <a:p>
            <a:pPr marL="0" indent="0">
              <a:buNone/>
            </a:pPr>
            <a:r>
              <a:rPr lang="pl-PL" sz="1000" dirty="0"/>
              <a:t>17. Rozwój kompetencji pielęgniarskich. Ministerstwo Zdrowia. http://www.akademiapp.mz.gov.pl/rozwoj-kompetencji-pielegniarskich/. Dostęp 22.01.2023 r. </a:t>
            </a:r>
          </a:p>
          <a:p>
            <a:pPr marL="0" indent="0">
              <a:buNone/>
            </a:pPr>
            <a:r>
              <a:rPr lang="pl-PL" sz="1000" dirty="0"/>
              <a:t>18.CKPiP. https://ckppip.edu.pl/projekt-ue/( dostęp 23.01.2023 r. )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8029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2900" b="1" u="sng" dirty="0"/>
              <a:t>Rozwój kompetencji pielęgniarskich </a:t>
            </a:r>
          </a:p>
          <a:p>
            <a:r>
              <a:rPr lang="pl-PL" dirty="0"/>
              <a:t>Na uwagę zasługują wprowadzone zmiany systemowe mające na celu zwiększenie kompetencji zawodowych pielęgniarek i położnych, tj. m.in. 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sz="1600" dirty="0"/>
              <a:t>19.Rozporządzenie Ministra Zdrowia z dnia 8 lipca 2020 r. zmieniające rozporządzenie w sprawie świadczeń gwarantowanych z zakresu podstawowej opieki zdrowotnej (Dz.U. 2020 poz. 1255 z </a:t>
            </a:r>
            <a:r>
              <a:rPr lang="pl-PL" sz="1600" dirty="0" err="1"/>
              <a:t>pózn</a:t>
            </a:r>
            <a:r>
              <a:rPr lang="pl-PL" sz="1600" dirty="0"/>
              <a:t>. zm.)</a:t>
            </a:r>
          </a:p>
          <a:p>
            <a:pPr marL="0" indent="0">
              <a:buNone/>
            </a:pPr>
            <a:r>
              <a:rPr lang="pl-PL" sz="1600" dirty="0"/>
              <a:t>20. </a:t>
            </a:r>
            <a:r>
              <a:rPr lang="pl-PL" sz="1600" dirty="0" err="1"/>
              <a:t>Czeczelewska</a:t>
            </a:r>
            <a:r>
              <a:rPr lang="pl-PL" sz="1600" dirty="0"/>
              <a:t> E. Porada Pielęgniarska- skrypt do przedmiotu poradnictwo w pielęgniarstwie. PZWL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5" name="Strzałka: pagon 4">
            <a:extLst>
              <a:ext uri="{FF2B5EF4-FFF2-40B4-BE49-F238E27FC236}">
                <a16:creationId xmlns:a16="http://schemas.microsoft.com/office/drawing/2014/main" id="{BF292A8F-7679-4D37-47E4-07D264B649C7}"/>
              </a:ext>
            </a:extLst>
          </p:cNvPr>
          <p:cNvSpPr/>
          <p:nvPr/>
        </p:nvSpPr>
        <p:spPr>
          <a:xfrm>
            <a:off x="549519" y="1209459"/>
            <a:ext cx="7877908" cy="12221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możliwość wystawiania recept na leki, środki spożywcze specjalnego przeznaczenia żywieniowego, zleceń i recept na wyroby medyczne oraz skierowań na określone badania diagnostycznie</a:t>
            </a:r>
          </a:p>
        </p:txBody>
      </p:sp>
      <p:sp>
        <p:nvSpPr>
          <p:cNvPr id="6" name="Strzałka: pagon 5">
            <a:extLst>
              <a:ext uri="{FF2B5EF4-FFF2-40B4-BE49-F238E27FC236}">
                <a16:creationId xmlns:a16="http://schemas.microsoft.com/office/drawing/2014/main" id="{26039E4A-3E74-5874-728A-7281C8927912}"/>
              </a:ext>
            </a:extLst>
          </p:cNvPr>
          <p:cNvSpPr/>
          <p:nvPr/>
        </p:nvSpPr>
        <p:spPr>
          <a:xfrm>
            <a:off x="1789232" y="2606385"/>
            <a:ext cx="5565531" cy="484632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możliwość samodzielnego leczenia ran</a:t>
            </a:r>
          </a:p>
        </p:txBody>
      </p:sp>
      <p:sp>
        <p:nvSpPr>
          <p:cNvPr id="7" name="Strzałka: pagon 6">
            <a:extLst>
              <a:ext uri="{FF2B5EF4-FFF2-40B4-BE49-F238E27FC236}">
                <a16:creationId xmlns:a16="http://schemas.microsoft.com/office/drawing/2014/main" id="{4A9B88A4-4A21-9736-D9C7-FE1C33ED1209}"/>
              </a:ext>
            </a:extLst>
          </p:cNvPr>
          <p:cNvSpPr/>
          <p:nvPr/>
        </p:nvSpPr>
        <p:spPr>
          <a:xfrm>
            <a:off x="549519" y="4312626"/>
            <a:ext cx="7394330" cy="880286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możliwość udzielenia porady pielęgniarki i porady położnej w ambulatoryjnej opiece specjalistycznej, ( AOS)</a:t>
            </a:r>
          </a:p>
        </p:txBody>
      </p:sp>
      <p:sp>
        <p:nvSpPr>
          <p:cNvPr id="8" name="Strzałka: pagon 7">
            <a:extLst>
              <a:ext uri="{FF2B5EF4-FFF2-40B4-BE49-F238E27FC236}">
                <a16:creationId xmlns:a16="http://schemas.microsoft.com/office/drawing/2014/main" id="{EBCA7D9C-37CE-D456-D0B5-7ABB4AA0BD8E}"/>
              </a:ext>
            </a:extLst>
          </p:cNvPr>
          <p:cNvSpPr/>
          <p:nvPr/>
        </p:nvSpPr>
        <p:spPr>
          <a:xfrm>
            <a:off x="549519" y="3291253"/>
            <a:ext cx="7772399" cy="751741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możliwość udzielenia porady pielęgniarki i położnej w podstawowej opiece zdrowotnej (POZ)</a:t>
            </a:r>
          </a:p>
        </p:txBody>
      </p:sp>
    </p:spTree>
    <p:extLst>
      <p:ext uri="{BB962C8B-B14F-4D97-AF65-F5344CB8AC3E}">
        <p14:creationId xmlns:p14="http://schemas.microsoft.com/office/powerpoint/2010/main" val="2596554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Rozwój kompetencji pielęgniarskich –Porada pielęgniarska</a:t>
            </a:r>
          </a:p>
          <a:p>
            <a:pPr>
              <a:lnSpc>
                <a:spcPct val="150000"/>
              </a:lnSpc>
            </a:pPr>
            <a:r>
              <a:rPr lang="pl-PL" dirty="0"/>
              <a:t>Od 1 sierpnia 2020 roku pielęgniarki uzyskały uprawnienia do udzielania porady pielęgniarskiej ( w tym badania fizykalnego) w ramach POZ i wybranych poradniach ambulatoryjnej opieki specjalistycznej -AOS– stąd w programie kształcenia na kierunku pielęgniarstwo jest nowy przedmiot- PORADNICTWO w PIELĘGNIARSTWIE.</a:t>
            </a:r>
          </a:p>
          <a:p>
            <a:pPr>
              <a:lnSpc>
                <a:spcPct val="150000"/>
              </a:lnSpc>
            </a:pPr>
            <a:r>
              <a:rPr lang="pl-PL" u="sng" dirty="0"/>
              <a:t>Zysk dla pacjenta- </a:t>
            </a:r>
            <a:r>
              <a:rPr lang="pl-PL" b="1" dirty="0">
                <a:solidFill>
                  <a:srgbClr val="FF0000"/>
                </a:solidFill>
              </a:rPr>
              <a:t>zwiększenie dostępności do świadczeń zdrowotnych oraz skrócenie okresu oczekiwania pacjenta na uzyskanie świadczenia lekarskiego</a:t>
            </a:r>
            <a:r>
              <a:rPr lang="pl-PL" dirty="0"/>
              <a:t>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6186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Rozwój kompetencji pielęgniarskich – nowe specjalizacje</a:t>
            </a:r>
          </a:p>
          <a:p>
            <a:pPr marL="0" indent="0">
              <a:buNone/>
            </a:pPr>
            <a:r>
              <a:rPr lang="pl-PL" dirty="0"/>
              <a:t>Uruchomiono nowe specjalizacje dla pielęgniarek i położnych.</a:t>
            </a:r>
          </a:p>
          <a:p>
            <a:pPr marL="0" indent="0">
              <a:buNone/>
            </a:pPr>
            <a:r>
              <a:rPr lang="pl-PL" dirty="0"/>
              <a:t>Wprowadzane są nowe możliwości rozwoju zawodowego: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sp>
        <p:nvSpPr>
          <p:cNvPr id="6" name="Sześciokąt 5">
            <a:extLst>
              <a:ext uri="{FF2B5EF4-FFF2-40B4-BE49-F238E27FC236}">
                <a16:creationId xmlns:a16="http://schemas.microsoft.com/office/drawing/2014/main" id="{3E2FA22F-C17B-D4D7-B195-46173C2CF1E8}"/>
              </a:ext>
            </a:extLst>
          </p:cNvPr>
          <p:cNvSpPr/>
          <p:nvPr/>
        </p:nvSpPr>
        <p:spPr>
          <a:xfrm>
            <a:off x="685799" y="3903784"/>
            <a:ext cx="2875085" cy="1790700"/>
          </a:xfrm>
          <a:prstGeom prst="hex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specjalizacja "psychoterapia dzieci i młodzieży" </a:t>
            </a:r>
          </a:p>
        </p:txBody>
      </p:sp>
      <p:sp>
        <p:nvSpPr>
          <p:cNvPr id="11" name="Sześciokąt 10">
            <a:extLst>
              <a:ext uri="{FF2B5EF4-FFF2-40B4-BE49-F238E27FC236}">
                <a16:creationId xmlns:a16="http://schemas.microsoft.com/office/drawing/2014/main" id="{CD87D60A-DF5F-8F22-3C40-46F696B22445}"/>
              </a:ext>
            </a:extLst>
          </p:cNvPr>
          <p:cNvSpPr/>
          <p:nvPr/>
        </p:nvSpPr>
        <p:spPr>
          <a:xfrm>
            <a:off x="2734408" y="1828797"/>
            <a:ext cx="3033345" cy="207498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"chirurgiczna asysta lekarza" dla pielęgniarek posiadających tytuł zawodowy magistra pielęgniarstwa </a:t>
            </a:r>
          </a:p>
        </p:txBody>
      </p:sp>
      <p:sp>
        <p:nvSpPr>
          <p:cNvPr id="12" name="Sześciokąt 11">
            <a:extLst>
              <a:ext uri="{FF2B5EF4-FFF2-40B4-BE49-F238E27FC236}">
                <a16:creationId xmlns:a16="http://schemas.microsoft.com/office/drawing/2014/main" id="{EF43F3DF-A561-00FA-8580-4D7C94584C90}"/>
              </a:ext>
            </a:extLst>
          </p:cNvPr>
          <p:cNvSpPr/>
          <p:nvPr/>
        </p:nvSpPr>
        <p:spPr>
          <a:xfrm>
            <a:off x="5064369" y="3229707"/>
            <a:ext cx="3648808" cy="2713891"/>
          </a:xfrm>
          <a:prstGeom prst="hex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"psychoterapia uzależnień" dla pielęgniarek i położnych posiadającym odpowiednio tytuł zawodowy magistra pielęgniarstwa lub tytuł zawodowy magistra położnictwa</a:t>
            </a:r>
          </a:p>
        </p:txBody>
      </p:sp>
    </p:spTree>
    <p:extLst>
      <p:ext uri="{BB962C8B-B14F-4D97-AF65-F5344CB8AC3E}">
        <p14:creationId xmlns:p14="http://schemas.microsoft.com/office/powerpoint/2010/main" val="1273952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607392"/>
            <a:ext cx="7772400" cy="5334000"/>
          </a:xfrm>
        </p:spPr>
        <p:txBody>
          <a:bodyPr>
            <a:normAutofit fontScale="92500"/>
          </a:bodyPr>
          <a:lstStyle/>
          <a:p>
            <a:r>
              <a:rPr lang="pl-PL" b="1" u="sng" dirty="0"/>
              <a:t>Ułatwienia w podnoszeniu kwalifikacji -Kodeks Pracy </a:t>
            </a:r>
          </a:p>
          <a:p>
            <a:pPr marL="0" indent="0">
              <a:buNone/>
            </a:pPr>
            <a:r>
              <a:rPr lang="pl-PL" dirty="0"/>
              <a:t>Pracodawca ma obowiązek ułatwiać pracownikom podnoszenie</a:t>
            </a:r>
          </a:p>
          <a:p>
            <a:pPr marL="0" indent="0">
              <a:buNone/>
            </a:pPr>
            <a:r>
              <a:rPr lang="pl-PL" dirty="0"/>
              <a:t>kwalifikacji zawodowych (art. 94 pkt 6 K.P.).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Urlop szkoleniowy:</a:t>
            </a:r>
          </a:p>
          <a:p>
            <a:pPr marL="0" indent="0">
              <a:buNone/>
            </a:pPr>
            <a:r>
              <a:rPr lang="pl-PL" dirty="0"/>
              <a:t>Oznacza to, że pracownikowi, który zdecydował się na zdobywanie lub uzupełnianie wiedzy i umiejętności, powinien zostać udzielony urlop szkoleniowy lub zwolnienie z części dnia pracy, tak by pracownik mógł punktualnie przybyć na obowiązkowe zajęcia oraz odbyć je.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Prawo do wynagrodzenia:</a:t>
            </a:r>
          </a:p>
          <a:p>
            <a:pPr marL="0" indent="0">
              <a:buNone/>
            </a:pPr>
            <a:r>
              <a:rPr lang="pl-PL" dirty="0"/>
              <a:t>Za czas urlopu szkoleniowego oraz za czas zwolnienia pracownik zachowuje prawo do wynagrodzenia. Wymiar urlopu szkoleniowego określa art. 103  par. 1 K.P. W przypadku osób kształcących się w ramach studiów wyższych wynosi on 21 dni roboczych.</a:t>
            </a:r>
          </a:p>
          <a:p>
            <a:pPr marL="0" indent="0">
              <a:buNone/>
            </a:pPr>
            <a:r>
              <a:rPr lang="pl-PL" dirty="0"/>
              <a:t>Jest on udzielany na ostatnim roku studiów w celu przygotowania pracy dyplomowej oraz przygotowania się i przystąpienia do egzaminu dyplomowego ( dotyczy podnoszenia kwalifikacji za zgodą pracodawcy).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DA3734-141C-7D1D-C80F-3E40F08B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36" y="220262"/>
            <a:ext cx="110956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8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607392"/>
            <a:ext cx="7772400" cy="5334000"/>
          </a:xfrm>
        </p:spPr>
        <p:txBody>
          <a:bodyPr>
            <a:normAutofit fontScale="92500" lnSpcReduction="10000"/>
          </a:bodyPr>
          <a:lstStyle/>
          <a:p>
            <a:r>
              <a:rPr lang="pl-PL" b="1" u="sng" dirty="0"/>
              <a:t>Ułatwienia w podnoszeniu kwalifikacji- Ustawa o zawodach pielęgniarki i położnej</a:t>
            </a:r>
          </a:p>
          <a:p>
            <a:pPr marL="0" indent="0">
              <a:buNone/>
            </a:pPr>
            <a:r>
              <a:rPr lang="pl-PL" dirty="0"/>
              <a:t>Ustawa o zawodach pielęgniarki i położnej </a:t>
            </a:r>
          </a:p>
          <a:p>
            <a:pPr marL="0" indent="0">
              <a:buNone/>
            </a:pPr>
            <a:r>
              <a:rPr lang="pl-PL" dirty="0"/>
              <a:t>– art.61 –obowiązek stałego aktualizowania swojej wiedzy i umiejętności zawodowych. </a:t>
            </a:r>
          </a:p>
          <a:p>
            <a:pPr marL="0" indent="0">
              <a:buNone/>
            </a:pPr>
            <a:r>
              <a:rPr lang="pl-PL" dirty="0"/>
              <a:t>Ustawa gwarantuje prawo do doskonalenia zawodowego w ramach kształcenia podyplomowego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Urlop szkoleniowy:</a:t>
            </a:r>
          </a:p>
          <a:p>
            <a:pPr marL="0" indent="0">
              <a:buNone/>
            </a:pPr>
            <a:r>
              <a:rPr lang="pl-PL" dirty="0"/>
              <a:t>Pielęgniarkom, które uzyskały skierowanie, pracodawca powinien przyznać urlop szkoleniowy w wymiarze do 28 dni roboczych ustalany w zależności od czasu trwania kształcenia (art. 65 ust. 1 </a:t>
            </a:r>
            <a:r>
              <a:rPr lang="pl-PL" dirty="0" err="1"/>
              <a:t>u.z.p.p</a:t>
            </a:r>
            <a:r>
              <a:rPr lang="pl-PL" dirty="0"/>
              <a:t>.). Dodatkowo jeśli dany kurs kończy się egzaminem państwowym, pracodawca może przyznać do 6 dni roboczych urlopu (dzieje się tak w przypadku odbywania kursu specjalizacyjnego).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Zwolnienie z części dnia pracy:</a:t>
            </a:r>
          </a:p>
          <a:p>
            <a:pPr marL="0" indent="0">
              <a:buNone/>
            </a:pPr>
            <a:r>
              <a:rPr lang="pl-PL" dirty="0"/>
              <a:t>W razie potrzeby pracodawca powinien również zwolnić pielęgniarkę uczestniczącą w jednym z wymienionych kursów z części dnia pracy. Zarówno w przypadku urlopu, jak i zwolnienia zachowuje ona prawo do wynagrodzenia.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4885F3-3C44-3515-FE16-E0328C70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06" y="485191"/>
            <a:ext cx="1110343" cy="7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51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BADANIE NAUKOWE - artykuł</a:t>
            </a:r>
          </a:p>
          <a:p>
            <a:r>
              <a:rPr lang="pl-PL" b="1" u="sng" dirty="0"/>
              <a:t>Artykuł na temat podnoszenia kwalifikacji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</a:t>
            </a:r>
            <a:r>
              <a:rPr lang="pl-PL" b="1" dirty="0">
                <a:solidFill>
                  <a:srgbClr val="0070C0"/>
                </a:solidFill>
              </a:rPr>
              <a:t>. Pielęgniarki mimo tego, że nie zawsze mogą liczyć na ułatwienia ze strony pracodawców, widzą potrzebę  podnoszenia swoich kwalifikacji, chcą się szkolić i podejmują szkolenie z własnej inicjatywy.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2. Większość pielęgniarek podejmuje naukę w różnych formach głównie po to, aby zaspokoić swoje ambicje, rzadziej liczą na wyższe zarobki.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3. Nie wszystkie pielęgniarki potrzebują urlopu szkoleniowego w celu właściwego przygotowania się do zajęć i egzaminów; część pielęgniarek sądzi, że wystarczający byłby urlop w wymiarze niższym, niż zakładają przepisy prawa.</a:t>
            </a:r>
          </a:p>
          <a:p>
            <a:pPr marL="0" indent="0">
              <a:buNone/>
            </a:pPr>
            <a:r>
              <a:rPr lang="pl-PL" sz="1000" dirty="0"/>
              <a:t>21.Zdanowska J, Sielska J, Głowacka DM. Założenia ustawowe a oczekiwania dotyczące ułatwień podczas podnoszenia kwalifikacji zawodowych. PIELĘGNIARSTWO POLSKIE NR 2 (60) 2016: 144-148.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9D5EBD-DDD1-F873-B3B4-48D26C2C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016" y="308202"/>
            <a:ext cx="1548882" cy="10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8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2-Amelia </a:t>
            </a:r>
            <a:r>
              <a:rPr lang="pl-PL" dirty="0" err="1"/>
              <a:t>Żachowska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21" y="517321"/>
            <a:ext cx="7772400" cy="5334000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u="sng" dirty="0"/>
              <a:t>BAANIE NAUKOWE –artykuł c.d.</a:t>
            </a:r>
          </a:p>
          <a:p>
            <a:r>
              <a:rPr lang="pl-PL" sz="6400" b="1" u="sng" dirty="0"/>
              <a:t>Podnoszenie kwalifikacji</a:t>
            </a:r>
          </a:p>
          <a:p>
            <a:pPr algn="l">
              <a:lnSpc>
                <a:spcPct val="170000"/>
              </a:lnSpc>
            </a:pPr>
            <a:r>
              <a:rPr lang="pl-PL" sz="5600" b="1" u="sng" dirty="0"/>
              <a:t>Wyniki: </a:t>
            </a:r>
          </a:p>
          <a:p>
            <a:pPr algn="l">
              <a:lnSpc>
                <a:spcPct val="170000"/>
              </a:lnSpc>
            </a:pPr>
            <a:r>
              <a:rPr lang="pl-PL" sz="5600" b="1" i="0" u="none" strike="noStrike" baseline="0" dirty="0">
                <a:solidFill>
                  <a:srgbClr val="0070C0"/>
                </a:solidFill>
              </a:rPr>
              <a:t>Ukończenie studiów niestacjonarnych zdecydowana większość respondentów traktowała jako wyraz osobistej potrzeby</a:t>
            </a:r>
            <a:r>
              <a:rPr lang="pl-PL" sz="5600" b="1" dirty="0">
                <a:solidFill>
                  <a:srgbClr val="0070C0"/>
                </a:solidFill>
              </a:rPr>
              <a:t> </a:t>
            </a:r>
            <a:r>
              <a:rPr lang="pl-PL" sz="5600" b="1" i="0" u="none" strike="noStrike" baseline="0" dirty="0">
                <a:solidFill>
                  <a:srgbClr val="0070C0"/>
                </a:solidFill>
              </a:rPr>
              <a:t>własnego rozwoju zawodowego</a:t>
            </a:r>
          </a:p>
          <a:p>
            <a:pPr algn="l">
              <a:lnSpc>
                <a:spcPct val="170000"/>
              </a:lnSpc>
            </a:pPr>
            <a:r>
              <a:rPr lang="pl-PL" sz="5600" dirty="0">
                <a:solidFill>
                  <a:srgbClr val="010202"/>
                </a:solidFill>
              </a:rPr>
              <a:t>B</a:t>
            </a:r>
            <a:r>
              <a:rPr lang="pl-PL" sz="5600" b="0" i="0" u="none" strike="noStrike" baseline="0" dirty="0">
                <a:solidFill>
                  <a:srgbClr val="010202"/>
                </a:solidFill>
              </a:rPr>
              <a:t>lisko jedna piąta uważała, iż jest to świadomy plan rozwoju kariery zawodowej </a:t>
            </a:r>
          </a:p>
          <a:p>
            <a:pPr algn="l">
              <a:lnSpc>
                <a:spcPct val="170000"/>
              </a:lnSpc>
            </a:pPr>
            <a:r>
              <a:rPr lang="pl-PL" sz="5600" b="0" i="0" u="none" strike="noStrike" baseline="0" dirty="0">
                <a:solidFill>
                  <a:srgbClr val="010202"/>
                </a:solidFill>
              </a:rPr>
              <a:t>Dla nieznacznego od</a:t>
            </a:r>
            <a:r>
              <a:rPr lang="pl-PL" sz="5600" dirty="0">
                <a:solidFill>
                  <a:srgbClr val="010202"/>
                </a:solidFill>
              </a:rPr>
              <a:t>s</a:t>
            </a:r>
            <a:r>
              <a:rPr lang="pl-PL" sz="5600" b="0" i="0" u="none" strike="noStrike" baseline="0" dirty="0">
                <a:solidFill>
                  <a:srgbClr val="010202"/>
                </a:solidFill>
              </a:rPr>
              <a:t>etka badanych motywacją do podjęcia kształcenia na poziomie studiów wyższych był wymóg stawiany przez pracodawcę </a:t>
            </a:r>
          </a:p>
          <a:p>
            <a:pPr algn="l">
              <a:lnSpc>
                <a:spcPct val="170000"/>
              </a:lnSpc>
            </a:pPr>
            <a:r>
              <a:rPr lang="pl-PL" sz="5600" b="0" i="0" u="none" strike="noStrike" baseline="0" dirty="0">
                <a:solidFill>
                  <a:srgbClr val="010202"/>
                </a:solidFill>
              </a:rPr>
              <a:t>Zdobycie tytułu licencjata sprawiło, że blisko połowa badanych chce wziąć odpowiedzialność za swój dalszy rozwój, a </a:t>
            </a:r>
            <a:r>
              <a:rPr lang="pl-PL" sz="5600" b="1" i="0" u="none" strike="noStrike" baseline="0" dirty="0">
                <a:solidFill>
                  <a:srgbClr val="0070C0"/>
                </a:solidFill>
              </a:rPr>
              <a:t>jedna piąta uczestników badania planuje kształcenie w ramach studiów II stopnia</a:t>
            </a:r>
            <a:r>
              <a:rPr lang="pl-PL" sz="5600" b="0" i="0" u="none" strike="noStrike" baseline="0" dirty="0">
                <a:solidFill>
                  <a:srgbClr val="0070C0"/>
                </a:solidFill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pl-PL" sz="5600" b="0" i="0" u="none" strike="noStrike" baseline="0" dirty="0">
                <a:solidFill>
                  <a:srgbClr val="010202"/>
                </a:solidFill>
              </a:rPr>
              <a:t> Zdaniem respondentów opieka pielęgniarska świadczona przez personel z wyższymi kwalifikacjami ma wyższy poziom, w pracy wykorzystywane są nowe metody, wzrasta poczucie bezpieczeństwa u pacjentów.</a:t>
            </a:r>
            <a:endParaRPr lang="pl-PL" b="1" u="sng" dirty="0"/>
          </a:p>
          <a:p>
            <a:pPr marL="0" indent="0">
              <a:buNone/>
            </a:pPr>
            <a:r>
              <a:rPr lang="pl-PL" sz="4000" dirty="0"/>
              <a:t>22.Ogórek-Tęcza B, </a:t>
            </a:r>
            <a:r>
              <a:rPr lang="pl-PL" sz="4000" dirty="0" err="1"/>
              <a:t>Skupnik</a:t>
            </a:r>
            <a:r>
              <a:rPr lang="pl-PL" sz="4000" dirty="0"/>
              <a:t> R, Matusiak M. Motywacja do podnoszenia kwalifikacji na studiach niestacjonarnych I stopnia i ocena przygotowania pielęgniarek uzyskujących tytuł licencjata do sprawowania profesjonalnej opieki. Pielęgniarstwo XXI wieku. 2012, 2(39): 43-47.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Argument 5. </a:t>
            </a:r>
          </a:p>
          <a:p>
            <a:r>
              <a:rPr lang="pl-PL" sz="1800" b="1" dirty="0"/>
              <a:t>Kształcenie podyplomowe. </a:t>
            </a:r>
          </a:p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A48DC3-42B1-7EB0-00B0-DC0C4A686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81" y="242611"/>
            <a:ext cx="154851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6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39" y="607392"/>
            <a:ext cx="7772400" cy="5334000"/>
          </a:xfrm>
        </p:spPr>
        <p:txBody>
          <a:bodyPr>
            <a:normAutofit lnSpcReduction="10000"/>
          </a:bodyPr>
          <a:lstStyle/>
          <a:p>
            <a:r>
              <a:rPr lang="pl-PL" b="1" u="sng" dirty="0"/>
              <a:t>Rozwój zawodowy </a:t>
            </a:r>
          </a:p>
          <a:p>
            <a:r>
              <a:rPr lang="pl-PL" b="1" u="sng" dirty="0"/>
              <a:t>Możliwości podjęcia pracy:</a:t>
            </a:r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r>
              <a:rPr lang="pl-PL" b="1" u="sng" dirty="0"/>
              <a:t>Możliwość łączenia 2-3 typów działalności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b="1" dirty="0"/>
          </a:p>
          <a:p>
            <a:r>
              <a:rPr lang="pl-PL" sz="2000" b="1" dirty="0"/>
              <a:t>Argument 6. Rozwój zawodowy.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ześciokąt 12">
            <a:extLst>
              <a:ext uri="{FF2B5EF4-FFF2-40B4-BE49-F238E27FC236}">
                <a16:creationId xmlns:a16="http://schemas.microsoft.com/office/drawing/2014/main" id="{B681F00D-2D17-9868-BA72-B561F550112D}"/>
              </a:ext>
            </a:extLst>
          </p:cNvPr>
          <p:cNvSpPr/>
          <p:nvPr/>
        </p:nvSpPr>
        <p:spPr>
          <a:xfrm>
            <a:off x="920739" y="1706069"/>
            <a:ext cx="2619814" cy="1828800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Praca w bezpośredniej opiece nad pacjentem: szpitale, przychodnie, hospicja, medycyna środowiska nauczania i </a:t>
            </a:r>
          </a:p>
          <a:p>
            <a:pPr algn="ctr"/>
            <a:r>
              <a:rPr lang="pl-PL" sz="1200" b="1" dirty="0">
                <a:solidFill>
                  <a:schemeClr val="tx1"/>
                </a:solidFill>
              </a:rPr>
              <a:t>     wychowania i inne</a:t>
            </a:r>
          </a:p>
        </p:txBody>
      </p:sp>
      <p:sp>
        <p:nvSpPr>
          <p:cNvPr id="14" name="Sześciokąt 13">
            <a:extLst>
              <a:ext uri="{FF2B5EF4-FFF2-40B4-BE49-F238E27FC236}">
                <a16:creationId xmlns:a16="http://schemas.microsoft.com/office/drawing/2014/main" id="{3C86E78E-A2CD-CC90-D1AB-628D95EF0244}"/>
              </a:ext>
            </a:extLst>
          </p:cNvPr>
          <p:cNvSpPr/>
          <p:nvPr/>
        </p:nvSpPr>
        <p:spPr>
          <a:xfrm>
            <a:off x="3666691" y="1921652"/>
            <a:ext cx="2188985" cy="1409527"/>
          </a:xfrm>
          <a:prstGeom prst="hexag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Zatrudnienie w</a:t>
            </a:r>
            <a:r>
              <a:rPr lang="pl-PL" b="1" dirty="0"/>
              <a:t> </a:t>
            </a:r>
            <a:r>
              <a:rPr lang="pl-PL" sz="1200" b="1" dirty="0"/>
              <a:t>ramach kontraktu- umowa cywilno-prawna</a:t>
            </a:r>
          </a:p>
        </p:txBody>
      </p:sp>
      <p:sp>
        <p:nvSpPr>
          <p:cNvPr id="15" name="Sześciokąt 14">
            <a:extLst>
              <a:ext uri="{FF2B5EF4-FFF2-40B4-BE49-F238E27FC236}">
                <a16:creationId xmlns:a16="http://schemas.microsoft.com/office/drawing/2014/main" id="{024A095C-D0FD-AEDA-6371-97A43B19F39A}"/>
              </a:ext>
            </a:extLst>
          </p:cNvPr>
          <p:cNvSpPr/>
          <p:nvPr/>
        </p:nvSpPr>
        <p:spPr>
          <a:xfrm>
            <a:off x="6057821" y="1909757"/>
            <a:ext cx="1878625" cy="142142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Własna działalność: indywidualna lub grupowa praktyka pielęgniarska</a:t>
            </a:r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5B6C148D-BDFF-2E96-5DEC-376B3A903A9C}"/>
              </a:ext>
            </a:extLst>
          </p:cNvPr>
          <p:cNvSpPr/>
          <p:nvPr/>
        </p:nvSpPr>
        <p:spPr>
          <a:xfrm>
            <a:off x="6178918" y="4269751"/>
            <a:ext cx="1636433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Działalność naukowa</a:t>
            </a:r>
          </a:p>
        </p:txBody>
      </p: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141D51A1-1B30-6C5E-4D2C-12BAC57D1E52}"/>
              </a:ext>
            </a:extLst>
          </p:cNvPr>
          <p:cNvSpPr/>
          <p:nvPr/>
        </p:nvSpPr>
        <p:spPr>
          <a:xfrm>
            <a:off x="1017527" y="4038600"/>
            <a:ext cx="2038412" cy="114998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Zarządzanie</a:t>
            </a:r>
            <a:br>
              <a:rPr lang="pl-PL" sz="1200" b="1" dirty="0">
                <a:solidFill>
                  <a:schemeClr val="tx1"/>
                </a:solidFill>
              </a:rPr>
            </a:br>
            <a:r>
              <a:rPr lang="pl-PL" sz="1200" b="1" dirty="0">
                <a:solidFill>
                  <a:schemeClr val="tx1"/>
                </a:solidFill>
              </a:rPr>
              <a:t> w pielęgniarstwie</a:t>
            </a:r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92069985-BE7E-A016-B872-7339BCE826E8}"/>
              </a:ext>
            </a:extLst>
          </p:cNvPr>
          <p:cNvSpPr/>
          <p:nvPr/>
        </p:nvSpPr>
        <p:spPr>
          <a:xfrm>
            <a:off x="3799212" y="4027962"/>
            <a:ext cx="1636433" cy="119135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Działalność dydaktyczna</a:t>
            </a:r>
          </a:p>
        </p:txBody>
      </p:sp>
    </p:spTree>
    <p:extLst>
      <p:ext uri="{BB962C8B-B14F-4D97-AF65-F5344CB8AC3E}">
        <p14:creationId xmlns:p14="http://schemas.microsoft.com/office/powerpoint/2010/main" val="29192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9B8C-6C3F-4C4E-931E-3B47AF55E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Praca Pielęgniarki PRZYNOSI 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SATYSFAKCJĘ ZAWODOWĄ, 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zapewnia dobre warunki pracy 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oraz  płacy</a:t>
            </a:r>
            <a:b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80EB1-28CB-4966-BABE-A63DC254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Główna Teza</a:t>
            </a:r>
          </a:p>
        </p:txBody>
      </p:sp>
    </p:spTree>
    <p:extLst>
      <p:ext uri="{BB962C8B-B14F-4D97-AF65-F5344CB8AC3E}">
        <p14:creationId xmlns:p14="http://schemas.microsoft.com/office/powerpoint/2010/main" val="39982481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 </a:t>
            </a:r>
            <a:r>
              <a:rPr lang="pl-PL" b="1" dirty="0" err="1"/>
              <a:t>Walczuk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Wsparcie Samorządu Zawodowego, Towarzystw, Stowarzyszeń Zawodowych oraz Konsultantów w dz. pielęgniarstwa. </a:t>
            </a:r>
            <a:endParaRPr lang="pl-PL" sz="4700" b="1" dirty="0"/>
          </a:p>
          <a:p>
            <a:r>
              <a:rPr lang="pl-PL" b="1" dirty="0"/>
              <a:t>Zawód wolny, zaufania publicznego, samodzielny i regulowany. </a:t>
            </a:r>
            <a:endParaRPr lang="pl-PL" dirty="0"/>
          </a:p>
          <a:p>
            <a:r>
              <a:rPr lang="pl-PL" b="1" dirty="0">
                <a:solidFill>
                  <a:srgbClr val="0070C0"/>
                </a:solidFill>
              </a:rPr>
              <a:t>Samorząd Zawodowy Pielęgniarek i Położnych                                       </a:t>
            </a:r>
            <a:r>
              <a:rPr lang="pl-PL" sz="7100" b="1" dirty="0"/>
              <a:t>☂️</a:t>
            </a:r>
            <a:endParaRPr lang="pl-PL" sz="7100" dirty="0"/>
          </a:p>
          <a:p>
            <a:r>
              <a:rPr lang="pl-PL" dirty="0"/>
              <a:t>Ustawa o zawodach pielęgniarki i położnej</a:t>
            </a:r>
          </a:p>
          <a:p>
            <a:r>
              <a:rPr lang="pl-PL" dirty="0"/>
              <a:t>Kodeks Etyki Zawodowej Pielęgniarki i Położnej </a:t>
            </a:r>
          </a:p>
          <a:p>
            <a:r>
              <a:rPr lang="pl-PL" dirty="0"/>
              <a:t>Rozporządzenia wykonawcze do wielu Ustaw w ramach których przebiega praktyka pielęgniarska</a:t>
            </a:r>
          </a:p>
          <a:p>
            <a:r>
              <a:rPr lang="pl-PL" dirty="0"/>
              <a:t>m.in. Rozporządzenie o czynnościach wykonywanych samodzielnie bez zlecenia lekarza</a:t>
            </a:r>
          </a:p>
          <a:p>
            <a:r>
              <a:rPr lang="pl-PL" b="1" dirty="0">
                <a:solidFill>
                  <a:srgbClr val="0070C0"/>
                </a:solidFill>
              </a:rPr>
              <a:t>Organizacje:</a:t>
            </a:r>
          </a:p>
          <a:p>
            <a:r>
              <a:rPr lang="pl-PL" dirty="0"/>
              <a:t>Polskie Towarzystwo Pielęgniarskie </a:t>
            </a:r>
          </a:p>
          <a:p>
            <a:r>
              <a:rPr lang="pl-PL" dirty="0"/>
              <a:t>Stowarzyszenia Pielęgniarskie np. Stowarzyszenie Pielęgniarek Pediatrycznych, Onkologicznych, Epidemiologicznych i wiele innych</a:t>
            </a:r>
          </a:p>
          <a:p>
            <a:r>
              <a:rPr lang="pl-PL" dirty="0"/>
              <a:t>Polskie Stowarzyszenie Sterylizacji Medycznej </a:t>
            </a:r>
          </a:p>
          <a:p>
            <a:r>
              <a:rPr lang="pl-PL" b="1" dirty="0">
                <a:solidFill>
                  <a:srgbClr val="0070C0"/>
                </a:solidFill>
              </a:rPr>
              <a:t>Konsultanci w dziedzinach pielęgniarstwa </a:t>
            </a:r>
            <a:r>
              <a:rPr lang="pl-PL" dirty="0"/>
              <a:t>powoływani na poziomie krajowym przez Ministra Zdrowia i na poziomie wojewódzkim przez Wojewodów. </a:t>
            </a:r>
          </a:p>
          <a:p>
            <a:r>
              <a:rPr lang="pl-PL" b="1" dirty="0">
                <a:solidFill>
                  <a:srgbClr val="0070C0"/>
                </a:solidFill>
              </a:rPr>
              <a:t>Stowarzyszenie -organizacje międzynarodowe</a:t>
            </a:r>
            <a:r>
              <a:rPr lang="pl-PL" dirty="0"/>
              <a:t>: EFN, ICN, ACNAP ESC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6. Rozwój zawodowy.</a:t>
            </a:r>
          </a:p>
          <a:p>
            <a:endParaRPr lang="pl-PL" sz="2000" b="1" dirty="0"/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1649339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2-Alicja Wolińska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2500" b="1" dirty="0">
                <a:solidFill>
                  <a:srgbClr val="FF0000"/>
                </a:solidFill>
              </a:rPr>
              <a:t>Brak satysfakcji zawodowej, wypalenie zawodowe</a:t>
            </a:r>
          </a:p>
          <a:p>
            <a:pPr marL="0" indent="0">
              <a:buNone/>
            </a:pPr>
            <a:r>
              <a:rPr lang="pl-PL" sz="2500" b="1" dirty="0">
                <a:solidFill>
                  <a:srgbClr val="FF0000"/>
                </a:solidFill>
              </a:rPr>
              <a:t>Definicja- wypalenie zawodowe</a:t>
            </a:r>
          </a:p>
          <a:p>
            <a:pPr marL="0" indent="0">
              <a:buNone/>
            </a:pPr>
            <a:r>
              <a:rPr lang="pl-PL" sz="2500" dirty="0"/>
              <a:t>Wypalenie zawodowe definiowanie jest przez </a:t>
            </a:r>
            <a:r>
              <a:rPr lang="pl-PL" sz="2500" dirty="0" err="1"/>
              <a:t>Maslach</a:t>
            </a:r>
            <a:r>
              <a:rPr lang="pl-PL" sz="2500" dirty="0"/>
              <a:t> jako „zespół wyczerpania emocjonalnego, depersonalizacji oraz obniżonego poczucia własnych dokonań osobistych, który może wystąpić u osób, pracujących z innymi ludźmi w pewien określony sposób”.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MBI - </a:t>
            </a:r>
            <a:r>
              <a:rPr lang="pl-PL" sz="1400" dirty="0" err="1"/>
              <a:t>Maslach</a:t>
            </a:r>
            <a:r>
              <a:rPr lang="pl-PL" sz="1400" dirty="0"/>
              <a:t> </a:t>
            </a:r>
            <a:r>
              <a:rPr lang="pl-PL" sz="1400" dirty="0" err="1"/>
              <a:t>Burnout</a:t>
            </a:r>
            <a:r>
              <a:rPr lang="pl-PL" sz="1400" dirty="0"/>
              <a:t> Inventory</a:t>
            </a:r>
          </a:p>
          <a:p>
            <a:pPr marL="0" indent="0">
              <a:buNone/>
            </a:pPr>
            <a:r>
              <a:rPr lang="pl-PL" sz="1400" dirty="0"/>
              <a:t>EE-</a:t>
            </a:r>
            <a:r>
              <a:rPr lang="pl-PL" sz="1400" dirty="0" err="1"/>
              <a:t>Emotional</a:t>
            </a:r>
            <a:r>
              <a:rPr lang="pl-PL" sz="1400" dirty="0"/>
              <a:t> </a:t>
            </a:r>
            <a:r>
              <a:rPr lang="pl-PL" sz="1400" dirty="0" err="1"/>
              <a:t>exhaustion</a:t>
            </a:r>
            <a:r>
              <a:rPr lang="pl-PL" sz="1400" dirty="0"/>
              <a:t> </a:t>
            </a:r>
          </a:p>
          <a:p>
            <a:pPr marL="0" indent="0">
              <a:buNone/>
            </a:pPr>
            <a:r>
              <a:rPr lang="pl-PL" sz="1400" dirty="0"/>
              <a:t>DEP- </a:t>
            </a:r>
            <a:r>
              <a:rPr lang="pl-PL" sz="1400" dirty="0" err="1"/>
              <a:t>Depersonalisation</a:t>
            </a:r>
            <a:endParaRPr lang="pl-PL" sz="1400" dirty="0"/>
          </a:p>
          <a:p>
            <a:pPr marL="0" indent="0">
              <a:buNone/>
            </a:pPr>
            <a:r>
              <a:rPr lang="pl-PL" sz="1400" dirty="0"/>
              <a:t>PA- </a:t>
            </a:r>
            <a:r>
              <a:rPr lang="en-US" sz="1400" dirty="0"/>
              <a:t>Decreased sense of one’s personal achievements</a:t>
            </a:r>
            <a:endParaRPr lang="pl-PL" sz="1400" dirty="0"/>
          </a:p>
          <a:p>
            <a:pPr marL="0" indent="0">
              <a:buNone/>
            </a:pPr>
            <a:r>
              <a:rPr lang="pl-PL" sz="1100" dirty="0"/>
              <a:t>24.Maslach C. Wypalenie - w perspektywie wielowymiarowej. In: Sęk H, </a:t>
            </a:r>
            <a:r>
              <a:rPr lang="pl-PL" sz="1100" dirty="0" err="1"/>
              <a:t>editor</a:t>
            </a:r>
            <a:r>
              <a:rPr lang="pl-PL" sz="1100" dirty="0"/>
              <a:t>. Wypalenie zawodowe - przyczyny, mechanizmy, zapobieganie. Warszawa: Wydawnictwo Naukowe PWN; 2000. p. 13–31.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 </a:t>
            </a:r>
            <a:endParaRPr lang="pl-PL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sz="2000" b="1" dirty="0"/>
          </a:p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AC41A189-B656-FEF1-1DD1-C8785AE5C69A}"/>
              </a:ext>
            </a:extLst>
          </p:cNvPr>
          <p:cNvSpPr/>
          <p:nvPr/>
        </p:nvSpPr>
        <p:spPr>
          <a:xfrm>
            <a:off x="3407230" y="1975168"/>
            <a:ext cx="2136710" cy="987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MBI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13FDBBEA-1BF2-5292-BACC-B4E89F533B42}"/>
              </a:ext>
            </a:extLst>
          </p:cNvPr>
          <p:cNvSpPr/>
          <p:nvPr/>
        </p:nvSpPr>
        <p:spPr>
          <a:xfrm>
            <a:off x="1307065" y="2802294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9140BF72-D79F-0D25-6B83-73E299BA86E4}"/>
              </a:ext>
            </a:extLst>
          </p:cNvPr>
          <p:cNvSpPr/>
          <p:nvPr/>
        </p:nvSpPr>
        <p:spPr>
          <a:xfrm>
            <a:off x="4114800" y="325949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DEP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13A0ADB1-00D2-7FE3-C764-41CF4FE2BE17}"/>
              </a:ext>
            </a:extLst>
          </p:cNvPr>
          <p:cNvSpPr/>
          <p:nvPr/>
        </p:nvSpPr>
        <p:spPr>
          <a:xfrm>
            <a:off x="6542315" y="280229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PA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7437973B-E4C0-4011-A387-82E89F75FE4C}"/>
              </a:ext>
            </a:extLst>
          </p:cNvPr>
          <p:cNvCxnSpPr>
            <a:stCxn id="3" idx="1"/>
            <a:endCxn id="5" idx="7"/>
          </p:cNvCxnSpPr>
          <p:nvPr/>
        </p:nvCxnSpPr>
        <p:spPr>
          <a:xfrm flipH="1">
            <a:off x="2087554" y="2469037"/>
            <a:ext cx="1319676" cy="46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3A36DD8-23B0-2AAF-5D3B-18FD1E44569F}"/>
              </a:ext>
            </a:extLst>
          </p:cNvPr>
          <p:cNvCxnSpPr>
            <a:stCxn id="3" idx="2"/>
          </p:cNvCxnSpPr>
          <p:nvPr/>
        </p:nvCxnSpPr>
        <p:spPr>
          <a:xfrm flipH="1">
            <a:off x="4473670" y="2962906"/>
            <a:ext cx="1915" cy="296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E140A322-F730-6021-D1F5-94542EB74A54}"/>
              </a:ext>
            </a:extLst>
          </p:cNvPr>
          <p:cNvCxnSpPr>
            <a:endCxn id="7" idx="0"/>
          </p:cNvCxnSpPr>
          <p:nvPr/>
        </p:nvCxnSpPr>
        <p:spPr>
          <a:xfrm>
            <a:off x="5649686" y="2469037"/>
            <a:ext cx="1252276" cy="33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00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2-Alicja Wolińska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</a:rPr>
              <a:t>Stres w zawodzie pielęgniarki</a:t>
            </a:r>
          </a:p>
          <a:p>
            <a:pPr marL="0" indent="0">
              <a:buNone/>
            </a:pPr>
            <a:endParaRPr lang="pl-PL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FF0000"/>
                </a:solidFill>
              </a:rPr>
              <a:t>Natomiast stres </a:t>
            </a:r>
            <a:r>
              <a:rPr lang="pl-PL" sz="1400" dirty="0"/>
              <a:t>w pracy uznawany jest jako główna przyczyna prowadząca do wypalenia zawodowego. Jak podkreśla Sęk H.  „wypalenie pojawia się w sytuacji działania przewlekłego stresu charakterystycznego dla zawodów społecznych”.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100" dirty="0"/>
              <a:t>25.Sęk H. Uwarunkowania i mechanizmy wypalenia zawodowego w modelu społecznej psychologii poznawczej. In: Sęk H, </a:t>
            </a:r>
            <a:r>
              <a:rPr lang="pl-PL" sz="1100" dirty="0" err="1"/>
              <a:t>editor</a:t>
            </a:r>
            <a:r>
              <a:rPr lang="pl-PL" sz="1100" dirty="0"/>
              <a:t>. Wypalenie zawodowe, przyczyny i zapobieganie. Warszawa: Wydawnictwo Naukowe PWN; 2007. p. 83–112. 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sz="2000" b="1" dirty="0"/>
          </a:p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0676C960-47EF-906E-28C1-4A53A78F7BAC}"/>
              </a:ext>
            </a:extLst>
          </p:cNvPr>
          <p:cNvSpPr/>
          <p:nvPr/>
        </p:nvSpPr>
        <p:spPr>
          <a:xfrm>
            <a:off x="914399" y="3276600"/>
            <a:ext cx="1971233" cy="9935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Zawód społeczny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89427C10-71C6-3E6B-7993-F9366A6CD5FD}"/>
              </a:ext>
            </a:extLst>
          </p:cNvPr>
          <p:cNvSpPr/>
          <p:nvPr/>
        </p:nvSpPr>
        <p:spPr>
          <a:xfrm>
            <a:off x="3802964" y="3306963"/>
            <a:ext cx="1776046" cy="9660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Stres</a:t>
            </a:r>
            <a:r>
              <a:rPr lang="pl-PL" dirty="0"/>
              <a:t> 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566487B6-1C3A-3794-7A7A-3E5CE2C86D40}"/>
              </a:ext>
            </a:extLst>
          </p:cNvPr>
          <p:cNvSpPr/>
          <p:nvPr/>
        </p:nvSpPr>
        <p:spPr>
          <a:xfrm>
            <a:off x="6310825" y="3066756"/>
            <a:ext cx="1776046" cy="1206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Wypalenie zawodowe</a:t>
            </a:r>
          </a:p>
        </p:txBody>
      </p:sp>
    </p:spTree>
    <p:extLst>
      <p:ext uri="{BB962C8B-B14F-4D97-AF65-F5344CB8AC3E}">
        <p14:creationId xmlns:p14="http://schemas.microsoft.com/office/powerpoint/2010/main" val="1039037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2-Alicja Wolińska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sz="2000" b="1" dirty="0"/>
          </a:p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DD4F73F-62F2-0A82-01DC-942FE83009C5}"/>
              </a:ext>
            </a:extLst>
          </p:cNvPr>
          <p:cNvSpPr txBox="1"/>
          <p:nvPr/>
        </p:nvSpPr>
        <p:spPr>
          <a:xfrm>
            <a:off x="464820" y="238275"/>
            <a:ext cx="8315285" cy="622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1800" b="1" i="0" u="sng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Brak satysfakcji zawodowej; wypalenie zawodowe, stres</a:t>
            </a:r>
          </a:p>
          <a:p>
            <a:pPr algn="l">
              <a:lnSpc>
                <a:spcPct val="150000"/>
              </a:lnSpc>
            </a:pPr>
            <a:r>
              <a:rPr lang="pl-PL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Na podstawie dostępnych </a:t>
            </a:r>
            <a:r>
              <a:rPr lang="pl-PL" sz="1600" b="1" i="0" u="sng" strike="noStrike" baseline="0" dirty="0">
                <a:latin typeface="Century Gothic" panose="020B0502020202020204" pitchFamily="34" charset="0"/>
              </a:rPr>
              <a:t>badań naukowych </a:t>
            </a:r>
            <a:r>
              <a:rPr lang="pl-PL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można pokusić się o pewne uogólnienia: </a:t>
            </a:r>
          </a:p>
          <a:p>
            <a:pPr algn="l">
              <a:lnSpc>
                <a:spcPct val="150000"/>
              </a:lnSpc>
            </a:pPr>
            <a:r>
              <a:rPr lang="pl-PL" sz="1600" b="1" i="0" u="none" strike="noStrik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Pielęgniarki są niezadowolone z wielu powodów </a:t>
            </a:r>
            <a:r>
              <a:rPr lang="pl-PL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m.in. </a:t>
            </a: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[26]</a:t>
            </a:r>
            <a:r>
              <a:rPr lang="pl-PL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:😥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 z możliwości awansu zawodowego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szansy na objęcie coraz to wyższych stanowisk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systemu wynagradzania </a:t>
            </a:r>
            <a:endParaRPr lang="pl-PL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Pielęgniarki skarżą się na wypalenie zawodowe głównie z powodu [27):</a:t>
            </a: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😷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Niskich  wynagrodzeń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Złych warunków pracy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Nieporozumień  wśród współpracowników.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 także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Przeciążenia obwiązkami zawodowymi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Małymi możliwości doskonalenia zawodowego [27]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Przemęczenia i ciągłego stresu w pracy[28] [30]                            </a:t>
            </a:r>
            <a:r>
              <a:rPr lang="pl-PL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😴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97454A0-7C18-3615-84F8-0FEFA852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682" y="1180323"/>
            <a:ext cx="154851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25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pl-PL" sz="1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694AA2-9C05-C94C-F893-9B4CB90CB362}"/>
              </a:ext>
            </a:extLst>
          </p:cNvPr>
          <p:cNvSpPr txBox="1"/>
          <p:nvPr/>
        </p:nvSpPr>
        <p:spPr>
          <a:xfrm>
            <a:off x="1167118" y="808672"/>
            <a:ext cx="68097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Chroniczne zmęczenie oraz bezsenność wśród pielęgniarek </a:t>
            </a:r>
            <a:r>
              <a:rPr lang="pl-PL" sz="4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🥱😴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Badanie naukowe – artykuł </a:t>
            </a:r>
          </a:p>
          <a:p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badaniu uczestniczyły pielęgniarki pracujące na oddziale pediatrycznym, chirurgicznym, internistycznym i w POZ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badaniach wykorzystano Skalę Zmęczenia Chronicznego oraz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Ateńską Skalę Bezsenności, które są narzędziami pozwalającymi na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ocenę objawów związanych z poziomem zmęczenia chronicznego oraz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bezsennością.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29.Dudek A. 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Chroniczne zmęczenie oraz bezsenność wśród pielęgniarek. Innowacje w Pielęgniarstwie i Naukach o Zdrowiu. 3(6)/2021: 38-58.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705C17-1491-5210-2766-2747F05A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782" y="1525013"/>
            <a:ext cx="154851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2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33" y="607392"/>
            <a:ext cx="7772400" cy="5334000"/>
          </a:xfrm>
        </p:spPr>
        <p:txBody>
          <a:bodyPr/>
          <a:lstStyle/>
          <a:p>
            <a:pPr marL="342900" indent="-342900">
              <a:buAutoNum type="arabicPeriod"/>
            </a:pPr>
            <a:endParaRPr lang="pl-PL" sz="1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694AA2-9C05-C94C-F893-9B4CB90CB362}"/>
              </a:ext>
            </a:extLst>
          </p:cNvPr>
          <p:cNvSpPr txBox="1"/>
          <p:nvPr/>
        </p:nvSpPr>
        <p:spPr>
          <a:xfrm>
            <a:off x="660633" y="682894"/>
            <a:ext cx="693664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Chroniczne zmęczenie oraz bezsenność wśród pielęgniarek </a:t>
            </a:r>
          </a:p>
          <a:p>
            <a:r>
              <a:rPr lang="pl-PL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</a:t>
            </a: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i wnioski:								</a:t>
            </a:r>
            <a:r>
              <a:rPr lang="pl-PL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😓</a:t>
            </a:r>
            <a:endParaRPr lang="pl-PL" sz="4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r>
              <a:rPr lang="pl-PL" sz="18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Blisko połowa pielęgniarek w grupie badanej miała objawy zmęczenia chronicznego, a 36% pielęgniarek w grupie badanej przejawiała bezsenność. </a:t>
            </a:r>
          </a:p>
          <a:p>
            <a:pPr algn="just"/>
            <a:r>
              <a:rPr lang="pl-PL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2</a:t>
            </a:r>
            <a:r>
              <a:rPr lang="pl-PL" sz="18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. U pielęgniarek pracujących w systemie zmianowym zmęczenie chroniczne oraz zaburzenia snu były częściej spotykane w stosunku do pielęgniarek pracujących w systemie dziennym. </a:t>
            </a:r>
          </a:p>
          <a:p>
            <a:pPr algn="just"/>
            <a:r>
              <a:rPr lang="pl-PL" sz="18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3. Pielęgniarki z krótszym stażem częściej miały lekkie zaburzenia snu, a pracownicy z dłuższym doświadczeniem zawodowym cierpieli częściej na bezsenność. </a:t>
            </a:r>
          </a:p>
          <a:p>
            <a:pPr algn="just"/>
            <a:r>
              <a:rPr lang="pl-PL" sz="1800" b="0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4. </a:t>
            </a:r>
            <a:r>
              <a:rPr lang="pl-PL" sz="1800" b="0" i="0" u="none" strike="noStrike" baseline="0" dirty="0">
                <a:latin typeface="Cambria" panose="02040503050406030204" pitchFamily="18" charset="0"/>
              </a:rPr>
              <a:t>Nie wykazano, by chroniczne zmęczenie i bezsenność korelowały z występowaniem wybranych problemów w pracy, najczęściej były to problemy z komunikacją. </a:t>
            </a:r>
          </a:p>
          <a:p>
            <a:pPr algn="just"/>
            <a:r>
              <a:rPr lang="pl-PL" sz="1800" b="0" i="0" u="none" strike="noStrike" baseline="0" dirty="0">
                <a:latin typeface="Cambria" panose="02040503050406030204" pitchFamily="18" charset="0"/>
              </a:rPr>
              <a:t>5. Zauważono wysoki poziom zaburzeń snu wśród pielęgniarek pracujących na oddziałach pediatrycznych i chirurgicznych.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29.Dudek A. 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Chroniczne zmęczenie oraz bezsenność wśród pielęgniarek. Innowacje w Pielęgniarstwie i Naukach o Zdrowiu. 3(6)/2021: 38-58.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DE6F53-EF34-5EA7-88F1-90F2DD5A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255" y="989061"/>
            <a:ext cx="170420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33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2-Alicja Wolińska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786F2D-4CCE-55AC-816E-A3C2508BE427}"/>
              </a:ext>
            </a:extLst>
          </p:cNvPr>
          <p:cNvSpPr txBox="1"/>
          <p:nvPr/>
        </p:nvSpPr>
        <p:spPr>
          <a:xfrm>
            <a:off x="685800" y="780176"/>
            <a:ext cx="803036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Sytuacje stresowe:</a:t>
            </a:r>
          </a:p>
          <a:p>
            <a:endParaRPr lang="pl-PL" b="1" dirty="0"/>
          </a:p>
          <a:p>
            <a:r>
              <a:rPr lang="pl-PL" sz="5400" b="1" dirty="0"/>
              <a:t>							😵 </a:t>
            </a:r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Powyżej źródła stresu wyłonione w badaniu pilotażowym.</a:t>
            </a:r>
          </a:p>
          <a:p>
            <a:endParaRPr lang="pl-PL" sz="1200" dirty="0"/>
          </a:p>
          <a:p>
            <a:r>
              <a:rPr lang="pl-PL" sz="1200" dirty="0"/>
              <a:t>30.Tartas M, </a:t>
            </a:r>
            <a:r>
              <a:rPr lang="pl-PL" sz="1200" dirty="0" err="1"/>
              <a:t>Derkiewicz</a:t>
            </a:r>
            <a:r>
              <a:rPr lang="pl-PL" sz="1200" dirty="0"/>
              <a:t> G, Walkiewicz M, Budziński W.: Źródła stresu zawodowego w pracy pielęgniarek zatrudnionych w oddziałach o dużym obciążeniu fizycznym i psychicznym – hospicjum oraz chirurgii ogólnej. Ann. </a:t>
            </a:r>
            <a:r>
              <a:rPr lang="pl-PL" sz="1200" dirty="0" err="1"/>
              <a:t>Acad</a:t>
            </a:r>
            <a:r>
              <a:rPr lang="pl-PL" sz="1200" dirty="0"/>
              <a:t>. Med. </a:t>
            </a:r>
            <a:r>
              <a:rPr lang="pl-PL" sz="1200" dirty="0" err="1"/>
              <a:t>Gedan</a:t>
            </a:r>
            <a:r>
              <a:rPr lang="pl-PL" sz="1200" dirty="0"/>
              <a:t>., 2009, 39, 145–153.</a:t>
            </a:r>
          </a:p>
          <a:p>
            <a:endParaRPr lang="pl-PL" dirty="0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C9890CC-6929-A7D3-FBDF-F2E034072D57}"/>
              </a:ext>
            </a:extLst>
          </p:cNvPr>
          <p:cNvSpPr/>
          <p:nvPr/>
        </p:nvSpPr>
        <p:spPr>
          <a:xfrm>
            <a:off x="835268" y="2037022"/>
            <a:ext cx="1855177" cy="1283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r>
              <a:rPr lang="pl-PL" sz="1600" dirty="0">
                <a:solidFill>
                  <a:schemeClr val="tx1"/>
                </a:solidFill>
              </a:rPr>
              <a:t>Związane z warunkami i organizacją pracy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2CD42AF3-DDA4-270E-E534-95CBA085ECC6}"/>
              </a:ext>
            </a:extLst>
          </p:cNvPr>
          <p:cNvSpPr/>
          <p:nvPr/>
        </p:nvSpPr>
        <p:spPr>
          <a:xfrm>
            <a:off x="2778314" y="3641256"/>
            <a:ext cx="165881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Związane z opieką nad pacjentem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70AEEAEE-654E-46F0-C0E8-AD8C7E0AFB94}"/>
              </a:ext>
            </a:extLst>
          </p:cNvPr>
          <p:cNvSpPr/>
          <p:nvPr/>
        </p:nvSpPr>
        <p:spPr>
          <a:xfrm>
            <a:off x="5896732" y="1945733"/>
            <a:ext cx="2145325" cy="1213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Wynikające ze współpracy w zespole terapeutycznym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41D7B8C-38E6-264A-EC5F-497DC6D6F4A1}"/>
              </a:ext>
            </a:extLst>
          </p:cNvPr>
          <p:cNvSpPr/>
          <p:nvPr/>
        </p:nvSpPr>
        <p:spPr>
          <a:xfrm>
            <a:off x="5372153" y="3681344"/>
            <a:ext cx="25087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Związane z relacjami  z rodziną pacjenta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E1C7828D-8FB4-C0EA-99C8-3B56BEC2495C}"/>
              </a:ext>
            </a:extLst>
          </p:cNvPr>
          <p:cNvCxnSpPr/>
          <p:nvPr/>
        </p:nvCxnSpPr>
        <p:spPr>
          <a:xfrm flipH="1">
            <a:off x="2690445" y="1863969"/>
            <a:ext cx="1354017" cy="389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EAE74BE-1985-0623-C7DE-22B8C4906598}"/>
              </a:ext>
            </a:extLst>
          </p:cNvPr>
          <p:cNvCxnSpPr>
            <a:endCxn id="6" idx="1"/>
          </p:cNvCxnSpPr>
          <p:nvPr/>
        </p:nvCxnSpPr>
        <p:spPr>
          <a:xfrm>
            <a:off x="4800624" y="1845134"/>
            <a:ext cx="1096108" cy="707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A795FD22-FBA0-0DB1-8032-BD6D9F545121}"/>
              </a:ext>
            </a:extLst>
          </p:cNvPr>
          <p:cNvCxnSpPr/>
          <p:nvPr/>
        </p:nvCxnSpPr>
        <p:spPr>
          <a:xfrm flipH="1">
            <a:off x="3786528" y="2127738"/>
            <a:ext cx="562732" cy="152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8972C8AD-1507-21B0-A5D9-81708A4F65E9}"/>
              </a:ext>
            </a:extLst>
          </p:cNvPr>
          <p:cNvCxnSpPr/>
          <p:nvPr/>
        </p:nvCxnSpPr>
        <p:spPr>
          <a:xfrm>
            <a:off x="4695090" y="2058640"/>
            <a:ext cx="1128348" cy="159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851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7E0E7-F84D-8D52-87EF-1CA6DD8B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Opozycja – Mówca 2-Alicja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54A54D-CA5B-83CB-4CAD-10080C80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Sytuacja stresowe związane z warunkami i organizacją pracy: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sprzętu;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niskie zarobki;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mała obsada personelu;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możliwości rozwoju zawodowego i awansu;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ryzyko zakażenia;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duża odpowiedzialność;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biurokracja;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praca zmianowa;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stabilizacji;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przeciążenie pracą;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złe zarządzanie.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DE006A-AF67-D273-B105-66FFDA1D0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Argument 1.</a:t>
            </a:r>
          </a:p>
          <a:p>
            <a:r>
              <a:rPr lang="pl-PL" dirty="0"/>
              <a:t>Brak satysfakcji zawodowej, wypalenie zawodowe.</a:t>
            </a:r>
          </a:p>
          <a:p>
            <a:r>
              <a:rPr lang="pl-PL" dirty="0"/>
              <a:t>Rozwinięcie argumentacji , uwzględniającej argumenty</a:t>
            </a:r>
          </a:p>
          <a:p>
            <a:r>
              <a:rPr lang="pl-PL" dirty="0"/>
              <a:t>przeciwników;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D1722E9-1D1E-2486-6E3F-8CFBAFF2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613" y="3276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1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7E0E7-F84D-8D52-87EF-1CA6DD8B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Opozycja – Mówca 2-Alicja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54A54D-CA5B-83CB-4CAD-10080C80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Sytuacje stresowe związane z pacjentem: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bezradność w obliczu śmierci i cierpienia;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skomplikowane zabiegi terapeutyczne;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śmierć pacjenta;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szacunku;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skomplikowany zabieg operacyjny i możliwość powikłań;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poprawy stanu zdrowia pacjenta;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zrozumienia ze strony chorych;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DE006A-AF67-D273-B105-66FFDA1D0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Argument 1.</a:t>
            </a:r>
          </a:p>
          <a:p>
            <a:r>
              <a:rPr lang="pl-PL" dirty="0"/>
              <a:t>Brak satysfakcji zawodowej, wypalenie zawodowe.</a:t>
            </a:r>
          </a:p>
          <a:p>
            <a:r>
              <a:rPr lang="pl-PL" dirty="0"/>
              <a:t>Rozwinięcie argumentacji , uwzględniającej argumenty</a:t>
            </a:r>
          </a:p>
          <a:p>
            <a:r>
              <a:rPr lang="pl-PL" dirty="0"/>
              <a:t>przeciwników;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15572EA-3F96-E0BE-3A3F-8B137773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886" y="3429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73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7E0E7-F84D-8D52-87EF-1CA6DD8B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Opozycja – Mówca 2-Alicja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54A54D-CA5B-83CB-4CAD-10080C80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Sytuacje stresowe wynikające ze współpracy w zespole terapeutycznym: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złe relacje interpersonalne;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wsparcia ze strony przełożonych;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zrozumienia i konflikty z przełożonymi;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niekompetencje zawodowe współpracowników.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DE006A-AF67-D273-B105-66FFDA1D0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Argument 1.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Brak satysfakcji zawodowej, wypalenie zawodowe.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Rozwinięcie argumentacji , uwzględniającej argumenty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przeciwników;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A6C3C7-647D-20AE-827A-B9C8D286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40" y="3429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9B8C-6C3F-4C4E-931E-3B47AF55E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rgbClr val="FF0000"/>
                </a:solidFill>
              </a:rPr>
              <a:t>Zawód Pielęgniarki jest  w grupie zawodów o dużym nasileniu  wypalenia zawodowego, praca przebiega w trudnych warunkach, a wynagrodzenia są ciągle na niskim poziomie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80EB1-28CB-4966-BABE-A63DC254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Antyteza</a:t>
            </a:r>
          </a:p>
        </p:txBody>
      </p:sp>
    </p:spTree>
    <p:extLst>
      <p:ext uri="{BB962C8B-B14F-4D97-AF65-F5344CB8AC3E}">
        <p14:creationId xmlns:p14="http://schemas.microsoft.com/office/powerpoint/2010/main" val="29146852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7E0E7-F84D-8D52-87EF-1CA6DD8B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Opozycja – Mówca 2-Alicja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54A54D-CA5B-83CB-4CAD-10080C80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Sytuacje stresowe związane z relacjami z rodziną pacjenta: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zawiadomienie rodziny pacjenta o jego zgonie;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postawa roszczeniowa rodziny, konflikty;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szacunku.  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DE006A-AF67-D273-B105-66FFDA1D0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Argument 1.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Brak satysfakcji zawodowej, wypalenie zawodowe.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Rozwinięcie argumentacji , uwzględniającej argumenty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przeciwników;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1D550C-9978-F408-E20A-419D4203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02" y="2328862"/>
            <a:ext cx="3340359" cy="30175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7D4001E-FADD-224A-BCDF-16E496C1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5" y="2851090"/>
            <a:ext cx="2078916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47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pl-PL" sz="1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031BF35-99DF-EF40-C078-80426A438D8B}"/>
              </a:ext>
            </a:extLst>
          </p:cNvPr>
          <p:cNvSpPr txBox="1"/>
          <p:nvPr/>
        </p:nvSpPr>
        <p:spPr>
          <a:xfrm>
            <a:off x="912303" y="607392"/>
            <a:ext cx="731939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BADANIE NAUKOWE –Artykuł</a:t>
            </a:r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r>
              <a:rPr lang="pl-PL" b="1" dirty="0">
                <a:solidFill>
                  <a:srgbClr val="FF0000"/>
                </a:solidFill>
              </a:rPr>
              <a:t>W opinii pielęgniarek częstym źródłem stresu jest: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 presja ponoszonej odpowiedzialności za zdrowie i życie drugiego człowieka,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niezadowalająca gratyfikacja finansowa,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niedoposażenie stanowisk pracy 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niewystarczająca obsada personalna,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brak wsparcia ze strony przełożonych,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roszczeniowość rodzin chorych, która ponadto w opinii respondentów przyczynia się do braku poszanowania ich pracy.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FF0000"/>
              </a:solidFill>
            </a:endParaRPr>
          </a:p>
          <a:p>
            <a:r>
              <a:rPr lang="pl-PL" sz="1200" dirty="0"/>
              <a:t>31.Skorupska-Król A, Szabla A, </a:t>
            </a:r>
            <a:r>
              <a:rPr lang="pl-PL" sz="1200" dirty="0" err="1"/>
              <a:t>Bodys</a:t>
            </a:r>
            <a:r>
              <a:rPr lang="pl-PL" sz="1200" dirty="0"/>
              <a:t> –</a:t>
            </a:r>
            <a:r>
              <a:rPr lang="pl-PL" sz="1200" dirty="0" err="1"/>
              <a:t>Cupak</a:t>
            </a:r>
            <a:r>
              <a:rPr lang="pl-PL" sz="1200" dirty="0"/>
              <a:t> I. Opinie pielęgniarek na temat czynników stresogennych związanych z ich środowiskiem pracy. Pielęgniarstwo XXI wieku.1(16)2014:23-26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43697E-5563-E0EE-9F86-65379708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155" y="607392"/>
            <a:ext cx="170093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2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 Alicja Wolińska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pl-PL" sz="1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/>
              <a:t>Argument 1.</a:t>
            </a:r>
          </a:p>
          <a:p>
            <a:r>
              <a:rPr lang="pl-PL" sz="2000" b="1" dirty="0"/>
              <a:t>Brak satysfakcji zawodowej, wypalenie zawodowe.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694AA2-9C05-C94C-F893-9B4CB90CB362}"/>
              </a:ext>
            </a:extLst>
          </p:cNvPr>
          <p:cNvSpPr txBox="1"/>
          <p:nvPr/>
        </p:nvSpPr>
        <p:spPr>
          <a:xfrm>
            <a:off x="1234230" y="805220"/>
            <a:ext cx="68097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BADANIE NAUKOWE- Artykuł</a:t>
            </a:r>
          </a:p>
          <a:p>
            <a:endParaRPr lang="pl-PL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pl-PL" sz="14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Główne przyczyny stresu zawodowego wśród pielęgniarek: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poczucie obciążenia emocjonalnego,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duży wysiłek fizyczny i umysłowy,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odpowiedzialność za zdrowie i życie pacjentów,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praca pod presją czasu,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konieczność podejmowania odpowiedzialnych decyzji oraz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</a:rPr>
              <a:t>konieczność współpracy w zespole.</a:t>
            </a:r>
          </a:p>
          <a:p>
            <a:pPr algn="l"/>
            <a:endParaRPr lang="pl-PL" sz="1400" b="1" dirty="0">
              <a:solidFill>
                <a:srgbClr val="FF0000"/>
              </a:solidFill>
            </a:endParaRPr>
          </a:p>
          <a:p>
            <a:pPr algn="l"/>
            <a:endParaRPr lang="pl-PL" sz="1400" b="1" dirty="0">
              <a:solidFill>
                <a:srgbClr val="FF0000"/>
              </a:solidFill>
            </a:endParaRPr>
          </a:p>
          <a:p>
            <a:pPr algn="l"/>
            <a:r>
              <a:rPr lang="pl-PL" sz="1000" dirty="0"/>
              <a:t>2.Kulczycka Kinga, Kowalczyk Anna. Ocena zdolność do pracy zawodowej pielęgniarek oraz analiza zagrożeń psychospołecznych występujących na ich stanowiskach pracy – badania pilotażowe = </a:t>
            </a:r>
            <a:r>
              <a:rPr lang="pl-PL" sz="1000" dirty="0" err="1"/>
              <a:t>Assessment</a:t>
            </a:r>
            <a:r>
              <a:rPr lang="pl-PL" sz="1000" dirty="0"/>
              <a:t> of </a:t>
            </a:r>
            <a:r>
              <a:rPr lang="pl-PL" sz="1000" dirty="0" err="1"/>
              <a:t>work</a:t>
            </a:r>
            <a:r>
              <a:rPr lang="pl-PL" sz="1000" dirty="0"/>
              <a:t> </a:t>
            </a:r>
            <a:r>
              <a:rPr lang="pl-PL" sz="1000" dirty="0" err="1"/>
              <a:t>ability</a:t>
            </a:r>
            <a:r>
              <a:rPr lang="pl-PL" sz="1000" dirty="0"/>
              <a:t> of </a:t>
            </a:r>
            <a:r>
              <a:rPr lang="pl-PL" sz="1000" dirty="0" err="1"/>
              <a:t>nurses</a:t>
            </a:r>
            <a:r>
              <a:rPr lang="pl-PL" sz="1000" dirty="0"/>
              <a:t> and </a:t>
            </a:r>
            <a:r>
              <a:rPr lang="pl-PL" sz="1000" dirty="0" err="1"/>
              <a:t>analysis</a:t>
            </a:r>
            <a:r>
              <a:rPr lang="pl-PL" sz="1000" dirty="0"/>
              <a:t> of </a:t>
            </a:r>
            <a:r>
              <a:rPr lang="pl-PL" sz="1000" dirty="0" err="1"/>
              <a:t>psychosocial</a:t>
            </a:r>
            <a:r>
              <a:rPr lang="pl-PL" sz="1000" dirty="0"/>
              <a:t> </a:t>
            </a:r>
            <a:r>
              <a:rPr lang="pl-PL" sz="1000" dirty="0" err="1"/>
              <a:t>risks</a:t>
            </a:r>
            <a:r>
              <a:rPr lang="pl-PL" sz="1000" dirty="0"/>
              <a:t> </a:t>
            </a:r>
            <a:r>
              <a:rPr lang="pl-PL" sz="1000" dirty="0" err="1"/>
              <a:t>occurring</a:t>
            </a:r>
            <a:r>
              <a:rPr lang="pl-PL" sz="1000" dirty="0"/>
              <a:t> </a:t>
            </a:r>
            <a:r>
              <a:rPr lang="pl-PL" sz="1000" dirty="0" err="1"/>
              <a:t>at</a:t>
            </a:r>
            <a:r>
              <a:rPr lang="pl-PL" sz="1000" dirty="0"/>
              <a:t> </a:t>
            </a:r>
            <a:r>
              <a:rPr lang="pl-PL" sz="1000" dirty="0" err="1"/>
              <a:t>their</a:t>
            </a:r>
            <a:r>
              <a:rPr lang="pl-PL" sz="1000" dirty="0"/>
              <a:t> </a:t>
            </a:r>
            <a:r>
              <a:rPr lang="pl-PL" sz="1000" dirty="0" err="1"/>
              <a:t>workplaces</a:t>
            </a:r>
            <a:r>
              <a:rPr lang="pl-PL" sz="1000" dirty="0"/>
              <a:t> – pilot </a:t>
            </a:r>
            <a:r>
              <a:rPr lang="pl-PL" sz="1000" dirty="0" err="1"/>
              <a:t>study</a:t>
            </a:r>
            <a:r>
              <a:rPr lang="pl-PL" sz="1000" dirty="0"/>
              <a:t>. </a:t>
            </a:r>
            <a:r>
              <a:rPr lang="pl-PL" sz="1000" dirty="0" err="1"/>
              <a:t>Journal</a:t>
            </a:r>
            <a:r>
              <a:rPr lang="pl-PL" sz="1000" dirty="0"/>
              <a:t> of </a:t>
            </a:r>
            <a:r>
              <a:rPr lang="pl-PL" sz="1000" dirty="0" err="1"/>
              <a:t>Education</a:t>
            </a:r>
            <a:r>
              <a:rPr lang="pl-PL" sz="1000" dirty="0"/>
              <a:t>, </a:t>
            </a:r>
            <a:r>
              <a:rPr lang="pl-PL" sz="1000" dirty="0" err="1"/>
              <a:t>Health</a:t>
            </a:r>
            <a:r>
              <a:rPr lang="pl-PL" sz="1000" dirty="0"/>
              <a:t> and Sport. 2016;6(10):402-414. </a:t>
            </a:r>
            <a:r>
              <a:rPr lang="pl-PL" sz="1000" dirty="0" err="1"/>
              <a:t>eISSN</a:t>
            </a:r>
            <a:r>
              <a:rPr lang="pl-PL" sz="1000" dirty="0"/>
              <a:t> 2391-8306. DOI http://dx.doi.org/10.5281/zenodo.163272</a:t>
            </a:r>
          </a:p>
          <a:p>
            <a:pPr algn="l"/>
            <a:r>
              <a:rPr lang="pl-PL" sz="1000" dirty="0"/>
              <a:t>http://ojs.ukw.edu.pl/index.php/johs/article/view/3955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1C8A2A-F6EC-BB96-7F4E-E13E7CC3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92" y="607392"/>
            <a:ext cx="170093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815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2-Lidia Paś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43879"/>
            <a:ext cx="7772400" cy="53340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Nieprzestrzeganie norm zatrudnienia przez pracodawców ( brak pielęgniarek na rynku pracy)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Niedobory kadrowe, zła organizacja pracy powodują występowanie zjawiska racjonowania opieki pielęgniarskiej – negatywne skutki dla pacjentów i pielęgniarek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Ograniczony dostęp do  zawodu pomocniczego dla zawodu pielęgniarki – czyli opiekuna medycznego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Trudne warunki pracy- niedobory w zakresie bezpiecznego sprzętu, sprzętu do przemieszczania pacjentów, podstawowego wyposażenia w zakresie opieki nad pacjentem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Formy zatrudnienia niedostosowane do oczekiwań pielęgniarek; zbyt długi czas pracy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Negatywny wpływ środowiska pracy na stan zdrowia pielęgniarek ( wypalenie zawodowe, wypadki w pracy, choroby zawodowe)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Trudne warunki  adaptacji społeczno- zawodowej dla absolwentów pielęgniarstwa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786F2D-4CCE-55AC-816E-A3C2508BE427}"/>
              </a:ext>
            </a:extLst>
          </p:cNvPr>
          <p:cNvSpPr txBox="1"/>
          <p:nvPr/>
        </p:nvSpPr>
        <p:spPr>
          <a:xfrm>
            <a:off x="685800" y="580121"/>
            <a:ext cx="2655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Trudne warunki pracy: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EE2142-FBBA-9A35-DF13-6440C6439A49}"/>
              </a:ext>
            </a:extLst>
          </p:cNvPr>
          <p:cNvSpPr txBox="1"/>
          <p:nvPr/>
        </p:nvSpPr>
        <p:spPr>
          <a:xfrm>
            <a:off x="9739679" y="5231396"/>
            <a:ext cx="363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800" dirty="0"/>
              <a:t>😷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FDE9BD-2C23-DD04-7309-1BC5F15B6110}"/>
              </a:ext>
            </a:extLst>
          </p:cNvPr>
          <p:cNvSpPr txBox="1"/>
          <p:nvPr/>
        </p:nvSpPr>
        <p:spPr>
          <a:xfrm>
            <a:off x="6996480" y="359104"/>
            <a:ext cx="617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/>
              <a:t>😷</a:t>
            </a:r>
          </a:p>
        </p:txBody>
      </p:sp>
    </p:spTree>
    <p:extLst>
      <p:ext uri="{BB962C8B-B14F-4D97-AF65-F5344CB8AC3E}">
        <p14:creationId xmlns:p14="http://schemas.microsoft.com/office/powerpoint/2010/main" val="23057838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Mówca-2-Lidia Paś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786F2D-4CCE-55AC-816E-A3C2508BE427}"/>
              </a:ext>
            </a:extLst>
          </p:cNvPr>
          <p:cNvSpPr txBox="1"/>
          <p:nvPr/>
        </p:nvSpPr>
        <p:spPr>
          <a:xfrm>
            <a:off x="685800" y="780176"/>
            <a:ext cx="80303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Konieczność racjonowania opieki pielęgniarskiej pomimo, że są normy zatrudnienia.</a:t>
            </a:r>
          </a:p>
          <a:p>
            <a:endParaRPr lang="pl-PL" dirty="0"/>
          </a:p>
          <a:p>
            <a:r>
              <a:rPr lang="pl-PL" dirty="0"/>
              <a:t>Pojęcie racjonowania czy utraty opieki pielęgniarskiej(ang. </a:t>
            </a:r>
            <a:r>
              <a:rPr lang="pl-PL" dirty="0" err="1"/>
              <a:t>Missed</a:t>
            </a:r>
            <a:r>
              <a:rPr lang="pl-PL" dirty="0"/>
              <a:t> </a:t>
            </a:r>
            <a:r>
              <a:rPr lang="pl-PL" dirty="0" err="1"/>
              <a:t>Nursing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, MNC) to  „ wstrzymanie lub zaniechanie podjęcia</a:t>
            </a:r>
          </a:p>
          <a:p>
            <a:r>
              <a:rPr lang="pl-PL" dirty="0"/>
              <a:t>niezbędnej opieki nad chorymi z powodu braku środków.” </a:t>
            </a:r>
          </a:p>
          <a:p>
            <a:r>
              <a:rPr lang="pl-PL" dirty="0"/>
              <a:t>Do środków tych zalicza się  trzy podstawowe składowe: </a:t>
            </a:r>
          </a:p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		personel,               </a:t>
            </a:r>
            <a:r>
              <a:rPr lang="pl-PL" dirty="0">
                <a:solidFill>
                  <a:srgbClr val="FF0000"/>
                </a:solidFill>
              </a:rPr>
              <a:t> umiejętności               </a:t>
            </a:r>
            <a:r>
              <a:rPr lang="pl-PL" dirty="0"/>
              <a:t>i                </a:t>
            </a:r>
            <a:r>
              <a:rPr lang="pl-PL" b="1" dirty="0">
                <a:solidFill>
                  <a:srgbClr val="00B050"/>
                </a:solidFill>
              </a:rPr>
              <a:t>czas.</a:t>
            </a:r>
          </a:p>
          <a:p>
            <a:r>
              <a:rPr lang="pl-PL" sz="1200" dirty="0"/>
              <a:t>32.</a:t>
            </a:r>
            <a:r>
              <a:rPr lang="en-US" sz="1200" dirty="0"/>
              <a:t>Schubert M, et al. Rationing of Nursing Care in Switzerland Effects</a:t>
            </a:r>
            <a:r>
              <a:rPr lang="pl-PL" sz="1200" dirty="0"/>
              <a:t> </a:t>
            </a:r>
            <a:r>
              <a:rPr lang="en-US" sz="1200" dirty="0"/>
              <a:t>of Rationing of Nursing Care in Switzerland on Patient’ Outcomes</a:t>
            </a:r>
            <a:r>
              <a:rPr lang="pl-PL" sz="1200" dirty="0"/>
              <a:t> </a:t>
            </a:r>
            <a:r>
              <a:rPr lang="en-US" sz="1200" dirty="0"/>
              <a:t>2005. Basel, Switzerland: University of Basel; 2005 p. 1–95.</a:t>
            </a:r>
          </a:p>
          <a:p>
            <a:endParaRPr lang="pl-PL" sz="1200" dirty="0"/>
          </a:p>
          <a:p>
            <a:r>
              <a:rPr lang="pl-PL" dirty="0"/>
              <a:t> Po raz pierwszy MNC zostało opisane w 2006 roku przez  amerykańską pielęgniarkę Beatrice J. </a:t>
            </a:r>
            <a:r>
              <a:rPr lang="pl-PL" dirty="0" err="1"/>
              <a:t>Kalisch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  i jest określane jako „każdy aspekt wymaganej opieki nad pacjentem, który został pominięty (częściowo lub w całości) lub opóźniony”.</a:t>
            </a:r>
          </a:p>
          <a:p>
            <a:r>
              <a:rPr lang="pl-PL" sz="1200" dirty="0"/>
              <a:t>33.</a:t>
            </a:r>
            <a:r>
              <a:rPr lang="en-US" sz="1200" dirty="0"/>
              <a:t>Kalisch BJ. Missed nursing care: a qualitative study. J </a:t>
            </a:r>
            <a:r>
              <a:rPr lang="en-US" sz="1200" dirty="0" err="1"/>
              <a:t>Nurs</a:t>
            </a:r>
            <a:r>
              <a:rPr lang="en-US" sz="1200" dirty="0"/>
              <a:t> Care</a:t>
            </a:r>
            <a:r>
              <a:rPr lang="pl-PL" sz="1200" dirty="0"/>
              <a:t> </a:t>
            </a:r>
            <a:r>
              <a:rPr lang="en-US" sz="1200" dirty="0"/>
              <a:t>Qual. 2006</a:t>
            </a:r>
            <a:r>
              <a:rPr lang="pl-PL" sz="1200" dirty="0"/>
              <a:t>, </a:t>
            </a:r>
            <a:r>
              <a:rPr lang="en-US" sz="1200" dirty="0"/>
              <a:t>Dec;21(4):306–13; quiz 314–5.</a:t>
            </a:r>
            <a:endParaRPr lang="pl-PL" sz="1200" dirty="0"/>
          </a:p>
          <a:p>
            <a:r>
              <a:rPr lang="pl-PL" sz="1000" dirty="0"/>
              <a:t>34.</a:t>
            </a:r>
            <a:r>
              <a:rPr lang="en-US" sz="1000" dirty="0"/>
              <a:t> </a:t>
            </a:r>
            <a:r>
              <a:rPr lang="pl-PL" sz="1200" dirty="0" err="1"/>
              <a:t>Uchmanowicz</a:t>
            </a:r>
            <a:r>
              <a:rPr lang="pl-PL" sz="1200" dirty="0"/>
              <a:t> I. Racjonowanie opieki pielęgniarskiej a bezpieczeństwo  pacjenta. W cieniu Czepka. </a:t>
            </a:r>
            <a:r>
              <a:rPr lang="pl-PL" sz="1200" dirty="0" err="1"/>
              <a:t>DOIPiP</a:t>
            </a:r>
            <a:r>
              <a:rPr lang="pl-PL" sz="1200" dirty="0"/>
              <a:t> we Wrocławiu. NUMER 1/375/STYCZEŃ 2023:13-15.</a:t>
            </a:r>
          </a:p>
          <a:p>
            <a:r>
              <a:rPr lang="pl-PL" sz="1200" dirty="0"/>
              <a:t>Prof. dr hab. Izabella </a:t>
            </a:r>
            <a:r>
              <a:rPr lang="pl-PL" sz="1200" dirty="0" err="1"/>
              <a:t>Uchmanowicz</a:t>
            </a:r>
            <a:r>
              <a:rPr lang="pl-PL" sz="1200" dirty="0"/>
              <a:t> - Przewodnicząca ACNAP ESC; Uniwersytet Medyczny im. Piastów Śląskich we Wrocławiu; Instytut Chorób Serca, Uniwersytecki Szpital Kliniczny we Wrocławiu.</a:t>
            </a:r>
          </a:p>
        </p:txBody>
      </p:sp>
    </p:spTree>
    <p:extLst>
      <p:ext uri="{BB962C8B-B14F-4D97-AF65-F5344CB8AC3E}">
        <p14:creationId xmlns:p14="http://schemas.microsoft.com/office/powerpoint/2010/main" val="4986131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2-Lidia Paś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786F2D-4CCE-55AC-816E-A3C2508BE427}"/>
              </a:ext>
            </a:extLst>
          </p:cNvPr>
          <p:cNvSpPr txBox="1"/>
          <p:nvPr/>
        </p:nvSpPr>
        <p:spPr>
          <a:xfrm>
            <a:off x="685800" y="780176"/>
            <a:ext cx="803036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Konieczność racjonowania opieki pielęgniarskiej pomimo, że są normy zatrudnienia.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en-US" sz="1000" dirty="0"/>
              <a:t> </a:t>
            </a:r>
            <a:r>
              <a:rPr lang="pl-PL" sz="1000" dirty="0"/>
              <a:t>34.Uchmanowicz </a:t>
            </a:r>
            <a:r>
              <a:rPr lang="pl-PL" sz="1200" dirty="0"/>
              <a:t>I. Racjonowanie opieki pielęgniarskiej a bezpieczeństwo  pacjenta. W cieniu Czepka. </a:t>
            </a:r>
            <a:r>
              <a:rPr lang="pl-PL" sz="1200" dirty="0" err="1"/>
              <a:t>DOIPiP</a:t>
            </a:r>
            <a:r>
              <a:rPr lang="pl-PL" sz="1200" dirty="0"/>
              <a:t> we Wrocławiu. NUMER 1/375/STYCZEŃ 2023:13-15.</a:t>
            </a:r>
          </a:p>
          <a:p>
            <a:r>
              <a:rPr lang="pl-PL" sz="1200" dirty="0"/>
              <a:t>Prof. dr hab. Izabella </a:t>
            </a:r>
            <a:r>
              <a:rPr lang="pl-PL" sz="1200" dirty="0" err="1"/>
              <a:t>Uchmanowicz</a:t>
            </a:r>
            <a:r>
              <a:rPr lang="pl-PL" sz="1200" dirty="0"/>
              <a:t> - Przewodnicząca ACNAP ESC; Uniwersytet Medyczny im. Piastów Śląskich we Wrocławiu; Instytut Chorób Serca, Uniwersytecki Szpital Kliniczny we Wrocławiu.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5C8EA2-1152-4011-8D64-90E5BAE2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31" y="1275126"/>
            <a:ext cx="5694276" cy="39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2-Lidia Paś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2. Warunki pracy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1786F2D-4CCE-55AC-816E-A3C2508BE427}"/>
              </a:ext>
            </a:extLst>
          </p:cNvPr>
          <p:cNvSpPr txBox="1"/>
          <p:nvPr/>
        </p:nvSpPr>
        <p:spPr>
          <a:xfrm>
            <a:off x="685800" y="780176"/>
            <a:ext cx="803036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Konieczność racjonowania opieki pielęgniarskiej pomimo, że są normy zatrudnienia.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 </a:t>
            </a:r>
            <a:r>
              <a:rPr lang="pl-PL" sz="1200" dirty="0"/>
              <a:t>34.Uchmanowicz I. Racjonowanie opieki pielęgniarskiej a bezpieczeństwo  pacjenta. W cieniu Czepka. </a:t>
            </a:r>
            <a:r>
              <a:rPr lang="pl-PL" sz="1200" dirty="0" err="1"/>
              <a:t>DOIPiP</a:t>
            </a:r>
            <a:r>
              <a:rPr lang="pl-PL" sz="1200" dirty="0"/>
              <a:t> we Wrocławiu. NUMER 1/375/STYCZEŃ 2023:13-15.</a:t>
            </a:r>
          </a:p>
          <a:p>
            <a:r>
              <a:rPr lang="pl-PL" sz="1200" dirty="0"/>
              <a:t>Prof. dr hab. Izabella </a:t>
            </a:r>
            <a:r>
              <a:rPr lang="pl-PL" sz="1200" dirty="0" err="1"/>
              <a:t>Uchmanowicz</a:t>
            </a:r>
            <a:r>
              <a:rPr lang="pl-PL" sz="1200" dirty="0"/>
              <a:t> - Przewodnicząca ACNAP ESC; Uniwersytet Medyczny im. Piastów Śląskich we Wrocławiu; Instytut Chorób Serca, Uniwersytecki Szpital Kliniczny we Wrocławiu.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67E9384-16F2-F393-5D8B-B6585F6F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418" y="1227550"/>
            <a:ext cx="5822236" cy="38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24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7E1432-135D-B73D-C2BE-22864849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Opozycja – Mówca 2-Lidia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73A919-1148-8079-1D58-11D8C47B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Skutki racjonowania opieki pielęgniarskiej</a:t>
            </a:r>
          </a:p>
          <a:p>
            <a:r>
              <a:rPr lang="pl-PL" b="1" dirty="0"/>
              <a:t>1. Niekorzystne dla pacjentów       </a:t>
            </a:r>
            <a:r>
              <a:rPr lang="pl-PL" sz="4000" b="1" dirty="0"/>
              <a:t>👨‍🦽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pomyłki w dawkowaniu i podawaniu leków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 zakrzepowe zapalenie żył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zakażenia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odleżyny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upadki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zwiększoną śmiertelność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Spadek satysfakcji pacjentów</a:t>
            </a:r>
          </a:p>
          <a:p>
            <a:r>
              <a:rPr lang="pl-PL" b="1" dirty="0"/>
              <a:t>2. Niekorzystne dla pielęgniarek    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wypalenie zawodowe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brak satysfakcji zawodowej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odejścia z zawodu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częsta rotacja pracowników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Wypadki w pracy</a:t>
            </a:r>
          </a:p>
          <a:p>
            <a:endParaRPr lang="pl-PL" sz="1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F60B91-02B2-2F3E-B939-5D379448D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Argument 2. Warunki pracy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Rozwinięcie argumentacji , uwzględniającej argumenty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przeciwników;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44E45AA-4707-44EB-AA5C-06A27380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889" y="914400"/>
            <a:ext cx="828791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42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7E1432-135D-B73D-C2BE-22864849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Opozycja – Mówca 2-Lidia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73A919-1148-8079-1D58-11D8C47B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Inne aspekty podnoszone przez pielęgniarki: </a:t>
            </a:r>
          </a:p>
          <a:p>
            <a:r>
              <a:rPr lang="pl-PL" b="1" dirty="0"/>
              <a:t>Czas pracy </a:t>
            </a:r>
            <a:r>
              <a:rPr lang="pl-PL" dirty="0"/>
              <a:t>– zdaniem pielęgniarek i pacjentów zbyt długi czas pracy    🕐  ⏳ 🐫</a:t>
            </a:r>
          </a:p>
          <a:p>
            <a:endParaRPr lang="pl-PL" dirty="0"/>
          </a:p>
          <a:p>
            <a:r>
              <a:rPr lang="pl-PL" b="1" dirty="0"/>
              <a:t>Forma zatrudnienia</a:t>
            </a:r>
            <a:r>
              <a:rPr lang="pl-PL" dirty="0"/>
              <a:t>: możliwość podejmowania pracy w zależności od preferencji pielęgniarki- umowa o pracę na czas nieokreślony lub w ramach umowy o pracę- wybór formy zatrudnienia jest ważnym dla pielęgniarek czynnikiem motywującym w wykonywanej pracy. </a:t>
            </a:r>
            <a:r>
              <a:rPr lang="pl-PL" sz="2400" dirty="0"/>
              <a:t>📃 </a:t>
            </a:r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1000" dirty="0"/>
              <a:t>35.Cwanda K, Jabłońska N, </a:t>
            </a:r>
            <a:r>
              <a:rPr lang="pl-PL" sz="1000" dirty="0" err="1"/>
              <a:t>Bartczyk</a:t>
            </a:r>
            <a:r>
              <a:rPr lang="pl-PL" sz="1000" dirty="0"/>
              <a:t> N, Stankiewicz-Mróz.: Forma zatrudnienia i czas pracy jako czynniki budujące motywację pielęgniarek. Zeszyty naukowe Politechniki Łódzkiej. Nr 1218 Organizacja i Zarządzanie, z 69. 2017: 5-21.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F60B91-02B2-2F3E-B939-5D379448D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Argument 2. Warunki pracy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Rozwinięcie argumentacji , uwzględniającej argumenty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1759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2-Lidia Paś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3. Warunki wynagradzania.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/>
              <a:t>Warunki wynagradzania- niezgodne z oczekiwaniami pielęgniarek</a:t>
            </a:r>
          </a:p>
          <a:p>
            <a:endParaRPr lang="pl-PL" dirty="0"/>
          </a:p>
          <a:p>
            <a:r>
              <a:rPr lang="pl-PL" dirty="0"/>
              <a:t>Nieprzestrzeganie przez pracodawców współczynników wynagrodzenia przewidzianych dla pielęgniarek</a:t>
            </a:r>
          </a:p>
          <a:p>
            <a:endParaRPr lang="pl-PL" dirty="0"/>
          </a:p>
          <a:p>
            <a:r>
              <a:rPr lang="pl-PL" dirty="0"/>
              <a:t>Niezadowolenie z poziomu wynagrodzenia-niska płaca wobec ciężkiej pracy jaką wykonuje pielęgniarka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Niezadowolenie ze świadczeń pozapłacowych- brak uznania ze strony przełożonych</a:t>
            </a:r>
          </a:p>
          <a:p>
            <a:pPr marL="0" indent="0">
              <a:buNone/>
            </a:pPr>
            <a:r>
              <a:rPr lang="pl-PL" sz="5400" dirty="0"/>
              <a:t>👏   🤝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866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CBA37-40FA-44B2-BFA9-3E0F3FA9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Zadania Marszałka: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2250E5-DB04-48EA-AF83-6DD43D06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08" y="616270"/>
            <a:ext cx="7772400" cy="5334000"/>
          </a:xfrm>
        </p:spPr>
        <p:txBody>
          <a:bodyPr/>
          <a:lstStyle/>
          <a:p>
            <a:r>
              <a:rPr lang="pl-PL" b="1" dirty="0"/>
              <a:t>Przebieg Debaty Oksfordzkiej ( 3 mówców Propozycji i 3 Opozycji):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24D1D6-A344-4BD0-BE04-C936DDAAF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prowadzi całą debatę, czuwa nad jej sprawnym przebiegiem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3DE8F24-EBE2-41A5-B074-A9DC3ACD5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14410"/>
              </p:ext>
            </p:extLst>
          </p:nvPr>
        </p:nvGraphicFramePr>
        <p:xfrm>
          <a:off x="783771" y="1231641"/>
          <a:ext cx="7165911" cy="532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104">
                  <a:extLst>
                    <a:ext uri="{9D8B030D-6E8A-4147-A177-3AD203B41FA5}">
                      <a16:colId xmlns:a16="http://schemas.microsoft.com/office/drawing/2014/main" val="1286618922"/>
                    </a:ext>
                  </a:extLst>
                </a:gridCol>
                <a:gridCol w="3582957">
                  <a:extLst>
                    <a:ext uri="{9D8B030D-6E8A-4147-A177-3AD203B41FA5}">
                      <a16:colId xmlns:a16="http://schemas.microsoft.com/office/drawing/2014/main" val="799470319"/>
                    </a:ext>
                  </a:extLst>
                </a:gridCol>
                <a:gridCol w="1030850">
                  <a:extLst>
                    <a:ext uri="{9D8B030D-6E8A-4147-A177-3AD203B41FA5}">
                      <a16:colId xmlns:a16="http://schemas.microsoft.com/office/drawing/2014/main" val="3577694555"/>
                    </a:ext>
                  </a:extLst>
                </a:gridCol>
              </a:tblGrid>
              <a:tr h="61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Propozycja – mówca 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Wprowadzenie  do tezy debaty oraz podanie kilku argumentów;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127558090"/>
                  </a:ext>
                </a:extLst>
              </a:tr>
              <a:tr h="61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7030A0"/>
                          </a:solidFill>
                          <a:effectLst/>
                        </a:rPr>
                        <a:t>Opozycja – mówca 1 </a:t>
                      </a:r>
                      <a:endParaRPr lang="pl-P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Wprowadzenie do tezy debaty oraz podanie kilku argumentów;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327824980"/>
                  </a:ext>
                </a:extLst>
              </a:tr>
              <a:tr h="431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Głosowanie Publiczności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Marszałek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2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3051367055"/>
                  </a:ext>
                </a:extLst>
              </a:tr>
              <a:tr h="218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Ogłoszenie wyniku głosowania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Marszałek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4257666895"/>
                  </a:ext>
                </a:extLst>
              </a:tr>
              <a:tr h="114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Propozycja Mówca 2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Rozwinięcie argumentacji , uwzględniającej argumenty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przeciwników;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2243211843"/>
                  </a:ext>
                </a:extLst>
              </a:tr>
              <a:tr h="114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7030A0"/>
                          </a:solidFill>
                          <a:effectLst/>
                        </a:rPr>
                        <a:t>Opozycja Mówca 2 </a:t>
                      </a:r>
                      <a:endParaRPr lang="pl-P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rozwinięcie argumentacji, uwzględniającej argumenty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przeciwników;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5 min.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4145599652"/>
                  </a:ext>
                </a:extLst>
              </a:tr>
              <a:tr h="459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Propozycja Mówca 3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Podważenie argumentacji strony przeciwnej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5 min.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2195958087"/>
                  </a:ext>
                </a:extLst>
              </a:tr>
              <a:tr h="459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7030A0"/>
                          </a:solidFill>
                          <a:effectLst/>
                        </a:rPr>
                        <a:t>Opozycja Mówca 3 </a:t>
                      </a:r>
                      <a:endParaRPr lang="pl-P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Podważenie argumentacji strony przeciwnej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271753073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93E9DEC8-079A-498D-AC97-23737399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227" y="36807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16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2-Lidia Paś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/>
              <a:t>Argument 4. Kształcenie </a:t>
            </a:r>
            <a:r>
              <a:rPr lang="pl-PL" sz="2000" b="1" dirty="0" err="1"/>
              <a:t>przedyplomowe</a:t>
            </a:r>
            <a:r>
              <a:rPr lang="pl-PL" sz="2000" b="1" dirty="0"/>
              <a:t>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r>
              <a:rPr lang="pl-PL" sz="4400" b="1" dirty="0"/>
              <a:t>    👎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algn="ctr"/>
            <a:r>
              <a:rPr lang="pl-PL" b="1" dirty="0"/>
              <a:t>Kształcenie </a:t>
            </a:r>
            <a:r>
              <a:rPr lang="pl-PL" b="1" dirty="0" err="1"/>
              <a:t>przeddyplomowe</a:t>
            </a:r>
            <a:r>
              <a:rPr lang="pl-PL" b="1" dirty="0"/>
              <a:t> 				</a:t>
            </a:r>
            <a:r>
              <a:rPr lang="pl-PL" sz="7200" dirty="0"/>
              <a:t>👩‍💻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C71E5325-E478-A217-7501-24F404D17F0A}"/>
              </a:ext>
            </a:extLst>
          </p:cNvPr>
          <p:cNvSpPr/>
          <p:nvPr/>
        </p:nvSpPr>
        <p:spPr>
          <a:xfrm>
            <a:off x="1036771" y="2109279"/>
            <a:ext cx="2854421" cy="204312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Brak chętnych do studiowania pielęgniarstwa </a:t>
            </a:r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2A4AD351-BD2F-86C3-A83D-A6C8F424B64C}"/>
              </a:ext>
            </a:extLst>
          </p:cNvPr>
          <p:cNvSpPr/>
          <p:nvPr/>
        </p:nvSpPr>
        <p:spPr>
          <a:xfrm>
            <a:off x="4264852" y="2034073"/>
            <a:ext cx="2884807" cy="2230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Brak chętnych do kontynuowania edukacji na II stopniu 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1BCC4F5F-D18F-5C04-2797-290EB6C6FEDC}"/>
              </a:ext>
            </a:extLst>
          </p:cNvPr>
          <p:cNvSpPr/>
          <p:nvPr/>
        </p:nvSpPr>
        <p:spPr>
          <a:xfrm>
            <a:off x="5439747" y="3694922"/>
            <a:ext cx="3419825" cy="24909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Rezygnacje ze studiów, powody…….m.in. konieczność pracy zarobkowej </a:t>
            </a:r>
          </a:p>
        </p:txBody>
      </p:sp>
      <p:sp>
        <p:nvSpPr>
          <p:cNvPr id="10" name="Strzałka: w lewo i w prawo 9">
            <a:extLst>
              <a:ext uri="{FF2B5EF4-FFF2-40B4-BE49-F238E27FC236}">
                <a16:creationId xmlns:a16="http://schemas.microsoft.com/office/drawing/2014/main" id="{283AE572-D8C3-2AFE-24B9-BB6475CB76FE}"/>
              </a:ext>
            </a:extLst>
          </p:cNvPr>
          <p:cNvSpPr/>
          <p:nvPr/>
        </p:nvSpPr>
        <p:spPr>
          <a:xfrm>
            <a:off x="59140" y="4049486"/>
            <a:ext cx="5193777" cy="213643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Programy stypendialne, które nie cieszą się powodzeniem.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Przykłady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 własnego podwórka……..</a:t>
            </a:r>
          </a:p>
        </p:txBody>
      </p:sp>
    </p:spTree>
    <p:extLst>
      <p:ext uri="{BB962C8B-B14F-4D97-AF65-F5344CB8AC3E}">
        <p14:creationId xmlns:p14="http://schemas.microsoft.com/office/powerpoint/2010/main" val="20022804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2-Lidia Paś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5. Kształcenie podyplomowe.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7392"/>
            <a:ext cx="7772400" cy="5334000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b="1" dirty="0"/>
              <a:t>Kształcenie podyplomowe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119248B-7182-2A9F-F330-B68AF2E50A5B}"/>
              </a:ext>
            </a:extLst>
          </p:cNvPr>
          <p:cNvSpPr txBox="1"/>
          <p:nvPr/>
        </p:nvSpPr>
        <p:spPr>
          <a:xfrm>
            <a:off x="3447931" y="4830852"/>
            <a:ext cx="30018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dirty="0"/>
              <a:t>	👩‍⚕️ 👨‍⚕️</a:t>
            </a:r>
          </a:p>
        </p:txBody>
      </p:sp>
      <p:sp>
        <p:nvSpPr>
          <p:cNvPr id="3" name="Dymek mowy: owalny 2">
            <a:extLst>
              <a:ext uri="{FF2B5EF4-FFF2-40B4-BE49-F238E27FC236}">
                <a16:creationId xmlns:a16="http://schemas.microsoft.com/office/drawing/2014/main" id="{A7EE53B5-D6D3-CECE-D513-01C710C97BFF}"/>
              </a:ext>
            </a:extLst>
          </p:cNvPr>
          <p:cNvSpPr/>
          <p:nvPr/>
        </p:nvSpPr>
        <p:spPr>
          <a:xfrm>
            <a:off x="5910996" y="2439181"/>
            <a:ext cx="3086339" cy="29562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Duże koszty podnoszenia kwalifikacji oraz ryzyko nieuwzględnienia ich przez pracodawcę</a:t>
            </a:r>
          </a:p>
        </p:txBody>
      </p:sp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5F3396CD-2EB6-D035-F12B-47202FAC77B5}"/>
              </a:ext>
            </a:extLst>
          </p:cNvPr>
          <p:cNvSpPr/>
          <p:nvPr/>
        </p:nvSpPr>
        <p:spPr>
          <a:xfrm>
            <a:off x="1617305" y="1519316"/>
            <a:ext cx="4478695" cy="25814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Mały dostęp do urlopów szkoleniowych, zwolnienia z obowiązku świadczenia pracy na czas udziału w szkoleniu ( także z uwagi na niedobory kadrowe).</a:t>
            </a:r>
          </a:p>
        </p:txBody>
      </p:sp>
      <p:sp>
        <p:nvSpPr>
          <p:cNvPr id="7" name="Dymek mowy: owalny 6">
            <a:extLst>
              <a:ext uri="{FF2B5EF4-FFF2-40B4-BE49-F238E27FC236}">
                <a16:creationId xmlns:a16="http://schemas.microsoft.com/office/drawing/2014/main" id="{92C2C50F-F016-06A5-15F8-9AE172C33F16}"/>
              </a:ext>
            </a:extLst>
          </p:cNvPr>
          <p:cNvSpPr/>
          <p:nvPr/>
        </p:nvSpPr>
        <p:spPr>
          <a:xfrm>
            <a:off x="361592" y="4276912"/>
            <a:ext cx="3086339" cy="19736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Utrudnienia  w podnoszeniu kwalifikacji</a:t>
            </a:r>
          </a:p>
        </p:txBody>
      </p:sp>
    </p:spTree>
    <p:extLst>
      <p:ext uri="{BB962C8B-B14F-4D97-AF65-F5344CB8AC3E}">
        <p14:creationId xmlns:p14="http://schemas.microsoft.com/office/powerpoint/2010/main" val="36031764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C4AB75-552B-6A81-D7EE-6FF493B2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Opozycja – Mówca 2-Lidia Paś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A998D4F-286C-706C-2528-2EBD5E4DB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6652"/>
            <a:ext cx="7772400" cy="365989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5C05FF-A8A1-E710-75A5-6E5AE48B0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400" b="1" dirty="0"/>
              <a:t>Argument 5. Kształcenie podyplomowe.</a:t>
            </a:r>
          </a:p>
          <a:p>
            <a:r>
              <a:rPr lang="pl-PL" sz="1400" b="1" dirty="0"/>
              <a:t>Rozwinięcie argumentacji , uwzględniającej argumenty</a:t>
            </a:r>
          </a:p>
          <a:p>
            <a:r>
              <a:rPr lang="pl-PL" sz="1400" b="1" dirty="0"/>
              <a:t>przeciwników;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9496AB-CD91-9965-5005-559C7FE490C9}"/>
              </a:ext>
            </a:extLst>
          </p:cNvPr>
          <p:cNvSpPr txBox="1"/>
          <p:nvPr/>
        </p:nvSpPr>
        <p:spPr>
          <a:xfrm>
            <a:off x="941664" y="5251237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https://rrs24.net/2023/01/pielegniarki-walcza-o-podwyzki-za-wyzsze-wyksztalcenie-dyrektor-odmawia-bo-szpitala-nie-ma-na-to-pieniedzy/</a:t>
            </a:r>
          </a:p>
        </p:txBody>
      </p:sp>
    </p:spTree>
    <p:extLst>
      <p:ext uri="{BB962C8B-B14F-4D97-AF65-F5344CB8AC3E}">
        <p14:creationId xmlns:p14="http://schemas.microsoft.com/office/powerpoint/2010/main" val="12516419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5EBDF-8900-D2C6-46C6-83088B0A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Opozycja – Mówca 2-Lidia Paś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9E420D6-572A-B6D6-937E-167923D58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688" y="840448"/>
            <a:ext cx="7772400" cy="282572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1D2C6D8-CA59-3B80-BC1A-444021815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400" b="1" dirty="0"/>
              <a:t>Argument 5. Kształcenie podyplomowe.</a:t>
            </a:r>
          </a:p>
          <a:p>
            <a:r>
              <a:rPr lang="pl-PL" sz="1400" b="1" dirty="0"/>
              <a:t>Rozwinięcie argumentacji , uwzględniającej argumenty</a:t>
            </a:r>
          </a:p>
          <a:p>
            <a:r>
              <a:rPr lang="pl-PL" sz="1400" b="1" dirty="0"/>
              <a:t>przeciwników;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75C619-E501-E1D7-3AFA-AD073115E96B}"/>
              </a:ext>
            </a:extLst>
          </p:cNvPr>
          <p:cNvSpPr txBox="1"/>
          <p:nvPr/>
        </p:nvSpPr>
        <p:spPr>
          <a:xfrm>
            <a:off x="1159779" y="4135501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https://www.rmf24.pl/fakty/polska/news-szpitale-nie-uznaja-kwalifikacji-pielegniarek-i-nie-wyplacaj,nId,6559025#crp_state=1</a:t>
            </a:r>
          </a:p>
        </p:txBody>
      </p:sp>
    </p:spTree>
    <p:extLst>
      <p:ext uri="{BB962C8B-B14F-4D97-AF65-F5344CB8AC3E}">
        <p14:creationId xmlns:p14="http://schemas.microsoft.com/office/powerpoint/2010/main" val="31842056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33" y="607392"/>
            <a:ext cx="7772400" cy="533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pl-PL" sz="1000" b="1" dirty="0"/>
          </a:p>
          <a:p>
            <a:pPr marL="0" indent="0"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</a:rPr>
              <a:t>   </a:t>
            </a:r>
            <a:r>
              <a:rPr lang="pl-PL" sz="1600" b="1" dirty="0">
                <a:effectLst/>
                <a:latin typeface="Times New Roman" panose="02020603050405020304" pitchFamily="18" charset="0"/>
              </a:rPr>
              <a:t>BADANIE NAUKOWE-ARTYKUŁ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</a:rPr>
              <a:t>  Opinie pielęgniarek na temat kształcenia podyplomowego</a:t>
            </a:r>
          </a:p>
          <a:p>
            <a:pPr marL="0" indent="0" algn="ctr">
              <a:buNone/>
            </a:pPr>
            <a:r>
              <a:rPr lang="pl-PL" sz="4000" dirty="0">
                <a:effectLst/>
                <a:latin typeface="Times New Roman" panose="02020603050405020304" pitchFamily="18" charset="0"/>
              </a:rPr>
              <a:t>                                    		</a:t>
            </a:r>
            <a:r>
              <a:rPr lang="pl-PL" sz="4800" dirty="0">
                <a:effectLst/>
                <a:latin typeface="Times New Roman" panose="02020603050405020304" pitchFamily="18" charset="0"/>
              </a:rPr>
              <a:t>📧</a:t>
            </a:r>
            <a:br>
              <a:rPr lang="pl-PL" sz="1600" dirty="0"/>
            </a:br>
            <a:r>
              <a:rPr lang="pl-PL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Powody, które utrudniają lub uniemożliwiają uczestnictwo w kształceniu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podyplomowym to względy:</a:t>
            </a:r>
          </a:p>
          <a:p>
            <a:pPr marL="0" indent="0" algn="ctr">
              <a:buNone/>
            </a:pPr>
            <a:endParaRPr lang="pl-PL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200" dirty="0">
                <a:latin typeface="Times New Roman" panose="02020603050405020304" pitchFamily="18" charset="0"/>
              </a:rPr>
              <a:t>36.Cisoń-Apanasewicz U, </a:t>
            </a:r>
            <a:r>
              <a:rPr lang="pl-PL" sz="1200" dirty="0" err="1">
                <a:latin typeface="Times New Roman" panose="02020603050405020304" pitchFamily="18" charset="0"/>
              </a:rPr>
              <a:t>Gawł</a:t>
            </a:r>
            <a:r>
              <a:rPr lang="pl-PL" sz="1200" dirty="0">
                <a:latin typeface="Times New Roman" panose="02020603050405020304" pitchFamily="18" charset="0"/>
              </a:rPr>
              <a:t> G, Ogonowska D, Potok.: </a:t>
            </a:r>
            <a:r>
              <a:rPr lang="pl-PL" sz="1200" dirty="0" err="1">
                <a:latin typeface="Times New Roman" panose="02020603050405020304" pitchFamily="18" charset="0"/>
              </a:rPr>
              <a:t>Opienie</a:t>
            </a:r>
            <a:r>
              <a:rPr lang="pl-PL" sz="1200" dirty="0">
                <a:latin typeface="Times New Roman" panose="02020603050405020304" pitchFamily="18" charset="0"/>
              </a:rPr>
              <a:t> pielęgniarek na temat kształcenia podyplomowego. Via </a:t>
            </a:r>
            <a:r>
              <a:rPr lang="pl-PL" sz="1200" dirty="0" err="1">
                <a:latin typeface="Times New Roman" panose="02020603050405020304" pitchFamily="18" charset="0"/>
              </a:rPr>
              <a:t>Medica</a:t>
            </a:r>
            <a:r>
              <a:rPr lang="pl-PL" sz="1200" dirty="0">
                <a:latin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</a:rPr>
              <a:t>Nursing Topics 2008; 17 (1): 32–37</a:t>
            </a:r>
            <a:r>
              <a:rPr lang="pl-PL" sz="1200" dirty="0">
                <a:latin typeface="Times New Roman" panose="02020603050405020304" pitchFamily="18" charset="0"/>
              </a:rPr>
              <a:t>.</a:t>
            </a:r>
            <a:endParaRPr lang="pl-PL" sz="12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b="1" dirty="0"/>
              <a:t>Argument 5. Kształcenie podyplomowe.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r>
              <a:rPr lang="pl-PL" sz="4800" b="1" dirty="0"/>
              <a:t>	🆘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0B33A10-6BCC-1ACC-2F52-0268CC4A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1" y="607392"/>
            <a:ext cx="1700931" cy="1072989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F8B2562-B3C6-063E-855D-A44AEA39E93E}"/>
              </a:ext>
            </a:extLst>
          </p:cNvPr>
          <p:cNvSpPr/>
          <p:nvPr/>
        </p:nvSpPr>
        <p:spPr>
          <a:xfrm>
            <a:off x="1342689" y="3581400"/>
            <a:ext cx="30044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FINANSOWE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443F932F-6E55-249D-5DB1-555EF1FCA6B1}"/>
              </a:ext>
            </a:extLst>
          </p:cNvPr>
          <p:cNvSpPr/>
          <p:nvPr/>
        </p:nvSpPr>
        <p:spPr>
          <a:xfrm>
            <a:off x="5645020" y="3581400"/>
            <a:ext cx="257524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BRAK MOTYWACJI</a:t>
            </a:r>
          </a:p>
        </p:txBody>
      </p:sp>
    </p:spTree>
    <p:extLst>
      <p:ext uri="{BB962C8B-B14F-4D97-AF65-F5344CB8AC3E}">
        <p14:creationId xmlns:p14="http://schemas.microsoft.com/office/powerpoint/2010/main" val="31368108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5. Kształcenie podyplomowe.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939567" y="804424"/>
            <a:ext cx="726486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BADANIE NAUKOWE-ARTYKUŁ</a:t>
            </a:r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Na podstawie analizy piśmiennictwa oraz oficjalnych raportów dotyczących zagadnień migracji pielęgniarek, ścieżek kariery zawodowej, możliwości stażu oraz rozwoju zawodowego- autorzy artykuły sformułowali wnioski m.in.: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Niejednokrotnie pielęgniarki same finansują dodatkowe kursy i szkolenia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pielęgniarki alarmują, że są niezadowolone z możliwości rozwoju i awansu zawodowego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Młodzi absolwenci pielęgniarstwa często wybierają tego pracodawcę, który oferuje „ dodatek finansowy” za ukończone studia wyższe; często też pytają o możliwość odbycia szkolenia specjalizacyjnego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Mimo braków kadrowych, pielęgniarki nie mogą negocjować warunków płacowych, ponieważ szpitali nie stać na sprostanie oczekiwaniom pielęgniarek. Młodzi ludzie wybierają więc placówki, które stwarzają lepsze środowisko pracy.</a:t>
            </a:r>
          </a:p>
          <a:p>
            <a:endParaRPr lang="pl-PL" sz="1400" dirty="0"/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37.Radosz Z,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Paplaczyk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M.: Zawód pielęgniarka- jakie możliwości mają młodzi absolwenci kierunku pielęgniarstwo we współczesnej Polsce. Pielęgniarstwo XXI wieku. </a:t>
            </a:r>
            <a:r>
              <a:rPr lang="pl-PL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Vol.17, Nr 4(61)/2017. DOI: 10.1515/pielxxiw-2017-0034.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651658-2EB2-C710-410F-026F32EC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55" y="267929"/>
            <a:ext cx="170093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20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 Lidia Paś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5. Kształcenie podyplomowe.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685800" y="914400"/>
            <a:ext cx="7887748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Zjawisko migracji wśród personelu pielęgniarskiego. 								</a:t>
            </a:r>
            <a:r>
              <a:rPr lang="pl-PL" sz="4000" b="1" dirty="0"/>
              <a:t>✈️🌎</a:t>
            </a:r>
          </a:p>
          <a:p>
            <a:endParaRPr lang="pl-PL" b="1" dirty="0"/>
          </a:p>
          <a:p>
            <a:pPr>
              <a:lnSpc>
                <a:spcPct val="150000"/>
              </a:lnSpc>
            </a:pPr>
            <a:r>
              <a:rPr lang="pl-PL" dirty="0"/>
              <a:t>W badaniu z 2014 r. przeprowadzonym przez </a:t>
            </a:r>
            <a:r>
              <a:rPr lang="pl-PL" dirty="0" err="1"/>
              <a:t>Babiarczyk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 zostało wykazane, że  </a:t>
            </a:r>
            <a:r>
              <a:rPr lang="pl-PL" b="1" dirty="0"/>
              <a:t>najważniejszymi motywami podjęcia decyzji o migracji, niezależnie od kraju obecnego pobytu,</a:t>
            </a:r>
          </a:p>
          <a:p>
            <a:r>
              <a:rPr lang="pl-PL" b="1" dirty="0"/>
              <a:t>były: </a:t>
            </a:r>
            <a:r>
              <a:rPr lang="pl-PL" b="1" dirty="0">
                <a:solidFill>
                  <a:srgbClr val="0070C0"/>
                </a:solidFill>
              </a:rPr>
              <a:t>kwestia materialna </a:t>
            </a:r>
            <a:r>
              <a:rPr lang="pl-PL" b="1" dirty="0"/>
              <a:t>oraz </a:t>
            </a:r>
            <a:r>
              <a:rPr lang="pl-PL" b="1" dirty="0">
                <a:solidFill>
                  <a:srgbClr val="7030A0"/>
                </a:solidFill>
              </a:rPr>
              <a:t>lepsze warunki pracy</a:t>
            </a:r>
            <a:r>
              <a:rPr lang="pl-PL" b="1" dirty="0"/>
              <a:t>.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Prawie wszystkie badane są ogólnie zadowolone z pracy za granicą i zdecydowana większość ponownie zdecydowałaby się na migrację.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Ponad połowa badanych nie planuje migracji</a:t>
            </a:r>
          </a:p>
          <a:p>
            <a:r>
              <a:rPr lang="pl-PL" b="1" dirty="0"/>
              <a:t>    powrotnej</a:t>
            </a:r>
          </a:p>
          <a:p>
            <a:endParaRPr lang="pl-PL" b="1" dirty="0"/>
          </a:p>
          <a:p>
            <a:r>
              <a:rPr lang="pl-PL" sz="1000" dirty="0" err="1"/>
              <a:t>Babiarczyk</a:t>
            </a:r>
            <a:r>
              <a:rPr lang="pl-PL" sz="1000" dirty="0"/>
              <a:t> B, </a:t>
            </a:r>
            <a:r>
              <a:rPr lang="pl-PL" sz="1000" dirty="0" err="1"/>
              <a:t>Swół</a:t>
            </a:r>
            <a:r>
              <a:rPr lang="pl-PL" sz="1000" dirty="0"/>
              <a:t> J, Schlegel-Zawadzka M.</a:t>
            </a:r>
            <a:r>
              <a:rPr lang="en-US" sz="1000" dirty="0"/>
              <a:t> </a:t>
            </a:r>
            <a:r>
              <a:rPr lang="pl-PL" sz="1000" dirty="0"/>
              <a:t>Analiza sytuacji polskich pielęgniarek pracujących za granicą. </a:t>
            </a:r>
            <a:r>
              <a:rPr lang="en-US" sz="1000" dirty="0"/>
              <a:t>Nursing Topics 2014; 22 (2): 130–135</a:t>
            </a:r>
            <a:r>
              <a:rPr lang="pl-PL" sz="1000" dirty="0"/>
              <a:t>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538493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2-Lidia Paś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Argument 6. </a:t>
            </a:r>
          </a:p>
          <a:p>
            <a:r>
              <a:rPr lang="pl-PL" sz="2000" b="1" dirty="0"/>
              <a:t>Rozwój zawodowy</a:t>
            </a:r>
          </a:p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b="1" dirty="0"/>
              <a:t>Rozwój zawodowy                             </a:t>
            </a:r>
            <a:r>
              <a:rPr lang="pl-PL" sz="4800" b="1" dirty="0"/>
              <a:t>🤔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7030A0"/>
                </a:solidFill>
              </a:rPr>
              <a:t>Ograniczone możliwość  podejmowania pracy w różnych obszarach z uwagi na relatywnie niższe wynagrodzenia w przypadku  pracy na uczelni w porównaniu do pracy w podmiotach działalności leczniczej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</a:rPr>
              <a:t>Ograniczone możliwości awansu zawodowego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Brak  jasnej ścieżki rozwoju zawodowego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F00483A-0ABF-6592-2DA5-1BDB772D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87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62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3-Samanta Mazur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522788"/>
              </p:ext>
            </p:extLst>
          </p:nvPr>
        </p:nvGraphicFramePr>
        <p:xfrm>
          <a:off x="88777" y="1"/>
          <a:ext cx="9001957" cy="694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687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480627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614124">
                <a:tc>
                  <a:txBody>
                    <a:bodyPr/>
                    <a:lstStyle/>
                    <a:p>
                      <a:r>
                        <a:rPr lang="pl-PL" dirty="0"/>
                        <a:t>Argumentacja 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Propozycję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27489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tabLst>
                          <a:tab pos="457200" algn="l"/>
                        </a:tabLst>
                      </a:pPr>
                      <a:r>
                        <a:rPr lang="pl-PL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1.Brak satysfakcji zawodowej, wypalenie zawodowe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Obniżona jakość życia pielęgniarek 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Chroniczne zmęczenie i bezsenność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Praca  w ciągłym stresie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pl-PL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pl-PL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pl-PL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Nadmierna biurokracja i formalizmy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Strategie walki ze stresem: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Szukanie wsparcia społecznego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Asertywność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Doskonalenie zawodowe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Doskonalenie umiejętności komunikacji interpersonalnej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Udział w grupach </a:t>
                      </a:r>
                      <a:r>
                        <a:rPr lang="pl-PL" sz="1200" b="1" dirty="0" err="1">
                          <a:solidFill>
                            <a:srgbClr val="7030A0"/>
                          </a:solidFill>
                          <a:latin typeface="+mn-lt"/>
                        </a:rPr>
                        <a:t>Balinta</a:t>
                      </a:r>
                      <a:endParaRPr lang="pl-PL" sz="12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Udział w </a:t>
                      </a:r>
                      <a:r>
                        <a:rPr lang="pl-PL" sz="1200" b="1" dirty="0" err="1">
                          <a:solidFill>
                            <a:srgbClr val="7030A0"/>
                          </a:solidFill>
                          <a:latin typeface="+mn-lt"/>
                        </a:rPr>
                        <a:t>Superwizji</a:t>
                      </a:r>
                      <a:endParaRPr lang="pl-PL" sz="12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Treningi redukcji stresu oparte na uważności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Techniki relaksacji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Zachowanie Balansu praca- życie osobiste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Szukanie pomocy lekarskiej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Wdrożenie elektronicznej dokumentacji pielęgniarskiej- Aplikacja </a:t>
                      </a:r>
                      <a:r>
                        <a:rPr lang="pl-PL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Dorothea</a:t>
                      </a:r>
                      <a:r>
                        <a:rPr lang="pl-PL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- na szkoleniu był tylko 1 student i 3 wykładowców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3556488"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+mn-lt"/>
                        </a:rPr>
                        <a:t>2.Złe warunki pracy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Nieprzestrzeganie norm zatrudnienia przez pracodawców ( brak pielęgniarek na rynku pracy)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Niedobory kadrowe, zła organizacja pracy powodują występowanie zjawiska racjonowania opieki pielęgniarskiej – negatywne skutki dla pacjentów i pielęgniarek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Ograniczony dostęp do  zawodu pomocniczego dla zawodu pielęgniarki – czyli opiekuna medycznego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Trudne warunki pracy- niedobory w zakresie sprzętu bezpiecznego, sprzętu do przemieszczania pacjentów, podstawowego wyposażenia w zakresie opieki nad pacjentem 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Poprawa org. pracy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Praca metodą procesu pielęgnowania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Szukanie wsparcia innych grup zawodowych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Podejmowanie inicjatywy wyposażania pielęgniarskich stanowisk pracy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Używanie sprzętu do przemieszczania pacjentów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Stosowanie prawidłowych technik przemieszczania pacjentów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Stosowanie środków ochrony indywidualnej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919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 Weronika Lisewicz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777" y="36576"/>
          <a:ext cx="8972927" cy="624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157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479077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624535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B8FD7FA8-65FB-6782-AAA2-ACD3F0A2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7" y="777240"/>
            <a:ext cx="7013748" cy="35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1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5C622-5578-4801-9401-8779F992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Zadania Sekretarza: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934DDE-59F7-4196-950C-4C09EF420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pełni funkcję pomocnika Marszałka. Informuje przez określony znak </a:t>
            </a:r>
          </a:p>
          <a:p>
            <a:r>
              <a:rPr lang="pl-PL" b="1" dirty="0"/>
              <a:t>o zbliżającym</a:t>
            </a:r>
          </a:p>
          <a:p>
            <a:r>
              <a:rPr lang="pl-PL" b="1" dirty="0"/>
              <a:t>się końcu przemowy (30 sekund przed końcem) oraz jej zakończeniu</a:t>
            </a:r>
          </a:p>
          <a:p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D13323FF-DA97-4133-A163-DBE15216E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58533"/>
              </p:ext>
            </p:extLst>
          </p:nvPr>
        </p:nvGraphicFramePr>
        <p:xfrm>
          <a:off x="852196" y="419878"/>
          <a:ext cx="7573347" cy="625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5195">
                  <a:extLst>
                    <a:ext uri="{9D8B030D-6E8A-4147-A177-3AD203B41FA5}">
                      <a16:colId xmlns:a16="http://schemas.microsoft.com/office/drawing/2014/main" val="3412472531"/>
                    </a:ext>
                  </a:extLst>
                </a:gridCol>
                <a:gridCol w="1890433">
                  <a:extLst>
                    <a:ext uri="{9D8B030D-6E8A-4147-A177-3AD203B41FA5}">
                      <a16:colId xmlns:a16="http://schemas.microsoft.com/office/drawing/2014/main" val="3292837151"/>
                    </a:ext>
                  </a:extLst>
                </a:gridCol>
                <a:gridCol w="1707719">
                  <a:extLst>
                    <a:ext uri="{9D8B030D-6E8A-4147-A177-3AD203B41FA5}">
                      <a16:colId xmlns:a16="http://schemas.microsoft.com/office/drawing/2014/main" val="3835302386"/>
                    </a:ext>
                  </a:extLst>
                </a:gridCol>
              </a:tblGrid>
              <a:tr h="653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Propozycja Mówca 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Podsumowanie  całej argumentacji  Propozycji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5 min.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4272163410"/>
                  </a:ext>
                </a:extLst>
              </a:tr>
              <a:tr h="653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Opozycja Mówca 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Podsumowanie całej argumentacji Opozycji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 min.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062457125"/>
                  </a:ext>
                </a:extLst>
              </a:tr>
              <a:tr h="530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Udzielenie głosu Publiczności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Mówca Ochotnik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Marszałek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 20 minut  ( Jedno wystąpienie nie dłużej niż 2 min.)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473346231"/>
                  </a:ext>
                </a:extLst>
              </a:tr>
              <a:tr h="653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Głosowanie Publiczności, krótkie podsumowanie debaty i ogłoszenie wyniku głosowania 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Marszałek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 min.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349141923"/>
                  </a:ext>
                </a:extLst>
              </a:tr>
              <a:tr h="431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Podziękowanie Uczestnikom debaty oraz Publiczności 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Marszałek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 min.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960674930"/>
                  </a:ext>
                </a:extLst>
              </a:tr>
              <a:tr h="1064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Sformułowanie konkluzji/wniosku - jako tematu do działań praktycznych oraz być może tematu kolejnej debaty oksfordzkiej w przyszłym roku. 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Marszałek oraz Sekretarz Debaty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10086379"/>
                  </a:ext>
                </a:extLst>
              </a:tr>
              <a:tr h="1279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Zamknięcie spotkania. Podziękowanie Prowadzącym Debatę i Osobom uczestniczącym w organizacji debaty - Nauczycielom akademickim biorącym udział w przygotowaniu Mówców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Dyrektor Instytutu Medycznego PWSZ w Głogowie -Dorota Milecka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663563801"/>
                  </a:ext>
                </a:extLst>
              </a:tr>
              <a:tr h="87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Artykuł o debacie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Marszałek, Sekretarz Debaty oraz Rzecznik Prasowy PWSZ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371788969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BA4EBA53-03FB-4EE8-AC69-E2AA84EF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205" y="43084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37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 Weronika Lisewicz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495213"/>
              </p:ext>
            </p:extLst>
          </p:nvPr>
        </p:nvGraphicFramePr>
        <p:xfrm>
          <a:off x="88777" y="36576"/>
          <a:ext cx="8972927" cy="624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157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479077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624535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13BA270F-1936-33C5-932A-B7C4ADB4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" y="0"/>
            <a:ext cx="12155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349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Samanta Mazur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494511"/>
              </p:ext>
            </p:extLst>
          </p:nvPr>
        </p:nvGraphicFramePr>
        <p:xfrm>
          <a:off x="721453" y="218440"/>
          <a:ext cx="7652081" cy="592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881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Propozycję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C.d</a:t>
                      </a:r>
                      <a:r>
                        <a:rPr lang="pl-PL" sz="12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2.Złe warunki pracy</a:t>
                      </a:r>
                    </a:p>
                    <a:p>
                      <a:pPr marL="171450" lvl="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Forma zatrudnienia niedostosowana do oczekiwań pielęgniarek, zbyt długi czas pracy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Negatywny wpływ środowiska pracy na stan zdrowia pielęgniarek ( wypalenie zawodowe, wypadki w pracy, choroby zawodowe)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Trudne warunki  adaptacji społeczno- zawodowej dla absolwentów pielęgniarstwa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Większa stanowczość w egzekwowaniu najbardziej oczekiwanej formy zatrudnienia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Możliwość zmiany czasy z 12 h na 8 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Przestrzeganie procedur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Prowadzenie adaptacji społeczno-zawodowej zgodnie z programem – od nas zależy ten proces i stopień zadowolenia absolwentów pielęgniarstwa z adaptacji zawodowej.</a:t>
                      </a:r>
                    </a:p>
                    <a:p>
                      <a:endParaRPr lang="pl-PL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1456267">
                <a:tc>
                  <a:txBody>
                    <a:bodyPr/>
                    <a:lstStyle/>
                    <a:p>
                      <a:r>
                        <a:rPr lang="pl-PL" sz="1200" b="1" dirty="0"/>
                        <a:t>3.Niskie wynagrodzenia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Nieprzestrzeganie przez pracodawców współczynników wynagrodzenia przewidzianych dla pielęgniarek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Niezadowolenie z poziomu wynagrodzenia-niska płaca wobec ciężkiej pracy jaką wykonuje pielęgniarka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Niezadowolenie ze świadczeń pozapłacowych</a:t>
                      </a:r>
                    </a:p>
                    <a:p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Oddawanie spraw do rozstrzygnięć sądowych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Podejmowanie negocjacji przez związki zawodowe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Organizowanie pozapłacowych form nagradzania pracowników- np. programy motywujące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  <a:tr h="1098973">
                <a:tc>
                  <a:txBody>
                    <a:bodyPr/>
                    <a:lstStyle/>
                    <a:p>
                      <a:r>
                        <a:rPr lang="pl-PL" sz="1200" b="1" dirty="0"/>
                        <a:t>4.Kształcenie </a:t>
                      </a:r>
                      <a:r>
                        <a:rPr lang="pl-PL" sz="1200" b="1" dirty="0" err="1"/>
                        <a:t>przeddyplomowe</a:t>
                      </a:r>
                      <a:r>
                        <a:rPr lang="pl-PL" sz="1200" b="1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Brak chętnych do studiowania pielęgniarstwa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Brak chętnych do kontynuowania edukacji na II stopniu </a:t>
                      </a:r>
                    </a:p>
                    <a:p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Zachęcanie do studiowania pielęgniarstwa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Stosowanie systemu zachęt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Stosowanie mentoringu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6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7730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3-Samanta Mazur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880681"/>
              </p:ext>
            </p:extLst>
          </p:nvPr>
        </p:nvGraphicFramePr>
        <p:xfrm>
          <a:off x="754602" y="246380"/>
          <a:ext cx="7703598" cy="486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398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Propozycję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r>
                        <a:rPr lang="pl-PL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5.Kształcenie podyplomowe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Utrudnienia  w podnoszeniu kwalifikacji- mały dostęp do urlopów szkoleniowych, zwolnienia z obowiązku świadczenia pracy na czas udziału w szkoleniu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>
                          <a:latin typeface="+mn-lt"/>
                        </a:rPr>
                        <a:t>Dla chcącego nic trudnego</a:t>
                      </a:r>
                    </a:p>
                    <a:p>
                      <a:r>
                        <a:rPr lang="pl-PL" sz="1200" b="0" dirty="0">
                          <a:latin typeface="+mn-lt"/>
                        </a:rPr>
                        <a:t>Bardzo często jest to wymówka, ponieważ wiele osób podnosi kwalifikacje za zgodą pracodawcy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104478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r>
                        <a:rPr lang="pl-PL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6.Rozwój zawodowy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Ograniczone możliwość  podejmowania pracy w różnych obszarach z uwagi na relatywnie niższe wynagrodzenia w przypadku  pracy na uczelni w porównaniu do pracy w podmiotach działalności leczniczej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Ograniczone możliwości awansu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 jasnej ścieżki rozwoju zawodowego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Inwestowanie w różne umiejętności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200" b="0" dirty="0">
                          <a:latin typeface="+mn-lt"/>
                        </a:rPr>
                        <a:t>       przydatne na stanowisku pracy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2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Godzenie pracy np. w szpitalu i na uczelni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2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Uczestnictwo w konkursach na stanowiska kierownicze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Zapoznanie się z taryfikatorem kwalifikacyjnym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8724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 – Mówca 3-Arkadiusz Borowiecki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554861"/>
              </p:ext>
            </p:extLst>
          </p:nvPr>
        </p:nvGraphicFramePr>
        <p:xfrm>
          <a:off x="378069" y="346230"/>
          <a:ext cx="8295414" cy="613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800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4177614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953">
                <a:tc>
                  <a:txBody>
                    <a:bodyPr/>
                    <a:lstStyle/>
                    <a:p>
                      <a:r>
                        <a:rPr lang="pl-PL" dirty="0"/>
                        <a:t>Argumentacja Propozycji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42180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1.Satysfakcja z pracy i życia-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możliwość realizacji planów zawodowych na wielu płaszczyznach.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Dobór strategii do wali ze stresem</a:t>
                      </a: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Gdyby tak było, to nie byłoby migracji zarobkowej oraz odejść z zawodu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/>
                        <a:t>Tak naprawdę brak dostępu do szkoleń związanych z zapobieganiem wypaleniu zawodowemu ( walki ze stresem).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2886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2.Dobre warunki  pracy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normy zatrudnienia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dostępność zawodu pomocniczego dla zawodu pielęgniarki w systemie opieki zdrowotnej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w zakresie bezpieczeństwa personelu medycznego- wymogi dotyczące wyposażenia oddziałów</a:t>
                      </a: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mimo, że istnieją normy zatrudnienia to i tak nie są nie są spełniane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wyposażenie oddziałów poprawiło się ale- brak czasu na  korzystanie z nich np. z podnośników i innych udogodnień z uwagi na niedobory personelu i ciągły pośpiech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złe warunki pracy, niedobory kadrowe powodują pośpiech i przeciążenie obowiązkami,  które prowadzą do ekspozycji zawodowych, chorób zawodowych, wypalenia zawodowego, odejścia z zawodu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  <a:tr h="945332"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+mn-lt"/>
                        </a:rPr>
                        <a:t>3.Warunki wynagrodzenia</a:t>
                      </a:r>
                    </a:p>
                    <a:p>
                      <a:r>
                        <a:rPr lang="pl-PL" sz="1200" b="0" dirty="0">
                          <a:latin typeface="+mn-lt"/>
                        </a:rPr>
                        <a:t>Współczynniki  wynagrodzenia</a:t>
                      </a: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/>
                        <a:t>mimo, że istnieją nie są spełniane i pielęgniarki uzyskują wynagrodzenia poniżej ustalonych współczynników </a:t>
                      </a:r>
                    </a:p>
                    <a:p>
                      <a:endParaRPr lang="pl-PL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6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771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 – Mówca 3-Arkadiusz Borowiecki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938827"/>
              </p:ext>
            </p:extLst>
          </p:nvPr>
        </p:nvGraphicFramePr>
        <p:xfrm>
          <a:off x="746620" y="508000"/>
          <a:ext cx="7686180" cy="547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980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Propozycji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4.Kształcenie </a:t>
                      </a:r>
                      <a:r>
                        <a:rPr lang="pl-PL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przeddyplomowe</a:t>
                      </a: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liczby uczelni prowadzących kierunek pielęgniarstwo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jakości kształcenia </a:t>
                      </a:r>
                      <a:r>
                        <a:rPr lang="pl-PL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przeddyplomowego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np. powstanie Centrów Symulacji Medycznej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zachęt do kontynuowania edukacji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Mentoring w ramach adaptacji społeczno- zawodowej dla absolwentów pielęgniarstwa</a:t>
                      </a: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Brak chętnych do studiowania pielęgniarstwa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Konieczność pracy zarobkowej trudnej do pogodzenia ze studiowaniem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1456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5.Kształcenie podyplomowe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Ułatwienia w podnoszeniu kwalifikacji- urlopy szkoleniowe, zwolnienie z obowiązku świadczenia pracy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Zwiększanie uprawnień ( m.in. rozszerzenie listy leków, które może zlecać pielęgniarka)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Wprowadzenie nowych specjalizacji</a:t>
                      </a: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mimo, że jest oferta kształcenia podyplomowego pielęgniarki nie mogą korzystać ze wg finansowych lub z powodu braku zgody pracodawcy na podnoszenie kwalifikacji - brak urlopu szkoleniowego/zwolnienia z obowiązku świadczenia pracy</a:t>
                      </a:r>
                    </a:p>
                    <a:p>
                      <a:pPr marL="0" indent="0">
                        <a:buNone/>
                      </a:pPr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4714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 – Mówca 3- Arkadiusz Borowiecki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665077"/>
              </p:ext>
            </p:extLst>
          </p:nvPr>
        </p:nvGraphicFramePr>
        <p:xfrm>
          <a:off x="674703" y="275166"/>
          <a:ext cx="7775030" cy="282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830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Propozycji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6.Rozwój zawodowy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Możliwość  podejmowania pracy w różnych obszarach: bezpośredniej opieki nad pacjentem, zarządzania, dydaktyki, nauki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Samorządu Zawodowego, Towarzystw, Stowarzyszeń Zawodowych oraz Konsultantów w dz. pielęgniarstwa. </a:t>
                      </a:r>
                    </a:p>
                    <a:p>
                      <a:endParaRPr lang="pl-PL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Ograniczone możliwości rozwoju zawodowego z uwagi na przeciążenie obowiązkami zawodowymi –praca  na więcej niż 1-en etat oraz praca w godzinach nadliczbowych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Udział w Towarzystwach - zbyt duże składki, a publikacje w języku angielskim.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dirty="0">
                          <a:latin typeface="+mn-lt"/>
                        </a:rPr>
                        <a:t>Konferencje- podobnie – zbyt drogi koszt uczestnictwa, koszty dojazdu i noclegu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8082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4- 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endParaRPr lang="pl-PL" sz="2000" b="1" dirty="0"/>
          </a:p>
          <a:p>
            <a:r>
              <a:rPr lang="pl-PL" sz="4800" b="1" dirty="0"/>
              <a:t>   </a:t>
            </a:r>
            <a:r>
              <a:rPr lang="pl-PL" sz="6000" b="1" dirty="0"/>
              <a:t>🙋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73791" y="1509099"/>
            <a:ext cx="726486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Argument 1. </a:t>
            </a:r>
            <a:endParaRPr lang="pl-PL" sz="4000" b="1" dirty="0"/>
          </a:p>
          <a:p>
            <a:r>
              <a:rPr lang="pl-PL" b="1" dirty="0"/>
              <a:t> Satysfakcja z pracy pielęgniarki i życia</a:t>
            </a:r>
          </a:p>
          <a:p>
            <a:endParaRPr lang="pl-PL" dirty="0"/>
          </a:p>
          <a:p>
            <a:r>
              <a:rPr lang="pl-PL" sz="4000" dirty="0"/>
              <a:t>							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b="1" dirty="0"/>
              <a:t>Satysfakcja pobudza motywację,  która zachęca pielęgniarki do dalszego działania w pracy i doskonalenia swojej kariery zawodowej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Pomimo wszystkich uciążliwych aspektów,  praca pielęgniarki jest dla przeważającej większości źródłem satysfakcji</a:t>
            </a:r>
          </a:p>
        </p:txBody>
      </p:sp>
    </p:spTree>
    <p:extLst>
      <p:ext uri="{BB962C8B-B14F-4D97-AF65-F5344CB8AC3E}">
        <p14:creationId xmlns:p14="http://schemas.microsoft.com/office/powerpoint/2010/main" val="25418666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4- 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r>
              <a:rPr lang="pl-PL" sz="5400" b="1" dirty="0"/>
              <a:t>  🧲</a:t>
            </a:r>
          </a:p>
          <a:p>
            <a:endParaRPr lang="pl-PL" sz="2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783645" y="823299"/>
            <a:ext cx="7264866" cy="5102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Argument 2 – Warunki pracy </a:t>
            </a:r>
          </a:p>
          <a:p>
            <a:r>
              <a:rPr lang="pl-PL" sz="4000" b="1" dirty="0"/>
              <a:t>							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Obecnie wiele szpitali prowadzi modernizację oraz doposaża swoje oddziały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Nowoczesne wyposażenie ułatwia pracę oraz zapewnia pielęgniarkom szerszy zakres ochrony, przez co zmniejsza się ryzyko zawodowe (mniejsze ryzyko uszczerbku na  zdrowiu pielęgniarki).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Ciągły  rozwój i poprawa warunków pracy pielęgniarki wpływają  korzystnie na wskaźnik zatrudnienia oraz organizację pracy w placówkach medycznych.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Strategia na rzecz rozwoju pielęgniarstwa Polsce  grudnia 2017 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39.Naczelna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Izba Pielęgniarek i Położnych. Strategia na rzecz rozwoju pielęgniarstwa w Polsce. https://nipip.pl/wp-content/uploads/2018/01/2018-01-Strategia-na-rzecz-rozwoju-piel%C4%99gniarstwa-i-po%C5%82o%C5%BCnictwa-w-Polsce.pdf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 dostęp. 22.01.2023 r.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45531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4- 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r>
              <a:rPr lang="pl-PL" sz="6000" b="1" dirty="0"/>
              <a:t>   💰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566257" y="1509099"/>
            <a:ext cx="77724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Argument 3 – Warunki wynagradzania    </a:t>
            </a:r>
          </a:p>
          <a:p>
            <a:r>
              <a:rPr lang="pl-PL" sz="3600" b="1" dirty="0"/>
              <a:t>						</a:t>
            </a:r>
            <a:r>
              <a:rPr lang="pl-PL" sz="3200" b="1" dirty="0"/>
              <a:t>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Na przestrzeni lat można zaobserwować stale zwiększającą się siatkę płac wobec pielęgniarek i położnych. ( </a:t>
            </a:r>
            <a:r>
              <a:rPr lang="pl-PL" sz="1600" b="1" dirty="0">
                <a:solidFill>
                  <a:srgbClr val="FF0000"/>
                </a:solidFill>
              </a:rPr>
              <a:t>jeśli Propozycja odwoła się do stawki wynagrodzenia pielęgniarki w innym kraju odpowiedzią może być droższe i bardziej wymagające pod względem finansowym życie za granicą).</a:t>
            </a:r>
            <a:r>
              <a:rPr lang="pl-PL" sz="1600" b="1" dirty="0"/>
              <a:t> </a:t>
            </a:r>
          </a:p>
          <a:p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Warto wspomnieć o wzroście wynagrodzenia przy pandemii Covid-19, wynagrodzenie pielęgniarek wzrastało wraz z ich satysfakcją związaną z pracą jak i życiem. </a:t>
            </a:r>
          </a:p>
          <a:p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Wzrost płac dla pielęgniarek i położnych skutecznie wpływa na satysfakcję pracujących już pielęgniarek jak i zachęca wiele</a:t>
            </a:r>
          </a:p>
          <a:p>
            <a:r>
              <a:rPr lang="pl-PL" sz="1600" b="1" dirty="0"/>
              <a:t>    młodych osób  w tym kierunku.</a:t>
            </a:r>
          </a:p>
        </p:txBody>
      </p:sp>
    </p:spTree>
    <p:extLst>
      <p:ext uri="{BB962C8B-B14F-4D97-AF65-F5344CB8AC3E}">
        <p14:creationId xmlns:p14="http://schemas.microsoft.com/office/powerpoint/2010/main" val="1063356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4- Amelia </a:t>
            </a:r>
            <a:r>
              <a:rPr lang="pl-PL" b="1" dirty="0" err="1"/>
              <a:t>Żachowska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  <a:p>
            <a:r>
              <a:rPr lang="pl-PL" sz="4800" b="1" dirty="0"/>
              <a:t>    📚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2C3991-6D20-D4BA-602E-53DA678C70BB}"/>
              </a:ext>
            </a:extLst>
          </p:cNvPr>
          <p:cNvSpPr txBox="1"/>
          <p:nvPr/>
        </p:nvSpPr>
        <p:spPr>
          <a:xfrm>
            <a:off x="1073791" y="1509099"/>
            <a:ext cx="72648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Argument 4 – Kształcenie </a:t>
            </a:r>
            <a:r>
              <a:rPr lang="pl-PL" b="1" dirty="0" err="1"/>
              <a:t>przedyplomowe</a:t>
            </a:r>
            <a:r>
              <a:rPr lang="pl-PL" b="1" dirty="0"/>
              <a:t> </a:t>
            </a:r>
          </a:p>
          <a:p>
            <a:r>
              <a:rPr lang="pl-PL" sz="4000" b="1" dirty="0"/>
              <a:t>						📚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Zwiększenie  liczby uczelni prowadzących kierunek pielęgniarstwo oraz osób studiujących ten kierunek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Poprawa jakości kształcenia </a:t>
            </a:r>
            <a:r>
              <a:rPr lang="pl-PL" b="1" dirty="0" err="1"/>
              <a:t>przeddyplomowego</a:t>
            </a:r>
            <a:r>
              <a:rPr lang="pl-PL" b="1" dirty="0"/>
              <a:t> np. powstanie Centrów Symulacji Medycznej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System zachęt do kontynuowania edukacji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Mentoring w ramach adaptacji społeczno- zawodowej dla absolwentów pielęgniarstwa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1532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6315</TotalTime>
  <Words>12076</Words>
  <Application>Microsoft Office PowerPoint</Application>
  <PresentationFormat>Panoramiczny</PresentationFormat>
  <Paragraphs>1738</Paragraphs>
  <Slides>123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123</vt:i4>
      </vt:variant>
    </vt:vector>
  </HeadingPairs>
  <TitlesOfParts>
    <vt:vector size="132" baseType="lpstr">
      <vt:lpstr>Arial</vt:lpstr>
      <vt:lpstr>Calibri</vt:lpstr>
      <vt:lpstr>Cambria</vt:lpstr>
      <vt:lpstr>Century Gothic</vt:lpstr>
      <vt:lpstr>Freestyle Script</vt:lpstr>
      <vt:lpstr>Garamond</vt:lpstr>
      <vt:lpstr>Times New Roman</vt:lpstr>
      <vt:lpstr>Wingdings</vt:lpstr>
      <vt:lpstr>Mydło</vt:lpstr>
      <vt:lpstr>Debata oksfordzka</vt:lpstr>
      <vt:lpstr>Nauczyciele akademiccy  przygotowujący  studentów Propozycji  i Opozycji:   dr n. o zdr.  Dorota Milecka </vt:lpstr>
      <vt:lpstr>.</vt:lpstr>
      <vt:lpstr>Zadanie publiczności: udział w dyskusji oraz głosowanie</vt:lpstr>
      <vt:lpstr>Siła argumentacji:</vt:lpstr>
      <vt:lpstr>Praca Pielęgniarki PRZYNOSI  SATYSFAKCJĘ ZAWODOWĄ,  zapewnia dobre warunki pracy  oraz  płacy </vt:lpstr>
      <vt:lpstr>Zawód Pielęgniarki jest  w grupie zawodów o dużym nasileniu  wypalenia zawodowego, praca przebiega w trudnych warunkach, a wynagrodzenia są ciągle na niskim poziomie</vt:lpstr>
      <vt:lpstr>Zadania Marszałka:</vt:lpstr>
      <vt:lpstr>Zadania Sekretarza:</vt:lpstr>
      <vt:lpstr>Po wystąpieniach Głównych Mówców, może zabrać głos-  Mówca ochotnik </vt:lpstr>
      <vt:lpstr>W czasie wystąpień Mówców Głównych mogą wystąpić  WTRĄCENIA</vt:lpstr>
      <vt:lpstr>Czy są jakieś pytania?</vt:lpstr>
      <vt:lpstr>Wprowadzenie do Debaty</vt:lpstr>
      <vt:lpstr>Praca Pielęgniarki PRZYNOSI  SATYSFAKCJĘ ZAWODOWĄ,  zapewnia dobre warunki pracy  oraz  płacy </vt:lpstr>
      <vt:lpstr>Propozycja – Mówca 1-Daria Kościewicz</vt:lpstr>
      <vt:lpstr>Propozycja – Mówca 1-Daria Kościewicz</vt:lpstr>
      <vt:lpstr>Opozycja – Mówca 1-Zuzanna Przybylska</vt:lpstr>
      <vt:lpstr>Opozycja – Mówca 1-Zuzanna Przybylska</vt:lpstr>
      <vt:lpstr>Marszałek ogłasza głosowanie: Kto jest za Tezą ?</vt:lpstr>
      <vt:lpstr>Organizacja Sali do Debaty Oksfordzkiej</vt:lpstr>
      <vt:lpstr>Podsumowanie  pierwszego głosowania </vt:lpstr>
      <vt:lpstr>Propozycja – Mówca 2 –Amelia Żachowska</vt:lpstr>
      <vt:lpstr>Propozycja – Mówca 2 –Amelia Żachowska</vt:lpstr>
      <vt:lpstr>Propozycja – Mówca 2 –Amelia Żachowska</vt:lpstr>
      <vt:lpstr>Propozycja – Mówca 2 –Jan Walczuk</vt:lpstr>
      <vt:lpstr>Propozycja – Mówca 2-Jan Walczuk</vt:lpstr>
      <vt:lpstr>Propozycja – Mówca 2-Jan Walczuk</vt:lpstr>
      <vt:lpstr>Propozycja – Mówca 2-Jan Walczuk</vt:lpstr>
      <vt:lpstr>Propozycja – Mówca 2-Jan Walczuk</vt:lpstr>
      <vt:lpstr>Propozycja – Mówca 2-Amelia Żachowska</vt:lpstr>
      <vt:lpstr>Propozycja – Mówca 2-Amelia Żachowska</vt:lpstr>
      <vt:lpstr>Propozycja – Mówca 2-Jan Walczuk</vt:lpstr>
      <vt:lpstr>Propozycja – Mówca 2-Jan Walczuk</vt:lpstr>
      <vt:lpstr>Propozycja – Mówca 2-Amelia Żachowska</vt:lpstr>
      <vt:lpstr>Propozycja – Mówca 2-Amelia Żachowska</vt:lpstr>
      <vt:lpstr>Propozycja – Mówca 2-Jan Walczuk</vt:lpstr>
      <vt:lpstr>Propozycja – Mówca 2-Jan Walczuk</vt:lpstr>
      <vt:lpstr>Propozycja – Mówca 2-Jan Walczuk</vt:lpstr>
      <vt:lpstr>Propozycja – Mówca 2-Jan Walczuk</vt:lpstr>
      <vt:lpstr>Propozycja – Mówca 2-Jan Walczuk</vt:lpstr>
      <vt:lpstr>Propozycja – Mówca 2-Jan Walczuk</vt:lpstr>
      <vt:lpstr>Propozycja – Mówca 2 –Jan Walczuk</vt:lpstr>
      <vt:lpstr>Propozycja – Mówca 2 –Jan Walczuk</vt:lpstr>
      <vt:lpstr>Propozycja – Mówca 2 –Jan Walczuk</vt:lpstr>
      <vt:lpstr>Propozycja – Mówca 2 –Jan Walczuk</vt:lpstr>
      <vt:lpstr>Propozycja – Mówca 2 –Jan Walczuk</vt:lpstr>
      <vt:lpstr>Propozycja – Mówca 2 –Jan Walczuk</vt:lpstr>
      <vt:lpstr>Propozycja – Mówca 2 –Jan Walczuk</vt:lpstr>
      <vt:lpstr>Propozycja – Mówca 2-Amelia Żachowska</vt:lpstr>
      <vt:lpstr>Propozycja – Mówca 2-Amelia Żachowska</vt:lpstr>
      <vt:lpstr>Propozycja – Mówca 2-Amelia Żachowska</vt:lpstr>
      <vt:lpstr>Propozycja – Mówca 2-Amelia Żachowska</vt:lpstr>
      <vt:lpstr>Propozycja – Mówca 2-Amelia Żachowska</vt:lpstr>
      <vt:lpstr>Propozycja – Mówca 2-Amelia Żachowska</vt:lpstr>
      <vt:lpstr>Propozycja – Mówca 2-Amelia Żachowska</vt:lpstr>
      <vt:lpstr>Propozycja – Mówca 2-Amelia Żachowska</vt:lpstr>
      <vt:lpstr>Propozycja – Mówca 2-Amelia Żachowska</vt:lpstr>
      <vt:lpstr>Propozycja – Mówca 2-Amelia Żachowska</vt:lpstr>
      <vt:lpstr>Propozycja – Mówca 2-Jan Walczuk</vt:lpstr>
      <vt:lpstr>Propozycja – Mówca 2-Jan Walczuk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2-Alicja Wolińska</vt:lpstr>
      <vt:lpstr>Opozycja – Mówca 2- Alicja Wolińska</vt:lpstr>
      <vt:lpstr>Opozycja – Mówca 2-Lidia Paś</vt:lpstr>
      <vt:lpstr>Opozycja – Mówca-2-Lidia Paś</vt:lpstr>
      <vt:lpstr>Opozycja – Mówca 2-Lidia Paś</vt:lpstr>
      <vt:lpstr>Opozycja – Mówca 2-Lidia Paś</vt:lpstr>
      <vt:lpstr>Opozycja – Mówca 2-Lidia Paś</vt:lpstr>
      <vt:lpstr>Opozycja – Mówca 2-Lidia Paś</vt:lpstr>
      <vt:lpstr>Opozycja – Mówca 2-Lidia Paś</vt:lpstr>
      <vt:lpstr>Opozycja – Mówca 2-Lidia Paś</vt:lpstr>
      <vt:lpstr>Opozycja – Mówca 2-Lidia Paś</vt:lpstr>
      <vt:lpstr>Opozycja – Mówca 2-Lidia Paś</vt:lpstr>
      <vt:lpstr>Opozycja – Mówca 2-Lidia Paś</vt:lpstr>
      <vt:lpstr>Opozycja – Mówca 2- Lidia Paś</vt:lpstr>
      <vt:lpstr>Opozycja – Mówca 2- Lidia Paś</vt:lpstr>
      <vt:lpstr>Opozycja – Mówca 2- Lidia Paś</vt:lpstr>
      <vt:lpstr>Opozycja – Mówca 2-Lidia Paś</vt:lpstr>
      <vt:lpstr>Propozycja  – Mówca 3-Samanta Mazur</vt:lpstr>
      <vt:lpstr>Propozycja  – Mówca 3- Weronika Lisewicz</vt:lpstr>
      <vt:lpstr>Propozycja  – Mówca 3- Weronika Lisewicz</vt:lpstr>
      <vt:lpstr>Propozycja  – Mówca 3 Samanta Mazur</vt:lpstr>
      <vt:lpstr>Propozycja  – Mówca 3-Samanta Mazur</vt:lpstr>
      <vt:lpstr>Opozycja  – Mówca 3-Arkadiusz Borowiecki</vt:lpstr>
      <vt:lpstr>Opozycja  – Mówca 3-Arkadiusz Borowiecki</vt:lpstr>
      <vt:lpstr>Opozycja  – Mówca 3- Arkadiusz Borowiecki</vt:lpstr>
      <vt:lpstr>Propozycja – Mówca 4- Amelia Żachowska</vt:lpstr>
      <vt:lpstr>Propozycja – Mówca 4- Amelia Żachowska</vt:lpstr>
      <vt:lpstr>Propozycja – Mówca 4- Amelia Żachowska</vt:lpstr>
      <vt:lpstr>Propozycja – Mówca 4- Amelia Żachowska</vt:lpstr>
      <vt:lpstr>Propozycja – Mówca 4- Amelia Żachowska</vt:lpstr>
      <vt:lpstr>Propozycja – Mówca 4- Amelia Żachowska</vt:lpstr>
      <vt:lpstr>Opozycja – Mówca 4- Lidia Paś</vt:lpstr>
      <vt:lpstr>Opozycja – Mówca 4- Lidia Paś</vt:lpstr>
      <vt:lpstr>Opozycja – Mówca 4- Lidia Paś</vt:lpstr>
      <vt:lpstr>Opozycja – Mówca 4- Lidia Paś</vt:lpstr>
      <vt:lpstr>Opozycja – Mówca 4- Lidia Paś</vt:lpstr>
      <vt:lpstr>Opozycja – Mówca 4- Lidia Paś</vt:lpstr>
      <vt:lpstr>20 minut dla Publiczności</vt:lpstr>
      <vt:lpstr>Marszałek ogłasza głosowanie: Kto jest za tezą ?</vt:lpstr>
      <vt:lpstr>Organizacja Sali do Debaty Oksfordzkiej</vt:lpstr>
      <vt:lpstr>Podsumowanie  drugiego głosowania </vt:lpstr>
      <vt:lpstr>Porównanie pierwszego  i drugiego głosowania </vt:lpstr>
      <vt:lpstr>Zawód Pielęgniarki jest zawodem przynoszącym satysfakcję, zapewniającym dobre warunki pracy  i płacy </vt:lpstr>
      <vt:lpstr>Podsumowanie Debaty Oksfordzkiej przez Marszałka</vt:lpstr>
      <vt:lpstr>Zawód Pielęgniarki jest zawodem przynoszącym satysfakcję, zapewniającym dobre warunki pracy i płacy, należy jednak podejmować działania przeciwdziałające wypaleniu zawodowemu oraz poprawiające  warunki i organizację pracy</vt:lpstr>
      <vt:lpstr>Marszałek Debaty Oksfordzkiej </vt:lpstr>
      <vt:lpstr>Nauczyciele akademiccy biorący udział  w przygotowaniu Debaty</vt:lpstr>
      <vt:lpstr>Ankieta </vt:lpstr>
      <vt:lpstr>Wspólne zdjęcie</vt:lpstr>
      <vt:lpstr>Bibliografia:</vt:lpstr>
      <vt:lpstr>Bibliografia: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</dc:title>
  <dc:creator>Dorota Milecka</dc:creator>
  <cp:lastModifiedBy>Dorota Milecka</cp:lastModifiedBy>
  <cp:revision>289</cp:revision>
  <dcterms:created xsi:type="dcterms:W3CDTF">2022-03-29T17:45:37Z</dcterms:created>
  <dcterms:modified xsi:type="dcterms:W3CDTF">2023-03-14T08:41:57Z</dcterms:modified>
</cp:coreProperties>
</file>