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48" r:id="rId2"/>
  </p:sldMasterIdLst>
  <p:sldIdLst>
    <p:sldId id="256" r:id="rId3"/>
    <p:sldId id="257" r:id="rId4"/>
    <p:sldId id="258" r:id="rId5"/>
    <p:sldId id="259" r:id="rId6"/>
    <p:sldId id="260" r:id="rId7"/>
    <p:sldId id="261" r:id="rId8"/>
    <p:sldId id="268" r:id="rId9"/>
    <p:sldId id="267" r:id="rId10"/>
    <p:sldId id="269" r:id="rId11"/>
    <p:sldId id="270" r:id="rId12"/>
    <p:sldId id="271" r:id="rId13"/>
    <p:sldId id="272" r:id="rId14"/>
    <p:sldId id="274" r:id="rId15"/>
    <p:sldId id="273" r:id="rId16"/>
    <p:sldId id="262" r:id="rId17"/>
    <p:sldId id="275" r:id="rId18"/>
    <p:sldId id="276" r:id="rId19"/>
    <p:sldId id="277" r:id="rId20"/>
    <p:sldId id="278" r:id="rId21"/>
    <p:sldId id="279" r:id="rId22"/>
    <p:sldId id="280" r:id="rId23"/>
    <p:sldId id="281" r:id="rId24"/>
    <p:sldId id="265" r:id="rId25"/>
    <p:sldId id="263" r:id="rId26"/>
    <p:sldId id="264" r:id="rId27"/>
    <p:sldId id="266" r:id="rId2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6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42A743-7C8D-4A60-9417-60342B75056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08402B3-54D3-4A95-9086-80C1F9DFA905}">
      <dgm:prSet/>
      <dgm:spPr/>
      <dgm:t>
        <a:bodyPr/>
        <a:lstStyle/>
        <a:p>
          <a:r>
            <a:rPr lang="pl-PL"/>
            <a:t>POChP to choroba ogólnoustrojowa - dotyczy każdej sfery życia człowieka. Zdiagnozowana we wczesnym stadium pozwala pacjentom na normalne funkcjonowanie. Niezwykle istotne znaczenie w POChP ma profilaktyka.</a:t>
          </a:r>
          <a:endParaRPr lang="en-US"/>
        </a:p>
      </dgm:t>
    </dgm:pt>
    <dgm:pt modelId="{1255DFEE-12EA-4DBB-8D6D-5DC3D038CF35}" type="parTrans" cxnId="{CCEDA3BC-11C9-47D8-9CC5-DB3ED2429C98}">
      <dgm:prSet/>
      <dgm:spPr/>
      <dgm:t>
        <a:bodyPr/>
        <a:lstStyle/>
        <a:p>
          <a:endParaRPr lang="en-US"/>
        </a:p>
      </dgm:t>
    </dgm:pt>
    <dgm:pt modelId="{BD18D77D-4915-4515-84AC-EBAA4D24F3CA}" type="sibTrans" cxnId="{CCEDA3BC-11C9-47D8-9CC5-DB3ED2429C98}">
      <dgm:prSet/>
      <dgm:spPr/>
      <dgm:t>
        <a:bodyPr/>
        <a:lstStyle/>
        <a:p>
          <a:endParaRPr lang="en-US"/>
        </a:p>
      </dgm:t>
    </dgm:pt>
    <dgm:pt modelId="{C75A31B0-63EB-4F81-959B-70A3D92F1C45}">
      <dgm:prSet/>
      <dgm:spPr/>
      <dgm:t>
        <a:bodyPr/>
        <a:lstStyle/>
        <a:p>
          <a:r>
            <a:rPr lang="pl-PL"/>
            <a:t>Instrumentem niezbędnym w walce z POChP jest edukacja pacjenta i jego rodziny.  Podobnie jest w przypadku edukacji społecznej. Wzrost poziomu wiedzy społeczeństwa na temat POChP zwiększy szansę na wykrywanie jej we wczesnym stadium.</a:t>
          </a:r>
          <a:endParaRPr lang="en-US"/>
        </a:p>
      </dgm:t>
    </dgm:pt>
    <dgm:pt modelId="{E49EAAE8-7622-4B4F-9AA0-ABBBF423C63A}" type="parTrans" cxnId="{590B33A1-D655-4CDA-A33E-E43C0D296B9D}">
      <dgm:prSet/>
      <dgm:spPr/>
      <dgm:t>
        <a:bodyPr/>
        <a:lstStyle/>
        <a:p>
          <a:endParaRPr lang="en-US"/>
        </a:p>
      </dgm:t>
    </dgm:pt>
    <dgm:pt modelId="{8ACB491D-4103-4B73-A611-C44F425C9448}" type="sibTrans" cxnId="{590B33A1-D655-4CDA-A33E-E43C0D296B9D}">
      <dgm:prSet/>
      <dgm:spPr/>
      <dgm:t>
        <a:bodyPr/>
        <a:lstStyle/>
        <a:p>
          <a:endParaRPr lang="en-US"/>
        </a:p>
      </dgm:t>
    </dgm:pt>
    <dgm:pt modelId="{61771261-37A9-4CC6-8E75-24BAC4073BC7}">
      <dgm:prSet/>
      <dgm:spPr/>
      <dgm:t>
        <a:bodyPr/>
        <a:lstStyle/>
        <a:p>
          <a:r>
            <a:rPr lang="pl-PL"/>
            <a:t>Jednym z głównych zadań pielęgniarki w procesie pielęgnacji jest przygotowanie pacjenta do samoopieki.</a:t>
          </a:r>
          <a:endParaRPr lang="en-US"/>
        </a:p>
      </dgm:t>
    </dgm:pt>
    <dgm:pt modelId="{DDE5A9BB-B2D8-467F-BD4B-2460C5ABB315}" type="parTrans" cxnId="{79227C34-49F5-4430-B216-575F79CC3471}">
      <dgm:prSet/>
      <dgm:spPr/>
      <dgm:t>
        <a:bodyPr/>
        <a:lstStyle/>
        <a:p>
          <a:endParaRPr lang="en-US"/>
        </a:p>
      </dgm:t>
    </dgm:pt>
    <dgm:pt modelId="{6626F5EF-D974-4D64-B825-CEFE269445A0}" type="sibTrans" cxnId="{79227C34-49F5-4430-B216-575F79CC3471}">
      <dgm:prSet/>
      <dgm:spPr/>
      <dgm:t>
        <a:bodyPr/>
        <a:lstStyle/>
        <a:p>
          <a:endParaRPr lang="en-US"/>
        </a:p>
      </dgm:t>
    </dgm:pt>
    <dgm:pt modelId="{B154423C-54D9-46A5-9390-AF96454926E5}">
      <dgm:prSet/>
      <dgm:spPr/>
      <dgm:t>
        <a:bodyPr/>
        <a:lstStyle/>
        <a:p>
          <a:r>
            <a:rPr lang="pl-PL"/>
            <a:t>Palenie papierosów jest głównym czynnikiem sprzyjającym rozwojowi choroby, a zaprzestanie palenia daje szansę na osiągnięcie lepszych wyników w leczeniu. W  prezentowanym przypadku chory powinien niezwłoczne podjąć próbę zrezygnowania z nałogu i zmiany stylu życia.</a:t>
          </a:r>
          <a:endParaRPr lang="en-US"/>
        </a:p>
      </dgm:t>
    </dgm:pt>
    <dgm:pt modelId="{25DEEB97-3552-41EB-8F40-1D104355E027}" type="parTrans" cxnId="{2250A54E-264F-405E-A3F1-A70D764BA73E}">
      <dgm:prSet/>
      <dgm:spPr/>
      <dgm:t>
        <a:bodyPr/>
        <a:lstStyle/>
        <a:p>
          <a:endParaRPr lang="en-US"/>
        </a:p>
      </dgm:t>
    </dgm:pt>
    <dgm:pt modelId="{3EF1A62A-0451-45B9-93BC-855E6D9ACDB7}" type="sibTrans" cxnId="{2250A54E-264F-405E-A3F1-A70D764BA73E}">
      <dgm:prSet/>
      <dgm:spPr/>
      <dgm:t>
        <a:bodyPr/>
        <a:lstStyle/>
        <a:p>
          <a:endParaRPr lang="en-US"/>
        </a:p>
      </dgm:t>
    </dgm:pt>
    <dgm:pt modelId="{59C0121C-9DAE-4A3B-AF3A-57C4CD4FC215}" type="pres">
      <dgm:prSet presAssocID="{5942A743-7C8D-4A60-9417-60342B750567}" presName="linear" presStyleCnt="0">
        <dgm:presLayoutVars>
          <dgm:animLvl val="lvl"/>
          <dgm:resizeHandles val="exact"/>
        </dgm:presLayoutVars>
      </dgm:prSet>
      <dgm:spPr/>
    </dgm:pt>
    <dgm:pt modelId="{C1947FFA-DC83-4BE7-88D8-04FDCB33095D}" type="pres">
      <dgm:prSet presAssocID="{B08402B3-54D3-4A95-9086-80C1F9DFA905}" presName="parentText" presStyleLbl="node1" presStyleIdx="0" presStyleCnt="4">
        <dgm:presLayoutVars>
          <dgm:chMax val="0"/>
          <dgm:bulletEnabled val="1"/>
        </dgm:presLayoutVars>
      </dgm:prSet>
      <dgm:spPr/>
    </dgm:pt>
    <dgm:pt modelId="{EE8898C1-B0CB-4991-822C-35897EB01D47}" type="pres">
      <dgm:prSet presAssocID="{BD18D77D-4915-4515-84AC-EBAA4D24F3CA}" presName="spacer" presStyleCnt="0"/>
      <dgm:spPr/>
    </dgm:pt>
    <dgm:pt modelId="{FB9B6CC3-A7F3-4D3D-8800-FEB94B50A5B9}" type="pres">
      <dgm:prSet presAssocID="{C75A31B0-63EB-4F81-959B-70A3D92F1C45}" presName="parentText" presStyleLbl="node1" presStyleIdx="1" presStyleCnt="4">
        <dgm:presLayoutVars>
          <dgm:chMax val="0"/>
          <dgm:bulletEnabled val="1"/>
        </dgm:presLayoutVars>
      </dgm:prSet>
      <dgm:spPr/>
    </dgm:pt>
    <dgm:pt modelId="{EC9372A9-E6BD-4A21-A030-CB84480AA9CC}" type="pres">
      <dgm:prSet presAssocID="{8ACB491D-4103-4B73-A611-C44F425C9448}" presName="spacer" presStyleCnt="0"/>
      <dgm:spPr/>
    </dgm:pt>
    <dgm:pt modelId="{41325197-75F1-4E30-B286-10B13D79831D}" type="pres">
      <dgm:prSet presAssocID="{61771261-37A9-4CC6-8E75-24BAC4073BC7}" presName="parentText" presStyleLbl="node1" presStyleIdx="2" presStyleCnt="4">
        <dgm:presLayoutVars>
          <dgm:chMax val="0"/>
          <dgm:bulletEnabled val="1"/>
        </dgm:presLayoutVars>
      </dgm:prSet>
      <dgm:spPr/>
    </dgm:pt>
    <dgm:pt modelId="{A831B8C2-25A9-43B9-B403-12495180D5FB}" type="pres">
      <dgm:prSet presAssocID="{6626F5EF-D974-4D64-B825-CEFE269445A0}" presName="spacer" presStyleCnt="0"/>
      <dgm:spPr/>
    </dgm:pt>
    <dgm:pt modelId="{4BA16617-A536-4549-BAF2-0D7067C8BD12}" type="pres">
      <dgm:prSet presAssocID="{B154423C-54D9-46A5-9390-AF96454926E5}" presName="parentText" presStyleLbl="node1" presStyleIdx="3" presStyleCnt="4">
        <dgm:presLayoutVars>
          <dgm:chMax val="0"/>
          <dgm:bulletEnabled val="1"/>
        </dgm:presLayoutVars>
      </dgm:prSet>
      <dgm:spPr/>
    </dgm:pt>
  </dgm:ptLst>
  <dgm:cxnLst>
    <dgm:cxn modelId="{D120A210-C3CB-4947-A4D8-B0415B9F392E}" type="presOf" srcId="{B08402B3-54D3-4A95-9086-80C1F9DFA905}" destId="{C1947FFA-DC83-4BE7-88D8-04FDCB33095D}" srcOrd="0" destOrd="0" presId="urn:microsoft.com/office/officeart/2005/8/layout/vList2"/>
    <dgm:cxn modelId="{825FDB12-7D5B-4C56-B686-8D1AE8471589}" type="presOf" srcId="{5942A743-7C8D-4A60-9417-60342B750567}" destId="{59C0121C-9DAE-4A3B-AF3A-57C4CD4FC215}" srcOrd="0" destOrd="0" presId="urn:microsoft.com/office/officeart/2005/8/layout/vList2"/>
    <dgm:cxn modelId="{95D7BF1D-AF32-40C9-AB2B-8FD652396CC6}" type="presOf" srcId="{61771261-37A9-4CC6-8E75-24BAC4073BC7}" destId="{41325197-75F1-4E30-B286-10B13D79831D}" srcOrd="0" destOrd="0" presId="urn:microsoft.com/office/officeart/2005/8/layout/vList2"/>
    <dgm:cxn modelId="{3F170320-80BB-43B1-A712-27D3F85525D9}" type="presOf" srcId="{C75A31B0-63EB-4F81-959B-70A3D92F1C45}" destId="{FB9B6CC3-A7F3-4D3D-8800-FEB94B50A5B9}" srcOrd="0" destOrd="0" presId="urn:microsoft.com/office/officeart/2005/8/layout/vList2"/>
    <dgm:cxn modelId="{79227C34-49F5-4430-B216-575F79CC3471}" srcId="{5942A743-7C8D-4A60-9417-60342B750567}" destId="{61771261-37A9-4CC6-8E75-24BAC4073BC7}" srcOrd="2" destOrd="0" parTransId="{DDE5A9BB-B2D8-467F-BD4B-2460C5ABB315}" sibTransId="{6626F5EF-D974-4D64-B825-CEFE269445A0}"/>
    <dgm:cxn modelId="{2250A54E-264F-405E-A3F1-A70D764BA73E}" srcId="{5942A743-7C8D-4A60-9417-60342B750567}" destId="{B154423C-54D9-46A5-9390-AF96454926E5}" srcOrd="3" destOrd="0" parTransId="{25DEEB97-3552-41EB-8F40-1D104355E027}" sibTransId="{3EF1A62A-0451-45B9-93BC-855E6D9ACDB7}"/>
    <dgm:cxn modelId="{29D56B94-EED1-44EA-8A5C-551AD8348349}" type="presOf" srcId="{B154423C-54D9-46A5-9390-AF96454926E5}" destId="{4BA16617-A536-4549-BAF2-0D7067C8BD12}" srcOrd="0" destOrd="0" presId="urn:microsoft.com/office/officeart/2005/8/layout/vList2"/>
    <dgm:cxn modelId="{590B33A1-D655-4CDA-A33E-E43C0D296B9D}" srcId="{5942A743-7C8D-4A60-9417-60342B750567}" destId="{C75A31B0-63EB-4F81-959B-70A3D92F1C45}" srcOrd="1" destOrd="0" parTransId="{E49EAAE8-7622-4B4F-9AA0-ABBBF423C63A}" sibTransId="{8ACB491D-4103-4B73-A611-C44F425C9448}"/>
    <dgm:cxn modelId="{CCEDA3BC-11C9-47D8-9CC5-DB3ED2429C98}" srcId="{5942A743-7C8D-4A60-9417-60342B750567}" destId="{B08402B3-54D3-4A95-9086-80C1F9DFA905}" srcOrd="0" destOrd="0" parTransId="{1255DFEE-12EA-4DBB-8D6D-5DC3D038CF35}" sibTransId="{BD18D77D-4915-4515-84AC-EBAA4D24F3CA}"/>
    <dgm:cxn modelId="{92A8C806-56A4-438E-844D-B3050B347603}" type="presParOf" srcId="{59C0121C-9DAE-4A3B-AF3A-57C4CD4FC215}" destId="{C1947FFA-DC83-4BE7-88D8-04FDCB33095D}" srcOrd="0" destOrd="0" presId="urn:microsoft.com/office/officeart/2005/8/layout/vList2"/>
    <dgm:cxn modelId="{45D9E200-5579-4B47-82E8-F705BEA8F0D6}" type="presParOf" srcId="{59C0121C-9DAE-4A3B-AF3A-57C4CD4FC215}" destId="{EE8898C1-B0CB-4991-822C-35897EB01D47}" srcOrd="1" destOrd="0" presId="urn:microsoft.com/office/officeart/2005/8/layout/vList2"/>
    <dgm:cxn modelId="{41A77785-E5F3-4446-8C4B-BEBEEA9F4AD3}" type="presParOf" srcId="{59C0121C-9DAE-4A3B-AF3A-57C4CD4FC215}" destId="{FB9B6CC3-A7F3-4D3D-8800-FEB94B50A5B9}" srcOrd="2" destOrd="0" presId="urn:microsoft.com/office/officeart/2005/8/layout/vList2"/>
    <dgm:cxn modelId="{05E49224-7FDC-4BA7-9653-17BB5B01B194}" type="presParOf" srcId="{59C0121C-9DAE-4A3B-AF3A-57C4CD4FC215}" destId="{EC9372A9-E6BD-4A21-A030-CB84480AA9CC}" srcOrd="3" destOrd="0" presId="urn:microsoft.com/office/officeart/2005/8/layout/vList2"/>
    <dgm:cxn modelId="{E133D44B-5E95-480C-8111-60CC68E70282}" type="presParOf" srcId="{59C0121C-9DAE-4A3B-AF3A-57C4CD4FC215}" destId="{41325197-75F1-4E30-B286-10B13D79831D}" srcOrd="4" destOrd="0" presId="urn:microsoft.com/office/officeart/2005/8/layout/vList2"/>
    <dgm:cxn modelId="{F94C5848-EA0B-4BD1-909D-9AB7AF937223}" type="presParOf" srcId="{59C0121C-9DAE-4A3B-AF3A-57C4CD4FC215}" destId="{A831B8C2-25A9-43B9-B403-12495180D5FB}" srcOrd="5" destOrd="0" presId="urn:microsoft.com/office/officeart/2005/8/layout/vList2"/>
    <dgm:cxn modelId="{6CE803BA-27AA-4743-AE5D-670C9DEF27A9}" type="presParOf" srcId="{59C0121C-9DAE-4A3B-AF3A-57C4CD4FC215}" destId="{4BA16617-A536-4549-BAF2-0D7067C8BD1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47FFA-DC83-4BE7-88D8-04FDCB33095D}">
      <dsp:nvSpPr>
        <dsp:cNvPr id="0" name=""/>
        <dsp:cNvSpPr/>
      </dsp:nvSpPr>
      <dsp:spPr>
        <a:xfrm>
          <a:off x="0" y="154765"/>
          <a:ext cx="4666852" cy="11307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l-PL" sz="1300" kern="1200"/>
            <a:t>POChP to choroba ogólnoustrojowa - dotyczy każdej sfery życia człowieka. Zdiagnozowana we wczesnym stadium pozwala pacjentom na normalne funkcjonowanie. Niezwykle istotne znaczenie w POChP ma profilaktyka.</a:t>
          </a:r>
          <a:endParaRPr lang="en-US" sz="1300" kern="1200"/>
        </a:p>
      </dsp:txBody>
      <dsp:txXfrm>
        <a:off x="55200" y="209965"/>
        <a:ext cx="4556452" cy="1020368"/>
      </dsp:txXfrm>
    </dsp:sp>
    <dsp:sp modelId="{FB9B6CC3-A7F3-4D3D-8800-FEB94B50A5B9}">
      <dsp:nvSpPr>
        <dsp:cNvPr id="0" name=""/>
        <dsp:cNvSpPr/>
      </dsp:nvSpPr>
      <dsp:spPr>
        <a:xfrm>
          <a:off x="0" y="1322974"/>
          <a:ext cx="4666852" cy="11307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l-PL" sz="1300" kern="1200"/>
            <a:t>Instrumentem niezbędnym w walce z POChP jest edukacja pacjenta i jego rodziny.  Podobnie jest w przypadku edukacji społecznej. Wzrost poziomu wiedzy społeczeństwa na temat POChP zwiększy szansę na wykrywanie jej we wczesnym stadium.</a:t>
          </a:r>
          <a:endParaRPr lang="en-US" sz="1300" kern="1200"/>
        </a:p>
      </dsp:txBody>
      <dsp:txXfrm>
        <a:off x="55200" y="1378174"/>
        <a:ext cx="4556452" cy="1020368"/>
      </dsp:txXfrm>
    </dsp:sp>
    <dsp:sp modelId="{41325197-75F1-4E30-B286-10B13D79831D}">
      <dsp:nvSpPr>
        <dsp:cNvPr id="0" name=""/>
        <dsp:cNvSpPr/>
      </dsp:nvSpPr>
      <dsp:spPr>
        <a:xfrm>
          <a:off x="0" y="2491182"/>
          <a:ext cx="4666852" cy="11307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l-PL" sz="1300" kern="1200"/>
            <a:t>Jednym z głównych zadań pielęgniarki w procesie pielęgnacji jest przygotowanie pacjenta do samoopieki.</a:t>
          </a:r>
          <a:endParaRPr lang="en-US" sz="1300" kern="1200"/>
        </a:p>
      </dsp:txBody>
      <dsp:txXfrm>
        <a:off x="55200" y="2546382"/>
        <a:ext cx="4556452" cy="1020368"/>
      </dsp:txXfrm>
    </dsp:sp>
    <dsp:sp modelId="{4BA16617-A536-4549-BAF2-0D7067C8BD12}">
      <dsp:nvSpPr>
        <dsp:cNvPr id="0" name=""/>
        <dsp:cNvSpPr/>
      </dsp:nvSpPr>
      <dsp:spPr>
        <a:xfrm>
          <a:off x="0" y="3659390"/>
          <a:ext cx="4666852" cy="11307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l-PL" sz="1300" kern="1200"/>
            <a:t>Palenie papierosów jest głównym czynnikiem sprzyjającym rozwojowi choroby, a zaprzestanie palenia daje szansę na osiągnięcie lepszych wyników w leczeniu. W  prezentowanym przypadku chory powinien niezwłoczne podjąć próbę zrezygnowania z nałogu i zmiany stylu życia.</a:t>
          </a:r>
          <a:endParaRPr lang="en-US" sz="1300" kern="1200"/>
        </a:p>
      </dsp:txBody>
      <dsp:txXfrm>
        <a:off x="55200" y="3714590"/>
        <a:ext cx="4556452" cy="10203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7BAD85-1414-DD5E-8C32-096E1DB3283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5AD8A6B7-BA64-405B-7BB6-183A73690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A7222FF4-EF80-15CB-49BB-BA81B0E4C292}"/>
              </a:ext>
            </a:extLst>
          </p:cNvPr>
          <p:cNvSpPr>
            <a:spLocks noGrp="1"/>
          </p:cNvSpPr>
          <p:nvPr>
            <p:ph type="dt" sz="half" idx="10"/>
          </p:nvPr>
        </p:nvSpPr>
        <p:spPr/>
        <p:txBody>
          <a:bodyPr/>
          <a:lstStyle/>
          <a:p>
            <a:fld id="{83177211-2743-486F-870D-FA5FD62C1638}" type="datetimeFigureOut">
              <a:rPr lang="pl-PL" smtClean="0"/>
              <a:pPr/>
              <a:t>12.02.2023</a:t>
            </a:fld>
            <a:endParaRPr lang="pl-PL"/>
          </a:p>
        </p:txBody>
      </p:sp>
      <p:sp>
        <p:nvSpPr>
          <p:cNvPr id="5" name="Symbol zastępczy stopki 4">
            <a:extLst>
              <a:ext uri="{FF2B5EF4-FFF2-40B4-BE49-F238E27FC236}">
                <a16:creationId xmlns:a16="http://schemas.microsoft.com/office/drawing/2014/main" id="{2C0ED6D3-504F-FEFB-85F9-74638C91197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9AC69AC-8CB6-2F19-4089-036ACF796E38}"/>
              </a:ext>
            </a:extLst>
          </p:cNvPr>
          <p:cNvSpPr>
            <a:spLocks noGrp="1"/>
          </p:cNvSpPr>
          <p:nvPr>
            <p:ph type="sldNum" sz="quarter" idx="12"/>
          </p:nvPr>
        </p:nvSpPr>
        <p:spPr/>
        <p:txBody>
          <a:bodyPr/>
          <a:lstStyle/>
          <a:p>
            <a:fld id="{5D8B7E6C-464F-418A-9D66-8C6B778E7F1E}" type="slidenum">
              <a:rPr lang="pl-PL" smtClean="0"/>
              <a:pPr/>
              <a:t>‹#›</a:t>
            </a:fld>
            <a:endParaRPr lang="pl-PL"/>
          </a:p>
        </p:txBody>
      </p:sp>
    </p:spTree>
    <p:extLst>
      <p:ext uri="{BB962C8B-B14F-4D97-AF65-F5344CB8AC3E}">
        <p14:creationId xmlns:p14="http://schemas.microsoft.com/office/powerpoint/2010/main" val="364348547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31E601-7BC0-0F1B-F358-BFFECDEBC1F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E0F93ED-DE4A-C032-847D-B4A1011562AC}"/>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9A35E4C-0A48-5845-4D2C-79659D553CC3}"/>
              </a:ext>
            </a:extLst>
          </p:cNvPr>
          <p:cNvSpPr>
            <a:spLocks noGrp="1"/>
          </p:cNvSpPr>
          <p:nvPr>
            <p:ph type="dt" sz="half" idx="10"/>
          </p:nvPr>
        </p:nvSpPr>
        <p:spPr/>
        <p:txBody>
          <a:bodyPr/>
          <a:lstStyle/>
          <a:p>
            <a:fld id="{83177211-2743-486F-870D-FA5FD62C1638}" type="datetimeFigureOut">
              <a:rPr lang="pl-PL" smtClean="0"/>
              <a:pPr/>
              <a:t>12.02.2023</a:t>
            </a:fld>
            <a:endParaRPr lang="pl-PL"/>
          </a:p>
        </p:txBody>
      </p:sp>
      <p:sp>
        <p:nvSpPr>
          <p:cNvPr id="5" name="Symbol zastępczy stopki 4">
            <a:extLst>
              <a:ext uri="{FF2B5EF4-FFF2-40B4-BE49-F238E27FC236}">
                <a16:creationId xmlns:a16="http://schemas.microsoft.com/office/drawing/2014/main" id="{6772E6DC-6667-CD2E-7192-384A2F850A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755E933-C5DF-5178-7F0C-79309FC3B2DC}"/>
              </a:ext>
            </a:extLst>
          </p:cNvPr>
          <p:cNvSpPr>
            <a:spLocks noGrp="1"/>
          </p:cNvSpPr>
          <p:nvPr>
            <p:ph type="sldNum" sz="quarter" idx="12"/>
          </p:nvPr>
        </p:nvSpPr>
        <p:spPr/>
        <p:txBody>
          <a:bodyPr/>
          <a:lstStyle/>
          <a:p>
            <a:fld id="{5D8B7E6C-464F-418A-9D66-8C6B778E7F1E}" type="slidenum">
              <a:rPr lang="pl-PL" smtClean="0"/>
              <a:pPr/>
              <a:t>‹#›</a:t>
            </a:fld>
            <a:endParaRPr lang="pl-PL"/>
          </a:p>
        </p:txBody>
      </p:sp>
    </p:spTree>
    <p:extLst>
      <p:ext uri="{BB962C8B-B14F-4D97-AF65-F5344CB8AC3E}">
        <p14:creationId xmlns:p14="http://schemas.microsoft.com/office/powerpoint/2010/main" val="1364581899"/>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BD934CA-BF5A-C8CE-9514-41700FD0E88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74610BBB-7DBD-81C0-64DD-CF6697125A6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4C4819E-359F-992C-70E0-B33261ED5CDF}"/>
              </a:ext>
            </a:extLst>
          </p:cNvPr>
          <p:cNvSpPr>
            <a:spLocks noGrp="1"/>
          </p:cNvSpPr>
          <p:nvPr>
            <p:ph type="dt" sz="half" idx="10"/>
          </p:nvPr>
        </p:nvSpPr>
        <p:spPr/>
        <p:txBody>
          <a:bodyPr/>
          <a:lstStyle/>
          <a:p>
            <a:fld id="{83177211-2743-486F-870D-FA5FD62C1638}" type="datetimeFigureOut">
              <a:rPr lang="pl-PL" smtClean="0"/>
              <a:pPr/>
              <a:t>12.02.2023</a:t>
            </a:fld>
            <a:endParaRPr lang="pl-PL"/>
          </a:p>
        </p:txBody>
      </p:sp>
      <p:sp>
        <p:nvSpPr>
          <p:cNvPr id="5" name="Symbol zastępczy stopki 4">
            <a:extLst>
              <a:ext uri="{FF2B5EF4-FFF2-40B4-BE49-F238E27FC236}">
                <a16:creationId xmlns:a16="http://schemas.microsoft.com/office/drawing/2014/main" id="{C711B0BD-6556-9F92-B9B3-914E7CBE4C7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49071B5-0AA8-4BEA-A7CE-F84D05B71325}"/>
              </a:ext>
            </a:extLst>
          </p:cNvPr>
          <p:cNvSpPr>
            <a:spLocks noGrp="1"/>
          </p:cNvSpPr>
          <p:nvPr>
            <p:ph type="sldNum" sz="quarter" idx="12"/>
          </p:nvPr>
        </p:nvSpPr>
        <p:spPr/>
        <p:txBody>
          <a:bodyPr/>
          <a:lstStyle/>
          <a:p>
            <a:fld id="{5D8B7E6C-464F-418A-9D66-8C6B778E7F1E}" type="slidenum">
              <a:rPr lang="pl-PL" smtClean="0"/>
              <a:pPr/>
              <a:t>‹#›</a:t>
            </a:fld>
            <a:endParaRPr lang="pl-PL"/>
          </a:p>
        </p:txBody>
      </p:sp>
    </p:spTree>
    <p:extLst>
      <p:ext uri="{BB962C8B-B14F-4D97-AF65-F5344CB8AC3E}">
        <p14:creationId xmlns:p14="http://schemas.microsoft.com/office/powerpoint/2010/main" val="101498752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ytuł i zawartość 2">
    <p:spTree>
      <p:nvGrpSpPr>
        <p:cNvPr id="1" name=""/>
        <p:cNvGrpSpPr/>
        <p:nvPr/>
      </p:nvGrpSpPr>
      <p:grpSpPr>
        <a:xfrm>
          <a:off x="0" y="0"/>
          <a:ext cx="0" cy="0"/>
          <a:chOff x="0" y="0"/>
          <a:chExt cx="0" cy="0"/>
        </a:xfrm>
      </p:grpSpPr>
      <p:sp>
        <p:nvSpPr>
          <p:cNvPr id="4" name="Dowolny kształt 13"/>
          <p:cNvSpPr/>
          <p:nvPr userDrawn="1"/>
        </p:nvSpPr>
        <p:spPr>
          <a:xfrm>
            <a:off x="0" y="-11017"/>
            <a:ext cx="5797960" cy="5177077"/>
          </a:xfrm>
          <a:custGeom>
            <a:avLst/>
            <a:gdLst>
              <a:gd name="connsiteX0" fmla="*/ 0 w 6306096"/>
              <a:gd name="connsiteY0" fmla="*/ 0 h 5630799"/>
              <a:gd name="connsiteX1" fmla="*/ 5864035 w 6306096"/>
              <a:gd name="connsiteY1" fmla="*/ 0 h 5630799"/>
              <a:gd name="connsiteX2" fmla="*/ 5927254 w 6306096"/>
              <a:gd name="connsiteY2" fmla="*/ 123434 h 5630799"/>
              <a:gd name="connsiteX3" fmla="*/ 6306096 w 6306096"/>
              <a:gd name="connsiteY3" fmla="*/ 1789009 h 5630799"/>
              <a:gd name="connsiteX4" fmla="*/ 2464306 w 6306096"/>
              <a:gd name="connsiteY4" fmla="*/ 5630799 h 5630799"/>
              <a:gd name="connsiteX5" fmla="*/ 20571 w 6306096"/>
              <a:gd name="connsiteY5" fmla="*/ 4753521 h 5630799"/>
              <a:gd name="connsiteX6" fmla="*/ 0 w 6306096"/>
              <a:gd name="connsiteY6" fmla="*/ 4734825 h 5630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6096" h="5630799">
                <a:moveTo>
                  <a:pt x="0" y="0"/>
                </a:moveTo>
                <a:lnTo>
                  <a:pt x="5864035" y="0"/>
                </a:lnTo>
                <a:lnTo>
                  <a:pt x="5927254" y="123434"/>
                </a:lnTo>
                <a:cubicBezTo>
                  <a:pt x="6170039" y="627296"/>
                  <a:pt x="6306096" y="1192264"/>
                  <a:pt x="6306096" y="1789009"/>
                </a:cubicBezTo>
                <a:cubicBezTo>
                  <a:pt x="6306096" y="3910771"/>
                  <a:pt x="4586068" y="5630799"/>
                  <a:pt x="2464306" y="5630799"/>
                </a:cubicBezTo>
                <a:cubicBezTo>
                  <a:pt x="1536035" y="5630799"/>
                  <a:pt x="684659" y="5301575"/>
                  <a:pt x="20571" y="4753521"/>
                </a:cubicBezTo>
                <a:lnTo>
                  <a:pt x="0" y="4734825"/>
                </a:ln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stStyle>
          <a:p>
            <a:pPr algn="ctr" rtl="0"/>
            <a:endParaRPr lang="pl-PL" noProof="0"/>
          </a:p>
        </p:txBody>
      </p:sp>
      <p:sp>
        <p:nvSpPr>
          <p:cNvPr id="6" name="Owal 5"/>
          <p:cNvSpPr/>
          <p:nvPr userDrawn="1"/>
        </p:nvSpPr>
        <p:spPr>
          <a:xfrm>
            <a:off x="5282616" y="378865"/>
            <a:ext cx="813384" cy="813384"/>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pic>
        <p:nvPicPr>
          <p:cNvPr id="8" name="Obraz — symbol zastępczy 10"/>
          <p:cNvPicPr>
            <a:picLocks noChangeAspect="1"/>
          </p:cNvPicPr>
          <p:nvPr userDrawn="1"/>
        </p:nvPicPr>
        <p:blipFill rotWithShape="1">
          <a:blip r:embed="rId2" cstate="print"/>
          <a:srcRect/>
          <a:stretch>
            <a:fillRect/>
          </a:stretch>
        </p:blipFill>
        <p:spPr>
          <a:xfrm>
            <a:off x="8263206" y="5671159"/>
            <a:ext cx="2384497" cy="1186841"/>
          </a:xfrm>
          <a:prstGeom prst="rect">
            <a:avLst/>
          </a:prstGeom>
          <a:noFill/>
          <a:effectLst>
            <a:outerShdw blurRad="66753" dist="39609" dir="12780000" sx="101109" sy="101109" algn="t" rotWithShape="0">
              <a:prstClr val="black">
                <a:alpha val="17409"/>
              </a:prstClr>
            </a:outerShdw>
          </a:effectLst>
        </p:spPr>
      </p:pic>
      <p:sp>
        <p:nvSpPr>
          <p:cNvPr id="13" name="Owal 12"/>
          <p:cNvSpPr/>
          <p:nvPr userDrawn="1"/>
        </p:nvSpPr>
        <p:spPr>
          <a:xfrm>
            <a:off x="6875619" y="5909834"/>
            <a:ext cx="397747" cy="397747"/>
          </a:xfrm>
          <a:prstGeom prst="ellipse">
            <a:avLst/>
          </a:prstGeom>
          <a:solidFill>
            <a:schemeClr val="accent6">
              <a:alpha val="3033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stStyle>
          <a:p>
            <a:pPr algn="ctr" rtl="0"/>
            <a:endParaRPr lang="pl-PL" noProof="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pl-PL"/>
            </a:defPPr>
          </a:lstStyle>
          <a:p>
            <a:pPr algn="ctr" rtl="0"/>
            <a:endParaRPr lang="pl-PL" sz="1800" dirty="0"/>
          </a:p>
        </p:txBody>
      </p:sp>
      <p:sp>
        <p:nvSpPr>
          <p:cNvPr id="10" name="Tytuł 3"/>
          <p:cNvSpPr>
            <a:spLocks noGrp="1"/>
          </p:cNvSpPr>
          <p:nvPr>
            <p:ph type="title" hasCustomPrompt="1"/>
          </p:nvPr>
        </p:nvSpPr>
        <p:spPr>
          <a:xfrm>
            <a:off x="548640" y="2386584"/>
            <a:ext cx="4837176" cy="2103120"/>
          </a:xfrm>
        </p:spPr>
        <p:txBody>
          <a:bodyPr rtlCol="0" anchor="t" anchorCtr="0">
            <a:normAutofit/>
          </a:bodyPr>
          <a:lstStyle>
            <a:lvl1pPr algn="l">
              <a:defRPr lang="pl-PL" sz="3200" b="1">
                <a:solidFill>
                  <a:schemeClr val="tx2"/>
                </a:solidFill>
                <a:latin typeface="+mn-lt"/>
              </a:defRPr>
            </a:lvl1pPr>
          </a:lstStyle>
          <a:p>
            <a:pPr rtl="0"/>
            <a:r>
              <a:rPr lang="pl-PL" noProof="0"/>
              <a:t>Kliknij, aby edytować styl wzorca tytułu</a:t>
            </a:r>
          </a:p>
        </p:txBody>
      </p:sp>
      <p:sp>
        <p:nvSpPr>
          <p:cNvPr id="19" name="Stopka — symbol zastępczy 18"/>
          <p:cNvSpPr>
            <a:spLocks noGrp="1"/>
          </p:cNvSpPr>
          <p:nvPr>
            <p:ph type="ftr" sz="quarter" idx="12"/>
          </p:nvPr>
        </p:nvSpPr>
        <p:spPr/>
        <p:txBody>
          <a:bodyPr rtlCol="0"/>
          <a:lstStyle>
            <a:defPPr>
              <a:defRPr lang="pl-PL"/>
            </a:defPPr>
          </a:lstStyle>
          <a:p>
            <a:pPr rtl="0"/>
            <a:endParaRPr lang="pl-PL" noProof="0"/>
          </a:p>
        </p:txBody>
      </p:sp>
      <p:sp>
        <p:nvSpPr>
          <p:cNvPr id="20" name="Numer slajdu — symbol zastępczy 19"/>
          <p:cNvSpPr>
            <a:spLocks noGrp="1"/>
          </p:cNvSpPr>
          <p:nvPr>
            <p:ph type="sldNum" sz="quarter" idx="13"/>
          </p:nvPr>
        </p:nvSpPr>
        <p:spPr/>
        <p:txBody>
          <a:bodyPr rtlCol="0"/>
          <a:lstStyle>
            <a:defPPr>
              <a:defRPr lang="pl-PL"/>
            </a:defPPr>
          </a:lstStyle>
          <a:p>
            <a:pPr rtl="0"/>
            <a:fld id="{D1BC2EDA-D519-4F34-BF3F-BFFF500F4B03}" type="slidenum">
              <a:rPr lang="pl-PL" noProof="0" smtClean="0"/>
              <a:pPr rtl="0"/>
              <a:t>‹#›</a:t>
            </a:fld>
            <a:endParaRPr lang="pl-PL" noProof="0"/>
          </a:p>
        </p:txBody>
      </p:sp>
      <p:sp>
        <p:nvSpPr>
          <p:cNvPr id="23" name="Zawartość — symbol zastępczy 16"/>
          <p:cNvSpPr>
            <a:spLocks noGrp="1"/>
          </p:cNvSpPr>
          <p:nvPr>
            <p:ph sz="quarter" idx="16" hasCustomPrompt="1"/>
          </p:nvPr>
        </p:nvSpPr>
        <p:spPr>
          <a:xfrm>
            <a:off x="6419088" y="1280160"/>
            <a:ext cx="5129784" cy="4261104"/>
          </a:xfrm>
          <a:solidFill>
            <a:schemeClr val="bg1"/>
          </a:solidFill>
          <a:ln w="12700">
            <a:solidFill>
              <a:schemeClr val="bg2">
                <a:lumMod val="90000"/>
              </a:schemeClr>
            </a:solidFill>
            <a:prstDash val="dash"/>
          </a:ln>
        </p:spPr>
        <p:txBody>
          <a:bodyPr lIns="91440" rIns="91440" rtlCol="0">
            <a:noAutofit/>
          </a:bodyPr>
          <a:lstStyle>
            <a:lvl1pPr>
              <a:lnSpc>
                <a:spcPct val="100000"/>
              </a:lnSpc>
              <a:defRPr lang="pl-PL" sz="2000">
                <a:solidFill>
                  <a:schemeClr val="tx2"/>
                </a:solidFill>
              </a:defRPr>
            </a:lvl1pPr>
          </a:lstStyle>
          <a:p>
            <a:pPr lvl="0" rtl="0"/>
            <a:r>
              <a:rPr lang="pl-PL" noProof="0"/>
              <a:t>Kliknij, aby edytować style wzorców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ytuł i zawartość">
    <p:bg>
      <p:bgPr>
        <a:gradFill>
          <a:gsLst>
            <a:gs pos="100000">
              <a:srgbClr val="FDFFFE"/>
            </a:gs>
            <a:gs pos="66020">
              <a:srgbClr val="F3FFFF"/>
            </a:gs>
            <a:gs pos="37992">
              <a:srgbClr val="FFFFFF"/>
            </a:gs>
            <a:gs pos="7000">
              <a:srgbClr val="EAFCFE"/>
            </a:gs>
          </a:gsLst>
          <a:lin ang="4200000" scaled="0"/>
        </a:gradFill>
        <a:effectLst/>
      </p:bgPr>
    </p:bg>
    <p:spTree>
      <p:nvGrpSpPr>
        <p:cNvPr id="1" name=""/>
        <p:cNvGrpSpPr/>
        <p:nvPr/>
      </p:nvGrpSpPr>
      <p:grpSpPr>
        <a:xfrm>
          <a:off x="0" y="0"/>
          <a:ext cx="0" cy="0"/>
          <a:chOff x="0" y="0"/>
          <a:chExt cx="0" cy="0"/>
        </a:xfrm>
      </p:grpSpPr>
      <p:sp>
        <p:nvSpPr>
          <p:cNvPr id="3" name="Dowolny kształt 9"/>
          <p:cNvSpPr/>
          <p:nvPr userDrawn="1"/>
        </p:nvSpPr>
        <p:spPr>
          <a:xfrm>
            <a:off x="6912398" y="4482109"/>
            <a:ext cx="5279603" cy="2386909"/>
          </a:xfrm>
          <a:custGeom>
            <a:avLst/>
            <a:gdLst>
              <a:gd name="connsiteX0" fmla="*/ 3601541 w 5279603"/>
              <a:gd name="connsiteY0" fmla="*/ 0 h 2386909"/>
              <a:gd name="connsiteX1" fmla="*/ 5123083 w 5279603"/>
              <a:gd name="connsiteY1" fmla="*/ 307185 h 2386909"/>
              <a:gd name="connsiteX2" fmla="*/ 5279603 w 5279603"/>
              <a:gd name="connsiteY2" fmla="*/ 377947 h 2386909"/>
              <a:gd name="connsiteX3" fmla="*/ 5279603 w 5279603"/>
              <a:gd name="connsiteY3" fmla="*/ 2386909 h 2386909"/>
              <a:gd name="connsiteX4" fmla="*/ 0 w 5279603"/>
              <a:gd name="connsiteY4" fmla="*/ 2386909 h 2386909"/>
              <a:gd name="connsiteX5" fmla="*/ 78053 w 5279603"/>
              <a:gd name="connsiteY5" fmla="*/ 2214261 h 2386909"/>
              <a:gd name="connsiteX6" fmla="*/ 3601541 w 5279603"/>
              <a:gd name="connsiteY6" fmla="*/ 0 h 238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603" h="2386909">
                <a:moveTo>
                  <a:pt x="3601541" y="0"/>
                </a:moveTo>
                <a:cubicBezTo>
                  <a:pt x="4141255" y="0"/>
                  <a:pt x="4655422" y="109382"/>
                  <a:pt x="5123083" y="307185"/>
                </a:cubicBezTo>
                <a:lnTo>
                  <a:pt x="5279603" y="377947"/>
                </a:lnTo>
                <a:lnTo>
                  <a:pt x="5279603" y="2386909"/>
                </a:lnTo>
                <a:lnTo>
                  <a:pt x="0" y="2386909"/>
                </a:lnTo>
                <a:lnTo>
                  <a:pt x="78053" y="2214261"/>
                </a:lnTo>
                <a:cubicBezTo>
                  <a:pt x="709351" y="904104"/>
                  <a:pt x="2049863" y="0"/>
                  <a:pt x="3601541" y="0"/>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stStyle>
          <a:p>
            <a:pPr algn="ctr" rtl="0"/>
            <a:endParaRPr lang="pl-PL" noProof="0"/>
          </a:p>
        </p:txBody>
      </p:sp>
      <p:sp>
        <p:nvSpPr>
          <p:cNvPr id="6" name="Dowolny kształt 7"/>
          <p:cNvSpPr/>
          <p:nvPr userDrawn="1"/>
        </p:nvSpPr>
        <p:spPr>
          <a:xfrm>
            <a:off x="6188287" y="5875583"/>
            <a:ext cx="1499066" cy="993434"/>
          </a:xfrm>
          <a:custGeom>
            <a:avLst/>
            <a:gdLst>
              <a:gd name="connsiteX0" fmla="*/ 749533 w 1499066"/>
              <a:gd name="connsiteY0" fmla="*/ 0 h 993434"/>
              <a:gd name="connsiteX1" fmla="*/ 1499066 w 1499066"/>
              <a:gd name="connsiteY1" fmla="*/ 749533 h 993434"/>
              <a:gd name="connsiteX2" fmla="*/ 1483838 w 1499066"/>
              <a:gd name="connsiteY2" fmla="*/ 900590 h 993434"/>
              <a:gd name="connsiteX3" fmla="*/ 1455018 w 1499066"/>
              <a:gd name="connsiteY3" fmla="*/ 993434 h 993434"/>
              <a:gd name="connsiteX4" fmla="*/ 44048 w 1499066"/>
              <a:gd name="connsiteY4" fmla="*/ 993434 h 993434"/>
              <a:gd name="connsiteX5" fmla="*/ 15228 w 1499066"/>
              <a:gd name="connsiteY5" fmla="*/ 900590 h 993434"/>
              <a:gd name="connsiteX6" fmla="*/ 0 w 1499066"/>
              <a:gd name="connsiteY6" fmla="*/ 749533 h 993434"/>
              <a:gd name="connsiteX7" fmla="*/ 749533 w 1499066"/>
              <a:gd name="connsiteY7" fmla="*/ 0 h 99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9066" h="993434">
                <a:moveTo>
                  <a:pt x="749533" y="0"/>
                </a:moveTo>
                <a:cubicBezTo>
                  <a:pt x="1163489" y="0"/>
                  <a:pt x="1499066" y="335577"/>
                  <a:pt x="1499066" y="749533"/>
                </a:cubicBezTo>
                <a:cubicBezTo>
                  <a:pt x="1499066" y="801278"/>
                  <a:pt x="1493823" y="851798"/>
                  <a:pt x="1483838" y="900590"/>
                </a:cubicBezTo>
                <a:lnTo>
                  <a:pt x="1455018" y="993434"/>
                </a:lnTo>
                <a:lnTo>
                  <a:pt x="44048" y="993434"/>
                </a:lnTo>
                <a:lnTo>
                  <a:pt x="15228" y="900590"/>
                </a:lnTo>
                <a:cubicBezTo>
                  <a:pt x="5244" y="851798"/>
                  <a:pt x="0" y="801278"/>
                  <a:pt x="0" y="749533"/>
                </a:cubicBezTo>
                <a:cubicBezTo>
                  <a:pt x="0" y="335577"/>
                  <a:pt x="335577" y="0"/>
                  <a:pt x="749533" y="0"/>
                </a:cubicBezTo>
                <a:close/>
              </a:path>
            </a:pathLst>
          </a:cu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pl-PL"/>
            </a:defPPr>
          </a:lstStyle>
          <a:p>
            <a:pPr algn="ctr" rtl="0"/>
            <a:endParaRPr lang="pl-PL" noProof="0"/>
          </a:p>
        </p:txBody>
      </p:sp>
      <p:sp>
        <p:nvSpPr>
          <p:cNvPr id="9" name="Rectangle 8" hidden="1"/>
          <p:cNvSpPr/>
          <p:nvPr/>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defPPr>
              <a:defRPr lang="pl-PL"/>
            </a:defPPr>
          </a:lstStyle>
          <a:p>
            <a:pPr algn="ctr" rtl="0"/>
            <a:endParaRPr lang="pl-PL" sz="1800" dirty="0"/>
          </a:p>
        </p:txBody>
      </p:sp>
      <p:sp>
        <p:nvSpPr>
          <p:cNvPr id="10" name="Tytuł 3"/>
          <p:cNvSpPr>
            <a:spLocks noGrp="1"/>
          </p:cNvSpPr>
          <p:nvPr>
            <p:ph type="title" hasCustomPrompt="1"/>
          </p:nvPr>
        </p:nvSpPr>
        <p:spPr>
          <a:xfrm>
            <a:off x="521208" y="566928"/>
            <a:ext cx="11119104" cy="640080"/>
          </a:xfrm>
        </p:spPr>
        <p:txBody>
          <a:bodyPr rtlCol="0" anchor="t" anchorCtr="0">
            <a:noAutofit/>
          </a:bodyPr>
          <a:lstStyle>
            <a:lvl1pPr algn="ctr">
              <a:defRPr lang="pl-PL" sz="3200" b="1">
                <a:solidFill>
                  <a:schemeClr val="tx2"/>
                </a:solidFill>
                <a:latin typeface="+mn-lt"/>
              </a:defRPr>
            </a:lvl1pPr>
          </a:lstStyle>
          <a:p>
            <a:pPr rtl="0"/>
            <a:r>
              <a:rPr lang="pl-PL" noProof="0"/>
              <a:t>Kliknij, aby edytować styl wzorca tytułu</a:t>
            </a:r>
          </a:p>
        </p:txBody>
      </p:sp>
      <p:sp>
        <p:nvSpPr>
          <p:cNvPr id="20" name="Numer slajdu — symbol zastępczy 19"/>
          <p:cNvSpPr>
            <a:spLocks noGrp="1"/>
          </p:cNvSpPr>
          <p:nvPr>
            <p:ph type="sldNum" sz="quarter" idx="13"/>
          </p:nvPr>
        </p:nvSpPr>
        <p:spPr/>
        <p:txBody>
          <a:bodyPr rtlCol="0">
            <a:noAutofit/>
          </a:bodyPr>
          <a:lstStyle>
            <a:defPPr>
              <a:defRPr lang="pl-PL"/>
            </a:defPPr>
          </a:lstStyle>
          <a:p>
            <a:pPr rtl="0"/>
            <a:fld id="{D1BC2EDA-D519-4F34-BF3F-BFFF500F4B03}" type="slidenum">
              <a:rPr lang="pl-PL" noProof="0" smtClean="0"/>
              <a:pPr rtl="0"/>
              <a:t>‹#›</a:t>
            </a:fld>
            <a:endParaRPr lang="pl-PL" noProof="0"/>
          </a:p>
        </p:txBody>
      </p:sp>
      <p:sp>
        <p:nvSpPr>
          <p:cNvPr id="17" name="Zawartość — symbol zastępczy 16"/>
          <p:cNvSpPr>
            <a:spLocks noGrp="1"/>
          </p:cNvSpPr>
          <p:nvPr>
            <p:ph sz="quarter" idx="15" hasCustomPrompt="1"/>
          </p:nvPr>
        </p:nvSpPr>
        <p:spPr>
          <a:xfrm>
            <a:off x="640080" y="2002536"/>
            <a:ext cx="5029200" cy="4096512"/>
          </a:xfrm>
          <a:noFill/>
          <a:ln w="12700">
            <a:noFill/>
            <a:prstDash val="dash"/>
          </a:ln>
        </p:spPr>
        <p:txBody>
          <a:bodyPr lIns="91440" rIns="91440" rtlCol="0">
            <a:noAutofit/>
          </a:bodyPr>
          <a:lstStyle>
            <a:lvl1pPr>
              <a:lnSpc>
                <a:spcPct val="100000"/>
              </a:lnSpc>
              <a:defRPr lang="pl-PL" sz="1800">
                <a:solidFill>
                  <a:schemeClr val="tx2"/>
                </a:solidFill>
              </a:defRPr>
            </a:lvl1pPr>
          </a:lstStyle>
          <a:p>
            <a:pPr lvl="0" rtl="0"/>
            <a:r>
              <a:rPr lang="pl-PL" noProof="0"/>
              <a:t>Kliknij, aby edytować style wzorców tekstu</a:t>
            </a:r>
          </a:p>
        </p:txBody>
      </p:sp>
      <p:sp>
        <p:nvSpPr>
          <p:cNvPr id="16" name="Zawartość — symbol zastępczy 16"/>
          <p:cNvSpPr>
            <a:spLocks noGrp="1"/>
          </p:cNvSpPr>
          <p:nvPr>
            <p:ph sz="quarter" idx="16" hasCustomPrompt="1"/>
          </p:nvPr>
        </p:nvSpPr>
        <p:spPr>
          <a:xfrm>
            <a:off x="6419088" y="2002536"/>
            <a:ext cx="5029200" cy="4096512"/>
          </a:xfrm>
          <a:noFill/>
          <a:ln w="12700">
            <a:noFill/>
            <a:prstDash val="dash"/>
          </a:ln>
        </p:spPr>
        <p:txBody>
          <a:bodyPr lIns="91440" rIns="91440" rtlCol="0">
            <a:noAutofit/>
          </a:bodyPr>
          <a:lstStyle>
            <a:lvl1pPr>
              <a:lnSpc>
                <a:spcPct val="100000"/>
              </a:lnSpc>
              <a:defRPr lang="pl-PL" sz="1800">
                <a:solidFill>
                  <a:schemeClr val="tx2"/>
                </a:solidFill>
              </a:defRPr>
            </a:lvl1pPr>
          </a:lstStyle>
          <a:p>
            <a:pPr lvl="0" rtl="0"/>
            <a:r>
              <a:rPr lang="pl-PL" noProof="0"/>
              <a:t>Kliknij, aby edytować style wzorców tekstu</a:t>
            </a:r>
          </a:p>
        </p:txBody>
      </p:sp>
      <p:pic>
        <p:nvPicPr>
          <p:cNvPr id="11" name="Grafika 10"/>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640080" y="5824445"/>
            <a:ext cx="735041" cy="7350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0E1C5B-CFCB-46A8-8D08-00290225DF7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B5BCDDB-422B-4DE7-902D-F6C4F64387A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FF3E1DC-4214-4113-9118-C493E47699A4}"/>
              </a:ext>
            </a:extLst>
          </p:cNvPr>
          <p:cNvSpPr>
            <a:spLocks noGrp="1"/>
          </p:cNvSpPr>
          <p:nvPr>
            <p:ph type="dt" sz="half" idx="10"/>
          </p:nvPr>
        </p:nvSpPr>
        <p:spPr/>
        <p:txBody>
          <a:bodyPr/>
          <a:lstStyle/>
          <a:p>
            <a:fld id="{8DD7253F-971A-4E7B-8CFD-9D303F9CAD96}" type="datetimeFigureOut">
              <a:rPr lang="pl-PL" smtClean="0"/>
              <a:t>12.02.2023</a:t>
            </a:fld>
            <a:endParaRPr lang="pl-PL"/>
          </a:p>
        </p:txBody>
      </p:sp>
      <p:sp>
        <p:nvSpPr>
          <p:cNvPr id="5" name="Symbol zastępczy stopki 4">
            <a:extLst>
              <a:ext uri="{FF2B5EF4-FFF2-40B4-BE49-F238E27FC236}">
                <a16:creationId xmlns:a16="http://schemas.microsoft.com/office/drawing/2014/main" id="{D44E21B1-BDF4-4C89-8BFB-403B4D42191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3E0D137-84E0-40FD-8482-F3150431E132}"/>
              </a:ext>
            </a:extLst>
          </p:cNvPr>
          <p:cNvSpPr>
            <a:spLocks noGrp="1"/>
          </p:cNvSpPr>
          <p:nvPr>
            <p:ph type="sldNum" sz="quarter" idx="12"/>
          </p:nvPr>
        </p:nvSpPr>
        <p:spPr/>
        <p:txBody>
          <a:bodyPr/>
          <a:lstStyle/>
          <a:p>
            <a:fld id="{777C37C3-E9AB-41B6-AA02-106F5E17F8C3}" type="slidenum">
              <a:rPr lang="pl-PL" smtClean="0"/>
              <a:t>‹#›</a:t>
            </a:fld>
            <a:endParaRPr lang="pl-PL"/>
          </a:p>
        </p:txBody>
      </p:sp>
    </p:spTree>
    <p:extLst>
      <p:ext uri="{BB962C8B-B14F-4D97-AF65-F5344CB8AC3E}">
        <p14:creationId xmlns:p14="http://schemas.microsoft.com/office/powerpoint/2010/main" val="1432268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ACA662-3572-466A-7F6F-54C089A5BE1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9FAC25D-5E38-867E-00A9-96C9B0E69EE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505050A-3DF7-4B40-2D15-CE9ABEA63611}"/>
              </a:ext>
            </a:extLst>
          </p:cNvPr>
          <p:cNvSpPr>
            <a:spLocks noGrp="1"/>
          </p:cNvSpPr>
          <p:nvPr>
            <p:ph type="dt" sz="half" idx="10"/>
          </p:nvPr>
        </p:nvSpPr>
        <p:spPr/>
        <p:txBody>
          <a:bodyPr/>
          <a:lstStyle/>
          <a:p>
            <a:fld id="{83177211-2743-486F-870D-FA5FD62C1638}" type="datetimeFigureOut">
              <a:rPr lang="pl-PL" smtClean="0"/>
              <a:pPr/>
              <a:t>12.02.2023</a:t>
            </a:fld>
            <a:endParaRPr lang="pl-PL"/>
          </a:p>
        </p:txBody>
      </p:sp>
      <p:sp>
        <p:nvSpPr>
          <p:cNvPr id="5" name="Symbol zastępczy stopki 4">
            <a:extLst>
              <a:ext uri="{FF2B5EF4-FFF2-40B4-BE49-F238E27FC236}">
                <a16:creationId xmlns:a16="http://schemas.microsoft.com/office/drawing/2014/main" id="{F130FBE8-5F89-1611-8993-03682930CFA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3562D8-81A3-1DE7-27E1-A9C05BEBA326}"/>
              </a:ext>
            </a:extLst>
          </p:cNvPr>
          <p:cNvSpPr>
            <a:spLocks noGrp="1"/>
          </p:cNvSpPr>
          <p:nvPr>
            <p:ph type="sldNum" sz="quarter" idx="12"/>
          </p:nvPr>
        </p:nvSpPr>
        <p:spPr/>
        <p:txBody>
          <a:bodyPr/>
          <a:lstStyle/>
          <a:p>
            <a:fld id="{5D8B7E6C-464F-418A-9D66-8C6B778E7F1E}" type="slidenum">
              <a:rPr lang="pl-PL" smtClean="0"/>
              <a:pPr/>
              <a:t>‹#›</a:t>
            </a:fld>
            <a:endParaRPr lang="pl-PL"/>
          </a:p>
        </p:txBody>
      </p:sp>
    </p:spTree>
    <p:extLst>
      <p:ext uri="{BB962C8B-B14F-4D97-AF65-F5344CB8AC3E}">
        <p14:creationId xmlns:p14="http://schemas.microsoft.com/office/powerpoint/2010/main" val="244013089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7AABB6-40E5-A2D9-C315-CCDD41FD6365}"/>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2A2F6D2B-7270-8B7D-3FF9-7270195BDF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0DB6DE37-C454-4D32-8DE5-0F9C779BD96D}"/>
              </a:ext>
            </a:extLst>
          </p:cNvPr>
          <p:cNvSpPr>
            <a:spLocks noGrp="1"/>
          </p:cNvSpPr>
          <p:nvPr>
            <p:ph type="dt" sz="half" idx="10"/>
          </p:nvPr>
        </p:nvSpPr>
        <p:spPr/>
        <p:txBody>
          <a:bodyPr/>
          <a:lstStyle/>
          <a:p>
            <a:fld id="{83177211-2743-486F-870D-FA5FD62C1638}" type="datetimeFigureOut">
              <a:rPr lang="pl-PL" smtClean="0"/>
              <a:pPr/>
              <a:t>12.02.2023</a:t>
            </a:fld>
            <a:endParaRPr lang="pl-PL"/>
          </a:p>
        </p:txBody>
      </p:sp>
      <p:sp>
        <p:nvSpPr>
          <p:cNvPr id="5" name="Symbol zastępczy stopki 4">
            <a:extLst>
              <a:ext uri="{FF2B5EF4-FFF2-40B4-BE49-F238E27FC236}">
                <a16:creationId xmlns:a16="http://schemas.microsoft.com/office/drawing/2014/main" id="{DCC18040-BE80-6147-2E42-CB08CA589A0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AE436A9-9CA4-C905-1993-5F436DED04F4}"/>
              </a:ext>
            </a:extLst>
          </p:cNvPr>
          <p:cNvSpPr>
            <a:spLocks noGrp="1"/>
          </p:cNvSpPr>
          <p:nvPr>
            <p:ph type="sldNum" sz="quarter" idx="12"/>
          </p:nvPr>
        </p:nvSpPr>
        <p:spPr/>
        <p:txBody>
          <a:bodyPr/>
          <a:lstStyle/>
          <a:p>
            <a:fld id="{5D8B7E6C-464F-418A-9D66-8C6B778E7F1E}" type="slidenum">
              <a:rPr lang="pl-PL" smtClean="0"/>
              <a:pPr/>
              <a:t>‹#›</a:t>
            </a:fld>
            <a:endParaRPr lang="pl-PL"/>
          </a:p>
        </p:txBody>
      </p:sp>
    </p:spTree>
    <p:extLst>
      <p:ext uri="{BB962C8B-B14F-4D97-AF65-F5344CB8AC3E}">
        <p14:creationId xmlns:p14="http://schemas.microsoft.com/office/powerpoint/2010/main" val="801403245"/>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46CA45-782F-C651-95AA-BF6B4780987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B5FFFC89-262C-9A69-3C2A-FA3E5217A4E4}"/>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78B91C9A-DA21-AB18-A5BF-43898DEFF777}"/>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17CEF87C-DC43-7066-C69D-F278E36CB345}"/>
              </a:ext>
            </a:extLst>
          </p:cNvPr>
          <p:cNvSpPr>
            <a:spLocks noGrp="1"/>
          </p:cNvSpPr>
          <p:nvPr>
            <p:ph type="dt" sz="half" idx="10"/>
          </p:nvPr>
        </p:nvSpPr>
        <p:spPr/>
        <p:txBody>
          <a:bodyPr/>
          <a:lstStyle/>
          <a:p>
            <a:fld id="{83177211-2743-486F-870D-FA5FD62C1638}" type="datetimeFigureOut">
              <a:rPr lang="pl-PL" smtClean="0"/>
              <a:pPr/>
              <a:t>12.02.2023</a:t>
            </a:fld>
            <a:endParaRPr lang="pl-PL"/>
          </a:p>
        </p:txBody>
      </p:sp>
      <p:sp>
        <p:nvSpPr>
          <p:cNvPr id="6" name="Symbol zastępczy stopki 5">
            <a:extLst>
              <a:ext uri="{FF2B5EF4-FFF2-40B4-BE49-F238E27FC236}">
                <a16:creationId xmlns:a16="http://schemas.microsoft.com/office/drawing/2014/main" id="{B776891D-F7DA-FF3C-458F-A2D001C3A53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0DDB70A-22BF-B9F7-289E-F2BCAA6D208B}"/>
              </a:ext>
            </a:extLst>
          </p:cNvPr>
          <p:cNvSpPr>
            <a:spLocks noGrp="1"/>
          </p:cNvSpPr>
          <p:nvPr>
            <p:ph type="sldNum" sz="quarter" idx="12"/>
          </p:nvPr>
        </p:nvSpPr>
        <p:spPr/>
        <p:txBody>
          <a:bodyPr/>
          <a:lstStyle/>
          <a:p>
            <a:fld id="{5D8B7E6C-464F-418A-9D66-8C6B778E7F1E}" type="slidenum">
              <a:rPr lang="pl-PL" smtClean="0"/>
              <a:pPr/>
              <a:t>‹#›</a:t>
            </a:fld>
            <a:endParaRPr lang="pl-PL"/>
          </a:p>
        </p:txBody>
      </p:sp>
    </p:spTree>
    <p:extLst>
      <p:ext uri="{BB962C8B-B14F-4D97-AF65-F5344CB8AC3E}">
        <p14:creationId xmlns:p14="http://schemas.microsoft.com/office/powerpoint/2010/main" val="1301167364"/>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783837-BBAC-ADBA-44AF-64C35FEE62A5}"/>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A7D78D4-96D6-8608-9270-E9255AF0DE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CA46091-2B75-6EC0-8372-AE92C0C30269}"/>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1294B1B-464D-BFAB-8E1D-6427C22F6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D79F0C38-A52A-95B3-02B6-4ECD5D9FD29D}"/>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CCD43B6-C467-7926-894D-7088E22F8EF4}"/>
              </a:ext>
            </a:extLst>
          </p:cNvPr>
          <p:cNvSpPr>
            <a:spLocks noGrp="1"/>
          </p:cNvSpPr>
          <p:nvPr>
            <p:ph type="dt" sz="half" idx="10"/>
          </p:nvPr>
        </p:nvSpPr>
        <p:spPr/>
        <p:txBody>
          <a:bodyPr/>
          <a:lstStyle/>
          <a:p>
            <a:fld id="{83177211-2743-486F-870D-FA5FD62C1638}" type="datetimeFigureOut">
              <a:rPr lang="pl-PL" smtClean="0"/>
              <a:pPr/>
              <a:t>12.02.2023</a:t>
            </a:fld>
            <a:endParaRPr lang="pl-PL"/>
          </a:p>
        </p:txBody>
      </p:sp>
      <p:sp>
        <p:nvSpPr>
          <p:cNvPr id="8" name="Symbol zastępczy stopki 7">
            <a:extLst>
              <a:ext uri="{FF2B5EF4-FFF2-40B4-BE49-F238E27FC236}">
                <a16:creationId xmlns:a16="http://schemas.microsoft.com/office/drawing/2014/main" id="{0B7E7AD2-908E-F092-6D1E-F62C7E5CD86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BFEB6795-27E9-13EA-6398-1C0F80568697}"/>
              </a:ext>
            </a:extLst>
          </p:cNvPr>
          <p:cNvSpPr>
            <a:spLocks noGrp="1"/>
          </p:cNvSpPr>
          <p:nvPr>
            <p:ph type="sldNum" sz="quarter" idx="12"/>
          </p:nvPr>
        </p:nvSpPr>
        <p:spPr/>
        <p:txBody>
          <a:bodyPr/>
          <a:lstStyle/>
          <a:p>
            <a:fld id="{5D8B7E6C-464F-418A-9D66-8C6B778E7F1E}" type="slidenum">
              <a:rPr lang="pl-PL" smtClean="0"/>
              <a:pPr/>
              <a:t>‹#›</a:t>
            </a:fld>
            <a:endParaRPr lang="pl-PL"/>
          </a:p>
        </p:txBody>
      </p:sp>
    </p:spTree>
    <p:extLst>
      <p:ext uri="{BB962C8B-B14F-4D97-AF65-F5344CB8AC3E}">
        <p14:creationId xmlns:p14="http://schemas.microsoft.com/office/powerpoint/2010/main" val="411760215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10AA13-FA66-704B-6CF2-F597698EC781}"/>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F2C31C8B-614B-E94E-5698-EF5BDA25AA44}"/>
              </a:ext>
            </a:extLst>
          </p:cNvPr>
          <p:cNvSpPr>
            <a:spLocks noGrp="1"/>
          </p:cNvSpPr>
          <p:nvPr>
            <p:ph type="dt" sz="half" idx="10"/>
          </p:nvPr>
        </p:nvSpPr>
        <p:spPr/>
        <p:txBody>
          <a:bodyPr/>
          <a:lstStyle/>
          <a:p>
            <a:fld id="{83177211-2743-486F-870D-FA5FD62C1638}" type="datetimeFigureOut">
              <a:rPr lang="pl-PL" smtClean="0"/>
              <a:pPr/>
              <a:t>12.02.2023</a:t>
            </a:fld>
            <a:endParaRPr lang="pl-PL"/>
          </a:p>
        </p:txBody>
      </p:sp>
      <p:sp>
        <p:nvSpPr>
          <p:cNvPr id="4" name="Symbol zastępczy stopki 3">
            <a:extLst>
              <a:ext uri="{FF2B5EF4-FFF2-40B4-BE49-F238E27FC236}">
                <a16:creationId xmlns:a16="http://schemas.microsoft.com/office/drawing/2014/main" id="{0FB2A126-482E-95AA-D582-30329EF1D7A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CAC69044-E565-2137-689C-4BC02DDF3A10}"/>
              </a:ext>
            </a:extLst>
          </p:cNvPr>
          <p:cNvSpPr>
            <a:spLocks noGrp="1"/>
          </p:cNvSpPr>
          <p:nvPr>
            <p:ph type="sldNum" sz="quarter" idx="12"/>
          </p:nvPr>
        </p:nvSpPr>
        <p:spPr/>
        <p:txBody>
          <a:bodyPr/>
          <a:lstStyle/>
          <a:p>
            <a:fld id="{5D8B7E6C-464F-418A-9D66-8C6B778E7F1E}" type="slidenum">
              <a:rPr lang="pl-PL" smtClean="0"/>
              <a:pPr/>
              <a:t>‹#›</a:t>
            </a:fld>
            <a:endParaRPr lang="pl-PL"/>
          </a:p>
        </p:txBody>
      </p:sp>
    </p:spTree>
    <p:extLst>
      <p:ext uri="{BB962C8B-B14F-4D97-AF65-F5344CB8AC3E}">
        <p14:creationId xmlns:p14="http://schemas.microsoft.com/office/powerpoint/2010/main" val="167601361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9E12CF9-0D97-CB3A-FA1C-E27D4B8A8290}"/>
              </a:ext>
            </a:extLst>
          </p:cNvPr>
          <p:cNvSpPr>
            <a:spLocks noGrp="1"/>
          </p:cNvSpPr>
          <p:nvPr>
            <p:ph type="dt" sz="half" idx="10"/>
          </p:nvPr>
        </p:nvSpPr>
        <p:spPr/>
        <p:txBody>
          <a:bodyPr/>
          <a:lstStyle/>
          <a:p>
            <a:fld id="{83177211-2743-486F-870D-FA5FD62C1638}" type="datetimeFigureOut">
              <a:rPr lang="pl-PL" smtClean="0"/>
              <a:pPr/>
              <a:t>12.02.2023</a:t>
            </a:fld>
            <a:endParaRPr lang="pl-PL"/>
          </a:p>
        </p:txBody>
      </p:sp>
      <p:sp>
        <p:nvSpPr>
          <p:cNvPr id="3" name="Symbol zastępczy stopki 2">
            <a:extLst>
              <a:ext uri="{FF2B5EF4-FFF2-40B4-BE49-F238E27FC236}">
                <a16:creationId xmlns:a16="http://schemas.microsoft.com/office/drawing/2014/main" id="{A0B6C8A8-7BE3-6924-C2AF-E6ED1679B726}"/>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007269CE-03C0-38B6-6386-7804FE422318}"/>
              </a:ext>
            </a:extLst>
          </p:cNvPr>
          <p:cNvSpPr>
            <a:spLocks noGrp="1"/>
          </p:cNvSpPr>
          <p:nvPr>
            <p:ph type="sldNum" sz="quarter" idx="12"/>
          </p:nvPr>
        </p:nvSpPr>
        <p:spPr/>
        <p:txBody>
          <a:bodyPr/>
          <a:lstStyle/>
          <a:p>
            <a:fld id="{5D8B7E6C-464F-418A-9D66-8C6B778E7F1E}" type="slidenum">
              <a:rPr lang="pl-PL" smtClean="0"/>
              <a:pPr/>
              <a:t>‹#›</a:t>
            </a:fld>
            <a:endParaRPr lang="pl-PL"/>
          </a:p>
        </p:txBody>
      </p:sp>
    </p:spTree>
    <p:extLst>
      <p:ext uri="{BB962C8B-B14F-4D97-AF65-F5344CB8AC3E}">
        <p14:creationId xmlns:p14="http://schemas.microsoft.com/office/powerpoint/2010/main" val="326195539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E73F98-068A-80CB-AA30-B856EBD237A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BB66C713-3425-662D-8B50-2DFE6C99A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0BF5BDE-5CA9-95C5-9FBC-23D275D52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37D0828-315F-C4B1-1192-6426D8F330BB}"/>
              </a:ext>
            </a:extLst>
          </p:cNvPr>
          <p:cNvSpPr>
            <a:spLocks noGrp="1"/>
          </p:cNvSpPr>
          <p:nvPr>
            <p:ph type="dt" sz="half" idx="10"/>
          </p:nvPr>
        </p:nvSpPr>
        <p:spPr/>
        <p:txBody>
          <a:bodyPr/>
          <a:lstStyle/>
          <a:p>
            <a:fld id="{83177211-2743-486F-870D-FA5FD62C1638}" type="datetimeFigureOut">
              <a:rPr lang="pl-PL" smtClean="0"/>
              <a:pPr/>
              <a:t>12.02.2023</a:t>
            </a:fld>
            <a:endParaRPr lang="pl-PL"/>
          </a:p>
        </p:txBody>
      </p:sp>
      <p:sp>
        <p:nvSpPr>
          <p:cNvPr id="6" name="Symbol zastępczy stopki 5">
            <a:extLst>
              <a:ext uri="{FF2B5EF4-FFF2-40B4-BE49-F238E27FC236}">
                <a16:creationId xmlns:a16="http://schemas.microsoft.com/office/drawing/2014/main" id="{F43290E5-3FE8-6FE8-C2E2-62712CEB11A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2571B0A-389C-A8F7-3A33-2951337AB346}"/>
              </a:ext>
            </a:extLst>
          </p:cNvPr>
          <p:cNvSpPr>
            <a:spLocks noGrp="1"/>
          </p:cNvSpPr>
          <p:nvPr>
            <p:ph type="sldNum" sz="quarter" idx="12"/>
          </p:nvPr>
        </p:nvSpPr>
        <p:spPr/>
        <p:txBody>
          <a:bodyPr/>
          <a:lstStyle/>
          <a:p>
            <a:fld id="{5D8B7E6C-464F-418A-9D66-8C6B778E7F1E}" type="slidenum">
              <a:rPr lang="pl-PL" smtClean="0"/>
              <a:pPr/>
              <a:t>‹#›</a:t>
            </a:fld>
            <a:endParaRPr lang="pl-PL"/>
          </a:p>
        </p:txBody>
      </p:sp>
    </p:spTree>
    <p:extLst>
      <p:ext uri="{BB962C8B-B14F-4D97-AF65-F5344CB8AC3E}">
        <p14:creationId xmlns:p14="http://schemas.microsoft.com/office/powerpoint/2010/main" val="229756827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407818-FACB-242C-C23E-029C7665A16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17D6389F-58E5-A761-9840-12B7247A0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E0D3B4EA-AC74-7451-AAB5-F4722B617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3AEA299-6294-E462-0394-258DFD3CBF2C}"/>
              </a:ext>
            </a:extLst>
          </p:cNvPr>
          <p:cNvSpPr>
            <a:spLocks noGrp="1"/>
          </p:cNvSpPr>
          <p:nvPr>
            <p:ph type="dt" sz="half" idx="10"/>
          </p:nvPr>
        </p:nvSpPr>
        <p:spPr/>
        <p:txBody>
          <a:bodyPr/>
          <a:lstStyle/>
          <a:p>
            <a:fld id="{83177211-2743-486F-870D-FA5FD62C1638}" type="datetimeFigureOut">
              <a:rPr lang="pl-PL" smtClean="0"/>
              <a:pPr/>
              <a:t>12.02.2023</a:t>
            </a:fld>
            <a:endParaRPr lang="pl-PL"/>
          </a:p>
        </p:txBody>
      </p:sp>
      <p:sp>
        <p:nvSpPr>
          <p:cNvPr id="6" name="Symbol zastępczy stopki 5">
            <a:extLst>
              <a:ext uri="{FF2B5EF4-FFF2-40B4-BE49-F238E27FC236}">
                <a16:creationId xmlns:a16="http://schemas.microsoft.com/office/drawing/2014/main" id="{25F5E9F9-709A-DC11-BE26-9CAEBA5C848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BE2F654-9FF8-7F1C-52B7-2DA6EC4AB0BE}"/>
              </a:ext>
            </a:extLst>
          </p:cNvPr>
          <p:cNvSpPr>
            <a:spLocks noGrp="1"/>
          </p:cNvSpPr>
          <p:nvPr>
            <p:ph type="sldNum" sz="quarter" idx="12"/>
          </p:nvPr>
        </p:nvSpPr>
        <p:spPr/>
        <p:txBody>
          <a:bodyPr/>
          <a:lstStyle/>
          <a:p>
            <a:fld id="{5D8B7E6C-464F-418A-9D66-8C6B778E7F1E}" type="slidenum">
              <a:rPr lang="pl-PL" smtClean="0"/>
              <a:pPr/>
              <a:t>‹#›</a:t>
            </a:fld>
            <a:endParaRPr lang="pl-PL"/>
          </a:p>
        </p:txBody>
      </p:sp>
    </p:spTree>
    <p:extLst>
      <p:ext uri="{BB962C8B-B14F-4D97-AF65-F5344CB8AC3E}">
        <p14:creationId xmlns:p14="http://schemas.microsoft.com/office/powerpoint/2010/main" val="138315266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7CFBD08B-5261-37F5-7ABE-E5FDA57309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05ECB26E-C119-ACCD-157B-836D6D2C8F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C3A5462-996D-AB8D-8293-5D8E8B205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77211-2743-486F-870D-FA5FD62C1638}" type="datetimeFigureOut">
              <a:rPr lang="pl-PL" smtClean="0"/>
              <a:pPr/>
              <a:t>12.02.2023</a:t>
            </a:fld>
            <a:endParaRPr lang="pl-PL"/>
          </a:p>
        </p:txBody>
      </p:sp>
      <p:sp>
        <p:nvSpPr>
          <p:cNvPr id="5" name="Symbol zastępczy stopki 4">
            <a:extLst>
              <a:ext uri="{FF2B5EF4-FFF2-40B4-BE49-F238E27FC236}">
                <a16:creationId xmlns:a16="http://schemas.microsoft.com/office/drawing/2014/main" id="{97CC0783-0DB4-D195-480B-F056E42C6A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B43290E-C4B6-77AB-3E99-7FB1E158B0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B7E6C-464F-418A-9D66-8C6B778E7F1E}" type="slidenum">
              <a:rPr lang="pl-PL" smtClean="0"/>
              <a:pPr/>
              <a:t>‹#›</a:t>
            </a:fld>
            <a:endParaRPr lang="pl-PL"/>
          </a:p>
        </p:txBody>
      </p:sp>
    </p:spTree>
    <p:extLst>
      <p:ext uri="{BB962C8B-B14F-4D97-AF65-F5344CB8AC3E}">
        <p14:creationId xmlns:p14="http://schemas.microsoft.com/office/powerpoint/2010/main" val="74147761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F633ACA-8E64-4686-8DEB-C6CF5A3CC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03892305-E177-4A74-9DD3-3E79D45C7B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BC8DA80-8132-40B9-B558-7E82B609A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7253F-971A-4E7B-8CFD-9D303F9CAD96}" type="datetimeFigureOut">
              <a:rPr lang="pl-PL" smtClean="0"/>
              <a:t>12.02.2023</a:t>
            </a:fld>
            <a:endParaRPr lang="pl-PL"/>
          </a:p>
        </p:txBody>
      </p:sp>
      <p:sp>
        <p:nvSpPr>
          <p:cNvPr id="5" name="Symbol zastępczy stopki 4">
            <a:extLst>
              <a:ext uri="{FF2B5EF4-FFF2-40B4-BE49-F238E27FC236}">
                <a16:creationId xmlns:a16="http://schemas.microsoft.com/office/drawing/2014/main" id="{C955E9B2-9324-49C5-BB66-46A055FBC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B4453E6F-9B16-47AA-B7AF-62B888A01F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C37C3-E9AB-41B6-AA02-106F5E17F8C3}" type="slidenum">
              <a:rPr lang="pl-PL" smtClean="0"/>
              <a:t>‹#›</a:t>
            </a:fld>
            <a:endParaRPr lang="pl-PL"/>
          </a:p>
        </p:txBody>
      </p:sp>
    </p:spTree>
    <p:extLst>
      <p:ext uri="{BB962C8B-B14F-4D97-AF65-F5344CB8AC3E}">
        <p14:creationId xmlns:p14="http://schemas.microsoft.com/office/powerpoint/2010/main" val="638586499"/>
      </p:ext>
    </p:extLst>
  </p:cSld>
  <p:clrMap bg1="lt1" tx1="dk1" bg2="lt2" tx2="dk2" accent1="accent1" accent2="accent2" accent3="accent3" accent4="accent4" accent5="accent5" accent6="accent6" hlink="hlink" folHlink="folHlink"/>
  <p:sldLayoutIdLst>
    <p:sldLayoutId id="2147483650"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lu.ee/opmat/tp/allergia_astma/kuidas_kasutada_aerosoolinhalaatoreid.html"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v-a.se/2011/10/asthma-tests-and-research-discussions-attracted-the-public/" TargetMode="External"/><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avcr.cz/cs/pro-media/tiskove-zpravy/Prichazi-obdobi-vsudypritomneho-pylu.-Co-vsechno-vime-o-alergiich/"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jp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hyperlink" Target="https://www.thebeertimes.com/alergia-a-la-cerveza/" TargetMode="External"/><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mp.pl/pacjent/astma/wszystkooastmie/cowartowiedziec/222169,astma"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ylecz.to/uzaleznienia/uzaleznienie-od-tytoniu/"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descr="Obraz zawierający osoba, trawa, telefon komórkowy, telefon&#10;&#10;Opis wygenerowany automatycznie">
            <a:extLst>
              <a:ext uri="{FF2B5EF4-FFF2-40B4-BE49-F238E27FC236}">
                <a16:creationId xmlns:a16="http://schemas.microsoft.com/office/drawing/2014/main" id="{AB313A20-84E5-8873-0373-73CAD5095C7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513" r="28552" b="1"/>
          <a:stretch/>
        </p:blipFill>
        <p:spPr>
          <a:xfrm>
            <a:off x="3523488" y="10"/>
            <a:ext cx="8668512" cy="6857990"/>
          </a:xfrm>
          <a:prstGeom prst="rect">
            <a:avLst/>
          </a:prstGeom>
        </p:spPr>
      </p:pic>
      <p:sp>
        <p:nvSpPr>
          <p:cNvPr id="18"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984005DC-B802-6104-156F-AA5E2927467C}"/>
              </a:ext>
            </a:extLst>
          </p:cNvPr>
          <p:cNvSpPr>
            <a:spLocks noGrp="1"/>
          </p:cNvSpPr>
          <p:nvPr>
            <p:ph type="ctrTitle"/>
          </p:nvPr>
        </p:nvSpPr>
        <p:spPr>
          <a:xfrm>
            <a:off x="477980" y="753507"/>
            <a:ext cx="6683108" cy="2472850"/>
          </a:xfrm>
        </p:spPr>
        <p:txBody>
          <a:bodyPr anchor="b">
            <a:normAutofit fontScale="90000"/>
          </a:bodyPr>
          <a:lstStyle/>
          <a:p>
            <a:br>
              <a:rPr lang="pl-PL" sz="4800" i="1" dirty="0">
                <a:solidFill>
                  <a:schemeClr val="accent6">
                    <a:lumMod val="75000"/>
                  </a:schemeClr>
                </a:solidFill>
              </a:rPr>
            </a:br>
            <a:br>
              <a:rPr lang="pl-PL" sz="4800" i="1" dirty="0">
                <a:solidFill>
                  <a:schemeClr val="accent6">
                    <a:lumMod val="75000"/>
                  </a:schemeClr>
                </a:solidFill>
              </a:rPr>
            </a:br>
            <a:br>
              <a:rPr lang="pl-PL" sz="4800" i="1" dirty="0">
                <a:solidFill>
                  <a:schemeClr val="accent6">
                    <a:lumMod val="75000"/>
                  </a:schemeClr>
                </a:solidFill>
              </a:rPr>
            </a:br>
            <a:br>
              <a:rPr lang="pl-PL" sz="4800" i="1" dirty="0">
                <a:solidFill>
                  <a:schemeClr val="accent6">
                    <a:lumMod val="75000"/>
                  </a:schemeClr>
                </a:solidFill>
              </a:rPr>
            </a:br>
            <a:br>
              <a:rPr lang="pl-PL" sz="4800" i="1" dirty="0">
                <a:solidFill>
                  <a:schemeClr val="accent6">
                    <a:lumMod val="75000"/>
                  </a:schemeClr>
                </a:solidFill>
              </a:rPr>
            </a:br>
            <a:br>
              <a:rPr lang="pl-PL" sz="4800" i="1" dirty="0">
                <a:solidFill>
                  <a:schemeClr val="accent6">
                    <a:lumMod val="75000"/>
                  </a:schemeClr>
                </a:solidFill>
              </a:rPr>
            </a:br>
            <a:br>
              <a:rPr lang="pl-PL" sz="4800" i="1" dirty="0">
                <a:solidFill>
                  <a:schemeClr val="accent6">
                    <a:lumMod val="75000"/>
                  </a:schemeClr>
                </a:solidFill>
              </a:rPr>
            </a:br>
            <a:br>
              <a:rPr lang="pl-PL" sz="4800" i="1" dirty="0">
                <a:solidFill>
                  <a:schemeClr val="accent6">
                    <a:lumMod val="75000"/>
                  </a:schemeClr>
                </a:solidFill>
              </a:rPr>
            </a:br>
            <a:br>
              <a:rPr lang="pl-PL" sz="4800" i="1" dirty="0">
                <a:solidFill>
                  <a:schemeClr val="accent6">
                    <a:lumMod val="75000"/>
                  </a:schemeClr>
                </a:solidFill>
              </a:rPr>
            </a:br>
            <a:r>
              <a:rPr lang="pl-PL" sz="4800" b="1" i="1" u="sng" dirty="0">
                <a:solidFill>
                  <a:schemeClr val="accent6">
                    <a:lumMod val="75000"/>
                  </a:schemeClr>
                </a:solidFill>
              </a:rPr>
              <a:t>CHOROBY CYWILIZACYJNE</a:t>
            </a:r>
            <a:br>
              <a:rPr lang="pl-PL" sz="4800" i="1" dirty="0">
                <a:solidFill>
                  <a:schemeClr val="accent6">
                    <a:lumMod val="75000"/>
                  </a:schemeClr>
                </a:solidFill>
              </a:rPr>
            </a:br>
            <a:r>
              <a:rPr lang="pl-PL" sz="4800" i="1" dirty="0">
                <a:solidFill>
                  <a:schemeClr val="accent6">
                    <a:lumMod val="75000"/>
                  </a:schemeClr>
                </a:solidFill>
              </a:rPr>
              <a:t>Alergie układu pokarmowego</a:t>
            </a:r>
            <a:br>
              <a:rPr lang="pl-PL" sz="4800" i="1" dirty="0">
                <a:solidFill>
                  <a:schemeClr val="accent6">
                    <a:lumMod val="75000"/>
                  </a:schemeClr>
                </a:solidFill>
              </a:rPr>
            </a:br>
            <a:r>
              <a:rPr lang="pl-PL" sz="4800" i="1" dirty="0">
                <a:solidFill>
                  <a:schemeClr val="accent6">
                    <a:lumMod val="75000"/>
                  </a:schemeClr>
                </a:solidFill>
              </a:rPr>
              <a:t>Astma</a:t>
            </a:r>
            <a:br>
              <a:rPr lang="pl-PL" sz="4800" i="1" dirty="0">
                <a:solidFill>
                  <a:schemeClr val="accent6">
                    <a:lumMod val="75000"/>
                  </a:schemeClr>
                </a:solidFill>
              </a:rPr>
            </a:br>
            <a:r>
              <a:rPr lang="pl-PL" sz="4800" i="1" dirty="0" err="1">
                <a:solidFill>
                  <a:schemeClr val="accent6">
                    <a:lumMod val="75000"/>
                  </a:schemeClr>
                </a:solidFill>
              </a:rPr>
              <a:t>POChP</a:t>
            </a:r>
            <a:r>
              <a:rPr lang="pl-PL" sz="4800" i="1" dirty="0">
                <a:solidFill>
                  <a:schemeClr val="accent6">
                    <a:lumMod val="75000"/>
                  </a:schemeClr>
                </a:solidFill>
              </a:rPr>
              <a:t> </a:t>
            </a:r>
          </a:p>
        </p:txBody>
      </p:sp>
      <p:sp>
        <p:nvSpPr>
          <p:cNvPr id="3" name="Podtytuł 2">
            <a:extLst>
              <a:ext uri="{FF2B5EF4-FFF2-40B4-BE49-F238E27FC236}">
                <a16:creationId xmlns:a16="http://schemas.microsoft.com/office/drawing/2014/main" id="{D87B27AF-77E1-2382-B0A0-B4178B26FEBF}"/>
              </a:ext>
            </a:extLst>
          </p:cNvPr>
          <p:cNvSpPr>
            <a:spLocks noGrp="1"/>
          </p:cNvSpPr>
          <p:nvPr>
            <p:ph type="subTitle" idx="1"/>
          </p:nvPr>
        </p:nvSpPr>
        <p:spPr>
          <a:xfrm>
            <a:off x="477980" y="4872922"/>
            <a:ext cx="4453616" cy="1359395"/>
          </a:xfrm>
        </p:spPr>
        <p:txBody>
          <a:bodyPr>
            <a:normAutofit fontScale="70000" lnSpcReduction="20000"/>
          </a:bodyPr>
          <a:lstStyle/>
          <a:p>
            <a:r>
              <a:rPr lang="pl-PL" sz="2000" b="1" i="1" dirty="0">
                <a:solidFill>
                  <a:schemeClr val="accent6">
                    <a:lumMod val="75000"/>
                  </a:schemeClr>
                </a:solidFill>
                <a:effectLst>
                  <a:outerShdw blurRad="38100" dist="38100" dir="2700000" algn="tl">
                    <a:srgbClr val="000000">
                      <a:alpha val="43137"/>
                    </a:srgbClr>
                  </a:outerShdw>
                </a:effectLst>
              </a:rPr>
              <a:t>Patrycja Wątroba </a:t>
            </a:r>
          </a:p>
          <a:p>
            <a:r>
              <a:rPr lang="pl-PL" sz="2000" i="1" dirty="0">
                <a:solidFill>
                  <a:schemeClr val="accent6">
                    <a:lumMod val="75000"/>
                  </a:schemeClr>
                </a:solidFill>
                <a:effectLst>
                  <a:outerShdw blurRad="38100" dist="38100" dir="2700000" algn="tl">
                    <a:srgbClr val="000000">
                      <a:alpha val="43137"/>
                    </a:srgbClr>
                  </a:outerShdw>
                </a:effectLst>
              </a:rPr>
              <a:t>Studentka II roku pielęgniarstwa - studia magisterskie</a:t>
            </a:r>
          </a:p>
          <a:p>
            <a:r>
              <a:rPr lang="pl-PL" sz="2000" i="1" dirty="0">
                <a:solidFill>
                  <a:schemeClr val="accent6">
                    <a:lumMod val="75000"/>
                  </a:schemeClr>
                </a:solidFill>
                <a:effectLst>
                  <a:outerShdw blurRad="38100" dist="38100" dir="2700000" algn="tl">
                    <a:srgbClr val="000000">
                      <a:alpha val="43137"/>
                    </a:srgbClr>
                  </a:outerShdw>
                </a:effectLst>
              </a:rPr>
              <a:t>Studenckie Koło Naukowe </a:t>
            </a:r>
          </a:p>
          <a:p>
            <a:r>
              <a:rPr lang="pl-PL" sz="2000" i="1" dirty="0">
                <a:solidFill>
                  <a:schemeClr val="accent6">
                    <a:lumMod val="75000"/>
                  </a:schemeClr>
                </a:solidFill>
                <a:effectLst>
                  <a:outerShdw blurRad="38100" dist="38100" dir="2700000" algn="tl">
                    <a:srgbClr val="000000">
                      <a:alpha val="43137"/>
                    </a:srgbClr>
                  </a:outerShdw>
                </a:effectLst>
              </a:rPr>
              <a:t>Polskiego Towarzystwa Pielęgniarskiego</a:t>
            </a:r>
          </a:p>
          <a:p>
            <a:r>
              <a:rPr lang="pl-PL" sz="2000" i="1" dirty="0">
                <a:solidFill>
                  <a:schemeClr val="accent6">
                    <a:lumMod val="75000"/>
                  </a:schemeClr>
                </a:solidFill>
                <a:effectLst>
                  <a:outerShdw blurRad="38100" dist="38100" dir="2700000" algn="tl">
                    <a:srgbClr val="000000">
                      <a:alpha val="43137"/>
                    </a:srgbClr>
                  </a:outerShdw>
                </a:effectLst>
              </a:rPr>
              <a:t>Opiekun Koła – dr n. med. Elżbieta Garwacka-Czachor</a:t>
            </a:r>
          </a:p>
          <a:p>
            <a:endParaRPr lang="pl-PL" sz="2000" i="1" dirty="0">
              <a:solidFill>
                <a:schemeClr val="accent6">
                  <a:lumMod val="75000"/>
                </a:schemeClr>
              </a:solidFill>
              <a:effectLst>
                <a:outerShdw blurRad="38100" dist="38100" dir="2700000" algn="tl">
                  <a:srgbClr val="000000">
                    <a:alpha val="43137"/>
                  </a:srgbClr>
                </a:outerShdw>
              </a:effectLst>
            </a:endParaRP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pole tekstowe 5">
            <a:extLst>
              <a:ext uri="{FF2B5EF4-FFF2-40B4-BE49-F238E27FC236}">
                <a16:creationId xmlns:a16="http://schemas.microsoft.com/office/drawing/2014/main" id="{7A3096E2-1F56-7A15-20DF-0093B417C195}"/>
              </a:ext>
            </a:extLst>
          </p:cNvPr>
          <p:cNvSpPr txBox="1"/>
          <p:nvPr/>
        </p:nvSpPr>
        <p:spPr>
          <a:xfrm>
            <a:off x="9974726" y="6657945"/>
            <a:ext cx="2217274" cy="200055"/>
          </a:xfrm>
          <a:prstGeom prst="rect">
            <a:avLst/>
          </a:prstGeom>
          <a:solidFill>
            <a:srgbClr val="000000"/>
          </a:solidFill>
        </p:spPr>
        <p:txBody>
          <a:bodyPr wrap="none" rtlCol="0">
            <a:spAutoFit/>
          </a:bodyPr>
          <a:lstStyle/>
          <a:p>
            <a:pPr algn="r">
              <a:spcAft>
                <a:spcPts val="600"/>
              </a:spcAft>
            </a:pPr>
            <a:r>
              <a:rPr lang="pl-PL" sz="700">
                <a:solidFill>
                  <a:srgbClr val="FFFFFF"/>
                </a:solidFill>
                <a:hlinkClick r:id="rId3" tooltip="https://www.tlu.ee/opmat/tp/allergia_astma/kuidas_kasutada_aerosoolinhalaatoreid.html">
                  <a:extLst>
                    <a:ext uri="{A12FA001-AC4F-418D-AE19-62706E023703}">
                      <ahyp:hlinkClr xmlns:ahyp="http://schemas.microsoft.com/office/drawing/2018/hyperlinkcolor" val="tx"/>
                    </a:ext>
                  </a:extLst>
                </a:hlinkClick>
              </a:rPr>
              <a:t>To zdjęcie</a:t>
            </a:r>
            <a:r>
              <a:rPr lang="pl-PL" sz="700">
                <a:solidFill>
                  <a:srgbClr val="FFFFFF"/>
                </a:solidFill>
              </a:rPr>
              <a:t>, autor: Nieznany autor, licencja: </a:t>
            </a:r>
            <a:r>
              <a:rPr lang="pl-PL"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pl-PL" sz="700">
              <a:solidFill>
                <a:srgbClr val="FFFFFF"/>
              </a:solidFill>
            </a:endParaRPr>
          </a:p>
        </p:txBody>
      </p:sp>
    </p:spTree>
    <p:extLst>
      <p:ext uri="{BB962C8B-B14F-4D97-AF65-F5344CB8AC3E}">
        <p14:creationId xmlns:p14="http://schemas.microsoft.com/office/powerpoint/2010/main" val="63374022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04930"/>
            <a:ext cx="10750378" cy="1306286"/>
          </a:xfrm>
        </p:spPr>
        <p:txBody>
          <a:bodyPr>
            <a:normAutofit/>
          </a:bodyPr>
          <a:lstStyle/>
          <a:p>
            <a:pPr algn="ctr"/>
            <a:r>
              <a:rPr sz="1800" b="0" dirty="0">
                <a:solidFill>
                  <a:schemeClr val="accent6">
                    <a:lumMod val="75000"/>
                  </a:schemeClr>
                </a:solidFill>
                <a:latin typeface="Times New Roman" panose="02020603050405020304" pitchFamily="18" charset="0"/>
                <a:cs typeface="Times New Roman" panose="02020603050405020304" pitchFamily="18" charset="0"/>
              </a:rPr>
              <a:t>Przyczyny astmy oskrzelowej nie są jednoznacznie stwierdzone – mówi się raczej o zespole czynników, które mogą ją powodować. U podłoża napadów astmy leżą mechanizmy zapalne, alergiczno-immunologiczne oraz reakcja alergiczna na kontakt z niektórymi substancjami, objawiająca się napadami kaszlu. </a:t>
            </a:r>
            <a:br>
              <a:rPr sz="1800" b="0" dirty="0">
                <a:solidFill>
                  <a:schemeClr val="accent6">
                    <a:lumMod val="75000"/>
                  </a:schemeClr>
                </a:solidFill>
                <a:latin typeface="Times New Roman" panose="02020603050405020304" pitchFamily="18" charset="0"/>
                <a:cs typeface="Times New Roman" panose="02020603050405020304" pitchFamily="18" charset="0"/>
              </a:rPr>
            </a:br>
            <a:r>
              <a:rPr sz="1800" b="0" dirty="0">
                <a:solidFill>
                  <a:schemeClr val="accent6">
                    <a:lumMod val="75000"/>
                  </a:schemeClr>
                </a:solidFill>
                <a:latin typeface="Times New Roman" panose="02020603050405020304" pitchFamily="18" charset="0"/>
                <a:cs typeface="Times New Roman" panose="02020603050405020304" pitchFamily="18" charset="0"/>
              </a:rPr>
              <a:t>Czynniki te dzielimy na genetyczne i środowiskowe.</a:t>
            </a:r>
            <a:endParaRPr lang="pl-PL" sz="18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Tytuł 1"/>
          <p:cNvSpPr txBox="1"/>
          <p:nvPr/>
        </p:nvSpPr>
        <p:spPr>
          <a:xfrm>
            <a:off x="521208" y="65314"/>
            <a:ext cx="11119104" cy="851324"/>
          </a:xfrm>
          <a:prstGeom prst="rect">
            <a:avLst/>
          </a:prstGeom>
        </p:spPr>
        <p:txBody>
          <a:bodyPr vert="horz" lIns="91440" tIns="45720" rIns="91440" bIns="45720" rtlCol="0" anchor="t" anchorCtr="0">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pl-PL" sz="3200" i="1"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j-ea"/>
                <a:cs typeface="Times New Roman" panose="02020603050405020304" pitchFamily="18" charset="0"/>
              </a:rPr>
              <a:t>Astma oskrzelowa - przyczyny</a:t>
            </a:r>
          </a:p>
        </p:txBody>
      </p:sp>
      <p:sp>
        <p:nvSpPr>
          <p:cNvPr id="5" name="Tytuł 1"/>
          <p:cNvSpPr txBox="1"/>
          <p:nvPr/>
        </p:nvSpPr>
        <p:spPr>
          <a:xfrm>
            <a:off x="404948" y="2599508"/>
            <a:ext cx="8830492" cy="3814355"/>
          </a:xfrm>
          <a:prstGeom prst="rect">
            <a:avLst/>
          </a:prstGeom>
        </p:spPr>
        <p:txBody>
          <a:bodyPr vert="horz" lIns="91440" tIns="45720" rIns="91440" bIns="4572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pl-PL" sz="1800" b="1" i="0" u="none" strike="noStrike" kern="1200" cap="none" spc="0" normalizeH="0" baseline="0" noProof="0" dirty="0">
              <a:ln>
                <a:noFill/>
              </a:ln>
              <a:solidFill>
                <a:schemeClr val="tx2"/>
              </a:solidFill>
              <a:effectLst/>
              <a:uLnTx/>
              <a:uFillTx/>
              <a:latin typeface="+mn-lt"/>
              <a:ea typeface="+mj-ea"/>
              <a:cs typeface="+mj-cs"/>
            </a:endParaRPr>
          </a:p>
        </p:txBody>
      </p:sp>
      <p:sp>
        <p:nvSpPr>
          <p:cNvPr id="6" name="Prostokąt 5"/>
          <p:cNvSpPr/>
          <p:nvPr/>
        </p:nvSpPr>
        <p:spPr>
          <a:xfrm>
            <a:off x="505097" y="2274837"/>
            <a:ext cx="11686903" cy="4939814"/>
          </a:xfrm>
          <a:prstGeom prst="rect">
            <a:avLst/>
          </a:prstGeom>
        </p:spPr>
        <p:txBody>
          <a:bodyPr wrap="square" numCol="2">
            <a:spAutoFit/>
          </a:bodyPr>
          <a:lstStyle/>
          <a:p>
            <a:pPr>
              <a:lnSpc>
                <a:spcPct val="150000"/>
              </a:lnSpc>
            </a:pPr>
            <a:r>
              <a:rPr b="1" dirty="0" err="1">
                <a:solidFill>
                  <a:schemeClr val="accent6">
                    <a:lumMod val="75000"/>
                  </a:schemeClr>
                </a:solidFill>
                <a:latin typeface="Times New Roman" panose="02020603050405020304" pitchFamily="18" charset="0"/>
                <a:cs typeface="Times New Roman" panose="02020603050405020304" pitchFamily="18" charset="0"/>
              </a:rPr>
              <a:t>Uwarunkowania</a:t>
            </a:r>
            <a:r>
              <a:rPr b="1" dirty="0">
                <a:solidFill>
                  <a:schemeClr val="accent6">
                    <a:lumMod val="75000"/>
                  </a:schemeClr>
                </a:solidFill>
                <a:latin typeface="Times New Roman" panose="02020603050405020304" pitchFamily="18" charset="0"/>
                <a:cs typeface="Times New Roman" panose="02020603050405020304" pitchFamily="18" charset="0"/>
              </a:rPr>
              <a:t> </a:t>
            </a:r>
            <a:r>
              <a:rPr b="1" dirty="0" err="1">
                <a:solidFill>
                  <a:schemeClr val="accent6">
                    <a:lumMod val="75000"/>
                  </a:schemeClr>
                </a:solidFill>
                <a:latin typeface="Times New Roman" panose="02020603050405020304" pitchFamily="18" charset="0"/>
                <a:cs typeface="Times New Roman" panose="02020603050405020304" pitchFamily="18" charset="0"/>
              </a:rPr>
              <a:t>osobnicze</a:t>
            </a:r>
            <a:endParaRPr b="1" dirty="0">
              <a:solidFill>
                <a:schemeClr val="accent6">
                  <a:lumMod val="75000"/>
                </a:schemeClr>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predyspozycje</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genetyczne</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nadreaktywność</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oskrzeli</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występowanie</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alergii</a:t>
            </a:r>
            <a:r>
              <a:rPr dirty="0">
                <a:solidFill>
                  <a:schemeClr val="accent6">
                    <a:lumMod val="75000"/>
                  </a:schemeClr>
                </a:solidFill>
                <a:latin typeface="Times New Roman" panose="02020603050405020304" pitchFamily="18" charset="0"/>
                <a:cs typeface="Times New Roman" panose="02020603050405020304" pitchFamily="18" charset="0"/>
              </a:rPr>
              <a:t> w </a:t>
            </a:r>
            <a:r>
              <a:rPr dirty="0" err="1">
                <a:solidFill>
                  <a:schemeClr val="accent6">
                    <a:lumMod val="75000"/>
                  </a:schemeClr>
                </a:solidFill>
                <a:latin typeface="Times New Roman" panose="02020603050405020304" pitchFamily="18" charset="0"/>
                <a:cs typeface="Times New Roman" panose="02020603050405020304" pitchFamily="18" charset="0"/>
              </a:rPr>
              <a:t>rodzinie</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nadwaga</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i</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otyłość</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płeć</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żeńska</a:t>
            </a:r>
            <a:r>
              <a:rPr dirty="0">
                <a:solidFill>
                  <a:schemeClr val="accent6">
                    <a:lumMod val="75000"/>
                  </a:schemeClr>
                </a:solidFill>
                <a:latin typeface="Times New Roman" panose="02020603050405020304" pitchFamily="18" charset="0"/>
                <a:cs typeface="Times New Roman" panose="02020603050405020304" pitchFamily="18" charset="0"/>
              </a:rPr>
              <a:t> w </a:t>
            </a:r>
            <a:r>
              <a:rPr dirty="0" err="1">
                <a:solidFill>
                  <a:schemeClr val="accent6">
                    <a:lumMod val="75000"/>
                  </a:schemeClr>
                </a:solidFill>
                <a:latin typeface="Times New Roman" panose="02020603050405020304" pitchFamily="18" charset="0"/>
                <a:cs typeface="Times New Roman" panose="02020603050405020304" pitchFamily="18" charset="0"/>
              </a:rPr>
              <a:t>wieku</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dorosłym</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płeć</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męska</a:t>
            </a:r>
            <a:r>
              <a:rPr dirty="0">
                <a:solidFill>
                  <a:schemeClr val="accent6">
                    <a:lumMod val="75000"/>
                  </a:schemeClr>
                </a:solidFill>
                <a:latin typeface="Times New Roman" panose="02020603050405020304" pitchFamily="18" charset="0"/>
                <a:cs typeface="Times New Roman" panose="02020603050405020304" pitchFamily="18" charset="0"/>
              </a:rPr>
              <a:t> w </a:t>
            </a:r>
            <a:r>
              <a:rPr dirty="0" err="1">
                <a:solidFill>
                  <a:schemeClr val="accent6">
                    <a:lumMod val="75000"/>
                  </a:schemeClr>
                </a:solidFill>
                <a:latin typeface="Times New Roman" panose="02020603050405020304" pitchFamily="18" charset="0"/>
                <a:cs typeface="Times New Roman" panose="02020603050405020304" pitchFamily="18" charset="0"/>
              </a:rPr>
              <a:t>przypadku</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dzieci</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i</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nastolatków</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a:solidFill>
                  <a:schemeClr val="accent6">
                    <a:lumMod val="75000"/>
                  </a:schemeClr>
                </a:solidFill>
                <a:latin typeface="Times New Roman" panose="02020603050405020304" pitchFamily="18" charset="0"/>
                <a:cs typeface="Times New Roman" panose="02020603050405020304" pitchFamily="18" charset="0"/>
              </a:rPr>
              <a:t>rasa </a:t>
            </a:r>
            <a:r>
              <a:rPr dirty="0" err="1">
                <a:solidFill>
                  <a:schemeClr val="accent6">
                    <a:lumMod val="75000"/>
                  </a:schemeClr>
                </a:solidFill>
                <a:latin typeface="Times New Roman" panose="02020603050405020304" pitchFamily="18" charset="0"/>
                <a:cs typeface="Times New Roman" panose="02020603050405020304" pitchFamily="18" charset="0"/>
              </a:rPr>
              <a:t>czarna</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dirty="0">
              <a:solidFill>
                <a:schemeClr val="accent6">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b="1" dirty="0">
              <a:solidFill>
                <a:schemeClr val="accent6">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b="1" dirty="0">
              <a:solidFill>
                <a:schemeClr val="accent6">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b="1" dirty="0">
              <a:solidFill>
                <a:schemeClr val="accent6">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b="1" dirty="0">
              <a:solidFill>
                <a:schemeClr val="accent6">
                  <a:lumMod val="75000"/>
                </a:schemeClr>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b="1" dirty="0" err="1">
                <a:solidFill>
                  <a:schemeClr val="accent6">
                    <a:lumMod val="75000"/>
                  </a:schemeClr>
                </a:solidFill>
                <a:latin typeface="Times New Roman" panose="02020603050405020304" pitchFamily="18" charset="0"/>
                <a:cs typeface="Times New Roman" panose="02020603050405020304" pitchFamily="18" charset="0"/>
              </a:rPr>
              <a:t>Czynniki</a:t>
            </a:r>
            <a:r>
              <a:rPr b="1" dirty="0">
                <a:solidFill>
                  <a:schemeClr val="accent6">
                    <a:lumMod val="75000"/>
                  </a:schemeClr>
                </a:solidFill>
                <a:latin typeface="Times New Roman" panose="02020603050405020304" pitchFamily="18" charset="0"/>
                <a:cs typeface="Times New Roman" panose="02020603050405020304" pitchFamily="18" charset="0"/>
              </a:rPr>
              <a:t> </a:t>
            </a:r>
            <a:r>
              <a:rPr b="1" dirty="0" err="1">
                <a:solidFill>
                  <a:schemeClr val="accent6">
                    <a:lumMod val="75000"/>
                  </a:schemeClr>
                </a:solidFill>
                <a:latin typeface="Times New Roman" panose="02020603050405020304" pitchFamily="18" charset="0"/>
                <a:cs typeface="Times New Roman" panose="02020603050405020304" pitchFamily="18" charset="0"/>
              </a:rPr>
              <a:t>środowiskowe</a:t>
            </a:r>
            <a:endParaRPr b="1" dirty="0">
              <a:solidFill>
                <a:schemeClr val="accent6">
                  <a:lumMod val="75000"/>
                </a:schemeClr>
              </a:solidFill>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zanieczyszczenie</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powietrza</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częste</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infekcje</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dróg</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oddechowych</a:t>
            </a:r>
            <a:r>
              <a:rPr dirty="0">
                <a:solidFill>
                  <a:schemeClr val="accent6">
                    <a:lumMod val="75000"/>
                  </a:schemeClr>
                </a:solidFill>
                <a:latin typeface="Times New Roman" panose="02020603050405020304" pitchFamily="18" charset="0"/>
                <a:cs typeface="Times New Roman" panose="02020603050405020304" pitchFamily="18" charset="0"/>
              </a:rPr>
              <a:t> w </a:t>
            </a:r>
            <a:r>
              <a:rPr dirty="0" err="1">
                <a:solidFill>
                  <a:schemeClr val="accent6">
                    <a:lumMod val="75000"/>
                  </a:schemeClr>
                </a:solidFill>
                <a:latin typeface="Times New Roman" panose="02020603050405020304" pitchFamily="18" charset="0"/>
                <a:cs typeface="Times New Roman" panose="02020603050405020304" pitchFamily="18" charset="0"/>
              </a:rPr>
              <a:t>dzieciństwie</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uzależnienie</a:t>
            </a:r>
            <a:r>
              <a:rPr dirty="0">
                <a:solidFill>
                  <a:schemeClr val="accent6">
                    <a:lumMod val="75000"/>
                  </a:schemeClr>
                </a:solidFill>
                <a:latin typeface="Times New Roman" panose="02020603050405020304" pitchFamily="18" charset="0"/>
                <a:cs typeface="Times New Roman" panose="02020603050405020304" pitchFamily="18" charset="0"/>
              </a:rPr>
              <a:t> od </a:t>
            </a:r>
            <a:r>
              <a:rPr dirty="0" err="1">
                <a:solidFill>
                  <a:schemeClr val="accent6">
                    <a:lumMod val="75000"/>
                  </a:schemeClr>
                </a:solidFill>
                <a:latin typeface="Times New Roman" panose="02020603050405020304" pitchFamily="18" charset="0"/>
                <a:cs typeface="Times New Roman" panose="02020603050405020304" pitchFamily="18" charset="0"/>
              </a:rPr>
              <a:t>papierosów</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i</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ekspozycja</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organizmu</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na</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dym</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tytoniowy</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zwiększona</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ekspozycja</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na</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alergeny</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kontakt</a:t>
            </a:r>
            <a:r>
              <a:rPr dirty="0">
                <a:solidFill>
                  <a:schemeClr val="accent6">
                    <a:lumMod val="75000"/>
                  </a:schemeClr>
                </a:solidFill>
                <a:latin typeface="Times New Roman" panose="02020603050405020304" pitchFamily="18" charset="0"/>
                <a:cs typeface="Times New Roman" panose="02020603050405020304" pitchFamily="18" charset="0"/>
              </a:rPr>
              <a:t> z </a:t>
            </a:r>
            <a:r>
              <a:rPr dirty="0" err="1">
                <a:solidFill>
                  <a:schemeClr val="accent6">
                    <a:lumMod val="75000"/>
                  </a:schemeClr>
                </a:solidFill>
                <a:latin typeface="Times New Roman" panose="02020603050405020304" pitchFamily="18" charset="0"/>
                <a:cs typeface="Times New Roman" panose="02020603050405020304" pitchFamily="18" charset="0"/>
              </a:rPr>
              <a:t>substancjami</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chemicznymi</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trudne</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środowisko</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pracy</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pyłki</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roślin</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wilgoć</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otoczenia</a:t>
            </a:r>
            <a:r>
              <a:rPr dirty="0">
                <a:solidFill>
                  <a:schemeClr val="accent6">
                    <a:lumMod val="75000"/>
                  </a:schemeClr>
                </a:solidFill>
                <a:latin typeface="Times New Roman" panose="02020603050405020304" pitchFamily="18" charset="0"/>
                <a:cs typeface="Times New Roman" panose="02020603050405020304" pitchFamily="18" charset="0"/>
              </a:rPr>
              <a:t>;</a:t>
            </a:r>
          </a:p>
          <a:p>
            <a:pPr marL="285750" indent="-285750">
              <a:lnSpc>
                <a:spcPct val="150000"/>
              </a:lnSpc>
              <a:buFont typeface="Wingdings" panose="05000000000000000000" pitchFamily="2" charset="2"/>
              <a:buChar char="Ø"/>
            </a:pPr>
            <a:r>
              <a:rPr dirty="0" err="1">
                <a:solidFill>
                  <a:schemeClr val="accent6">
                    <a:lumMod val="75000"/>
                  </a:schemeClr>
                </a:solidFill>
                <a:latin typeface="Times New Roman" panose="02020603050405020304" pitchFamily="18" charset="0"/>
                <a:cs typeface="Times New Roman" panose="02020603050405020304" pitchFamily="18" charset="0"/>
              </a:rPr>
              <a:t>zła</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dieta</a:t>
            </a:r>
            <a:r>
              <a:rPr dirty="0">
                <a:solidFill>
                  <a:schemeClr val="accent6">
                    <a:lumMod val="75000"/>
                  </a:schemeClr>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dirty="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rostokąt 3"/>
          <p:cNvSpPr/>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b="1" i="1" kern="1200">
                <a:solidFill>
                  <a:srgbClr val="FFFFFF"/>
                </a:solidFill>
                <a:latin typeface="+mj-lt"/>
                <a:ea typeface="+mj-ea"/>
                <a:cs typeface="+mj-cs"/>
              </a:rPr>
              <a:t>Co może zwiększyć napad astmy?</a:t>
            </a:r>
          </a:p>
        </p:txBody>
      </p:sp>
      <p:sp>
        <p:nvSpPr>
          <p:cNvPr id="5" name="Prostokąt 4"/>
          <p:cNvSpPr/>
          <p:nvPr/>
        </p:nvSpPr>
        <p:spPr>
          <a:xfrm>
            <a:off x="4776788" y="161926"/>
            <a:ext cx="6780213" cy="3214688"/>
          </a:xfrm>
          <a:prstGeom prst="rect">
            <a:avLst/>
          </a:prstGeom>
        </p:spPr>
        <p:txBody>
          <a:bodyPr wrap="square" anchor="t">
            <a:normAutofit fontScale="92500" lnSpcReduction="10000"/>
          </a:bodyPr>
          <a:lstStyle/>
          <a:p>
            <a:pPr marL="342900" indent="-342900" algn="ctr">
              <a:lnSpc>
                <a:spcPct val="130000"/>
              </a:lnSpc>
              <a:spcAft>
                <a:spcPts val="600"/>
              </a:spcAft>
              <a:buFont typeface="Wingdings" panose="05000000000000000000" pitchFamily="2" charset="2"/>
              <a:buChar char="Ø"/>
            </a:pPr>
            <a:r>
              <a:rPr lang="pl-PL" b="1" i="1" dirty="0">
                <a:solidFill>
                  <a:schemeClr val="tx2">
                    <a:lumMod val="60000"/>
                    <a:lumOff val="40000"/>
                  </a:schemeClr>
                </a:solidFill>
                <a:latin typeface="Times New Roman" panose="02020603050405020304" pitchFamily="18" charset="0"/>
                <a:cs typeface="Times New Roman" panose="02020603050405020304" pitchFamily="18" charset="0"/>
              </a:rPr>
              <a:t>Obserwuje się  zaostrzenie astmy w okresie grzewczym w Polsce, </a:t>
            </a:r>
          </a:p>
          <a:p>
            <a:pPr algn="ctr">
              <a:lnSpc>
                <a:spcPct val="130000"/>
              </a:lnSpc>
              <a:spcAft>
                <a:spcPts val="600"/>
              </a:spcAft>
            </a:pPr>
            <a:r>
              <a:rPr lang="pl-PL" b="1" i="1" dirty="0">
                <a:solidFill>
                  <a:schemeClr val="tx2">
                    <a:lumMod val="60000"/>
                    <a:lumOff val="40000"/>
                  </a:schemeClr>
                </a:solidFill>
                <a:latin typeface="Times New Roman" panose="02020603050405020304" pitchFamily="18" charset="0"/>
                <a:cs typeface="Times New Roman" panose="02020603050405020304" pitchFamily="18" charset="0"/>
              </a:rPr>
              <a:t>gdy organizm jest bardziej podatny na działanie roztocza kurzu domowego, </a:t>
            </a:r>
          </a:p>
          <a:p>
            <a:pPr marL="342900" indent="-342900" algn="ctr">
              <a:lnSpc>
                <a:spcPct val="130000"/>
              </a:lnSpc>
              <a:spcAft>
                <a:spcPts val="600"/>
              </a:spcAft>
              <a:buFont typeface="Wingdings" panose="05000000000000000000" pitchFamily="2" charset="2"/>
              <a:buChar char="Ø"/>
            </a:pPr>
            <a:r>
              <a:rPr lang="pl-PL" b="1" i="1" dirty="0">
                <a:solidFill>
                  <a:schemeClr val="tx2">
                    <a:lumMod val="60000"/>
                    <a:lumOff val="40000"/>
                  </a:schemeClr>
                </a:solidFill>
                <a:latin typeface="Times New Roman" panose="02020603050405020304" pitchFamily="18" charset="0"/>
                <a:cs typeface="Times New Roman" panose="02020603050405020304" pitchFamily="18" charset="0"/>
              </a:rPr>
              <a:t>sezonowe pylenie roślin, </a:t>
            </a:r>
          </a:p>
          <a:p>
            <a:pPr marL="342900" indent="-342900" algn="ctr">
              <a:lnSpc>
                <a:spcPct val="130000"/>
              </a:lnSpc>
              <a:spcAft>
                <a:spcPts val="600"/>
              </a:spcAft>
              <a:buFont typeface="Wingdings" panose="05000000000000000000" pitchFamily="2" charset="2"/>
              <a:buChar char="Ø"/>
            </a:pPr>
            <a:r>
              <a:rPr lang="pl-PL" b="1" i="1" dirty="0">
                <a:solidFill>
                  <a:schemeClr val="tx2">
                    <a:lumMod val="60000"/>
                    <a:lumOff val="40000"/>
                  </a:schemeClr>
                </a:solidFill>
                <a:latin typeface="Times New Roman" panose="02020603050405020304" pitchFamily="18" charset="0"/>
                <a:cs typeface="Times New Roman" panose="02020603050405020304" pitchFamily="18" charset="0"/>
              </a:rPr>
              <a:t>ekspozycja na pleśń w pracy, </a:t>
            </a:r>
          </a:p>
          <a:p>
            <a:pPr marL="342900" indent="-342900" algn="ctr">
              <a:lnSpc>
                <a:spcPct val="130000"/>
              </a:lnSpc>
              <a:spcAft>
                <a:spcPts val="600"/>
              </a:spcAft>
              <a:buFont typeface="Wingdings" panose="05000000000000000000" pitchFamily="2" charset="2"/>
              <a:buChar char="Ø"/>
            </a:pPr>
            <a:r>
              <a:rPr lang="pl-PL" b="1" i="1" dirty="0">
                <a:solidFill>
                  <a:schemeClr val="tx2">
                    <a:lumMod val="60000"/>
                    <a:lumOff val="40000"/>
                  </a:schemeClr>
                </a:solidFill>
                <a:latin typeface="Times New Roman" panose="02020603050405020304" pitchFamily="18" charset="0"/>
                <a:cs typeface="Times New Roman" panose="02020603050405020304" pitchFamily="18" charset="0"/>
              </a:rPr>
              <a:t>duża wilgoć otoczenia,</a:t>
            </a:r>
          </a:p>
          <a:p>
            <a:pPr marL="342900" indent="-342900" algn="ctr">
              <a:lnSpc>
                <a:spcPct val="130000"/>
              </a:lnSpc>
              <a:spcAft>
                <a:spcPts val="600"/>
              </a:spcAft>
              <a:buFont typeface="Wingdings" panose="05000000000000000000" pitchFamily="2" charset="2"/>
              <a:buChar char="Ø"/>
            </a:pPr>
            <a:r>
              <a:rPr lang="pl-PL" b="1" i="1" dirty="0">
                <a:solidFill>
                  <a:schemeClr val="tx2">
                    <a:lumMod val="60000"/>
                    <a:lumOff val="40000"/>
                  </a:schemeClr>
                </a:solidFill>
                <a:latin typeface="Times New Roman" panose="02020603050405020304" pitchFamily="18" charset="0"/>
                <a:cs typeface="Times New Roman" panose="02020603050405020304" pitchFamily="18" charset="0"/>
              </a:rPr>
              <a:t>wysiłek fizyczny,</a:t>
            </a:r>
          </a:p>
          <a:p>
            <a:pPr marL="342900" indent="-342900" algn="ctr">
              <a:lnSpc>
                <a:spcPct val="130000"/>
              </a:lnSpc>
              <a:spcAft>
                <a:spcPts val="600"/>
              </a:spcAft>
              <a:buFont typeface="Wingdings" panose="05000000000000000000" pitchFamily="2" charset="2"/>
              <a:buChar char="Ø"/>
            </a:pPr>
            <a:r>
              <a:rPr lang="pl-PL" b="1" i="1" dirty="0">
                <a:solidFill>
                  <a:schemeClr val="tx2">
                    <a:lumMod val="60000"/>
                    <a:lumOff val="40000"/>
                  </a:schemeClr>
                </a:solidFill>
                <a:latin typeface="Times New Roman" panose="02020603050405020304" pitchFamily="18" charset="0"/>
                <a:cs typeface="Times New Roman" panose="02020603050405020304" pitchFamily="18" charset="0"/>
              </a:rPr>
              <a:t>sierść zwierząt domowych.</a:t>
            </a:r>
          </a:p>
          <a:p>
            <a:pPr>
              <a:lnSpc>
                <a:spcPct val="130000"/>
              </a:lnSpc>
              <a:spcAft>
                <a:spcPts val="600"/>
              </a:spcAft>
              <a:buFont typeface="Arial" panose="020B0604020202020204" pitchFamily="34" charset="0"/>
              <a:buChar char="•"/>
            </a:pPr>
            <a:endParaRPr lang="pl-PL" sz="1500" dirty="0">
              <a:solidFill>
                <a:schemeClr val="tx2"/>
              </a:solidFill>
            </a:endParaRPr>
          </a:p>
        </p:txBody>
      </p:sp>
      <p:sp>
        <p:nvSpPr>
          <p:cNvPr id="6" name="Prostokąt 5"/>
          <p:cNvSpPr/>
          <p:nvPr/>
        </p:nvSpPr>
        <p:spPr>
          <a:xfrm>
            <a:off x="4776788" y="3444875"/>
            <a:ext cx="6780213" cy="2765425"/>
          </a:xfrm>
          <a:prstGeom prst="rect">
            <a:avLst/>
          </a:prstGeom>
        </p:spPr>
        <p:txBody>
          <a:bodyPr wrap="square" anchor="t">
            <a:normAutofit/>
          </a:bodyPr>
          <a:lstStyle/>
          <a:p>
            <a:pPr algn="ctr">
              <a:lnSpc>
                <a:spcPct val="90000"/>
              </a:lnSpc>
              <a:spcAft>
                <a:spcPts val="600"/>
              </a:spcAft>
            </a:pPr>
            <a:r>
              <a:rPr lang="pl-PL" b="1" i="1" u="sng" dirty="0">
                <a:solidFill>
                  <a:schemeClr val="tx2">
                    <a:lumMod val="60000"/>
                    <a:lumOff val="40000"/>
                  </a:schemeClr>
                </a:solidFill>
                <a:latin typeface="Times New Roman" panose="02020603050405020304" pitchFamily="18" charset="0"/>
                <a:cs typeface="Times New Roman" panose="02020603050405020304" pitchFamily="18" charset="0"/>
              </a:rPr>
              <a:t>Ponadto atak astmy może być spowodowany:</a:t>
            </a:r>
          </a:p>
          <a:p>
            <a:pPr marL="342900" indent="-342900" algn="ctr">
              <a:lnSpc>
                <a:spcPct val="90000"/>
              </a:lnSpc>
              <a:spcAft>
                <a:spcPts val="600"/>
              </a:spcAft>
              <a:buFont typeface="Wingdings" panose="05000000000000000000" pitchFamily="2" charset="2"/>
              <a:buChar char="Ø"/>
            </a:pPr>
            <a:r>
              <a:rPr lang="pl-PL" i="1" dirty="0">
                <a:solidFill>
                  <a:schemeClr val="tx2">
                    <a:lumMod val="60000"/>
                    <a:lumOff val="40000"/>
                  </a:schemeClr>
                </a:solidFill>
                <a:latin typeface="Times New Roman" panose="02020603050405020304" pitchFamily="18" charset="0"/>
                <a:cs typeface="Times New Roman" panose="02020603050405020304" pitchFamily="18" charset="0"/>
              </a:rPr>
              <a:t>silnymi emocjami przeżywanymi przez pacjenta (np. rozstanie, zmiana pracy, inne sytuacje stresujące);</a:t>
            </a:r>
          </a:p>
          <a:p>
            <a:pPr marL="342900" indent="-342900" algn="ctr">
              <a:lnSpc>
                <a:spcPct val="90000"/>
              </a:lnSpc>
              <a:spcAft>
                <a:spcPts val="600"/>
              </a:spcAft>
              <a:buFont typeface="Wingdings" panose="05000000000000000000" pitchFamily="2" charset="2"/>
              <a:buChar char="Ø"/>
            </a:pPr>
            <a:r>
              <a:rPr lang="pl-PL" i="1" dirty="0">
                <a:solidFill>
                  <a:schemeClr val="tx2">
                    <a:lumMod val="60000"/>
                    <a:lumOff val="40000"/>
                  </a:schemeClr>
                </a:solidFill>
                <a:latin typeface="Times New Roman" panose="02020603050405020304" pitchFamily="18" charset="0"/>
                <a:cs typeface="Times New Roman" panose="02020603050405020304" pitchFamily="18" charset="0"/>
              </a:rPr>
              <a:t>zmianę temperatury otoczenia;</a:t>
            </a:r>
          </a:p>
          <a:p>
            <a:pPr marL="342900" indent="-342900" algn="ctr">
              <a:lnSpc>
                <a:spcPct val="90000"/>
              </a:lnSpc>
              <a:spcAft>
                <a:spcPts val="600"/>
              </a:spcAft>
              <a:buFont typeface="Wingdings" panose="05000000000000000000" pitchFamily="2" charset="2"/>
              <a:buChar char="Ø"/>
            </a:pPr>
            <a:r>
              <a:rPr lang="pl-PL" i="1" dirty="0">
                <a:solidFill>
                  <a:schemeClr val="tx2">
                    <a:lumMod val="60000"/>
                    <a:lumOff val="40000"/>
                  </a:schemeClr>
                </a:solidFill>
                <a:latin typeface="Times New Roman" panose="02020603050405020304" pitchFamily="18" charset="0"/>
                <a:cs typeface="Times New Roman" panose="02020603050405020304" pitchFamily="18" charset="0"/>
              </a:rPr>
              <a:t>wybrane leki (np. kwas acetylosalicylowy, B-</a:t>
            </a:r>
            <a:r>
              <a:rPr lang="pl-PL" i="1" dirty="0" err="1">
                <a:solidFill>
                  <a:schemeClr val="tx2">
                    <a:lumMod val="60000"/>
                    <a:lumOff val="40000"/>
                  </a:schemeClr>
                </a:solidFill>
                <a:latin typeface="Times New Roman" panose="02020603050405020304" pitchFamily="18" charset="0"/>
                <a:cs typeface="Times New Roman" panose="02020603050405020304" pitchFamily="18" charset="0"/>
              </a:rPr>
              <a:t>blokery</a:t>
            </a:r>
            <a:r>
              <a:rPr lang="pl-PL" i="1" dirty="0">
                <a:solidFill>
                  <a:schemeClr val="tx2">
                    <a:lumMod val="60000"/>
                    <a:lumOff val="40000"/>
                  </a:schemeClr>
                </a:solidFill>
                <a:latin typeface="Times New Roman" panose="02020603050405020304" pitchFamily="18" charset="0"/>
                <a:cs typeface="Times New Roman" panose="02020603050405020304" pitchFamily="18" charset="0"/>
              </a:rPr>
              <a:t>);</a:t>
            </a:r>
          </a:p>
          <a:p>
            <a:pPr marL="342900" indent="-342900" algn="ctr">
              <a:lnSpc>
                <a:spcPct val="90000"/>
              </a:lnSpc>
              <a:spcAft>
                <a:spcPts val="600"/>
              </a:spcAft>
              <a:buFont typeface="Wingdings" panose="05000000000000000000" pitchFamily="2" charset="2"/>
              <a:buChar char="Ø"/>
            </a:pPr>
            <a:r>
              <a:rPr lang="pl-PL" i="1" dirty="0">
                <a:solidFill>
                  <a:schemeClr val="tx2">
                    <a:lumMod val="60000"/>
                    <a:lumOff val="40000"/>
                  </a:schemeClr>
                </a:solidFill>
                <a:latin typeface="Times New Roman" panose="02020603050405020304" pitchFamily="18" charset="0"/>
                <a:cs typeface="Times New Roman" panose="02020603050405020304" pitchFamily="18" charset="0"/>
              </a:rPr>
              <a:t>niewłaściwie dobrane leczenie.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965430" y="629268"/>
            <a:ext cx="6586491" cy="1286160"/>
          </a:xfrm>
        </p:spPr>
        <p:txBody>
          <a:bodyPr vert="horz" lIns="91440" tIns="45720" rIns="91440" bIns="45720" rtlCol="0" anchor="b">
            <a:normAutofit/>
          </a:bodyPr>
          <a:lstStyle/>
          <a:p>
            <a:pPr algn="l"/>
            <a:r>
              <a:rPr lang="en-US" sz="4400">
                <a:solidFill>
                  <a:schemeClr val="tx1"/>
                </a:solidFill>
                <a:latin typeface="+mj-lt"/>
              </a:rPr>
              <a:t>Astma oskrzelowa - objawy</a:t>
            </a:r>
          </a:p>
        </p:txBody>
      </p:sp>
      <p:sp>
        <p:nvSpPr>
          <p:cNvPr id="3" name="Symbol zastępczy zawartości 2"/>
          <p:cNvSpPr>
            <a:spLocks noGrp="1"/>
          </p:cNvSpPr>
          <p:nvPr>
            <p:ph sz="quarter" idx="15"/>
          </p:nvPr>
        </p:nvSpPr>
        <p:spPr>
          <a:xfrm>
            <a:off x="4965431" y="2047876"/>
            <a:ext cx="6586489" cy="4810124"/>
          </a:xfrm>
        </p:spPr>
        <p:txBody>
          <a:bodyPr vert="horz" lIns="91440" tIns="45720" rIns="91440" bIns="45720" rtlCol="0">
            <a:normAutofit/>
          </a:bodyPr>
          <a:lstStyle/>
          <a:p>
            <a:pPr marL="0" indent="0">
              <a:lnSpc>
                <a:spcPct val="90000"/>
              </a:lnSpc>
              <a:spcAft>
                <a:spcPts val="0"/>
              </a:spcAft>
              <a:buNone/>
            </a:pPr>
            <a:endParaRPr lang="pl-PL" sz="1400" b="1" i="1" dirty="0">
              <a:solidFill>
                <a:schemeClr val="tx1"/>
              </a:solidFill>
            </a:endParaRPr>
          </a:p>
          <a:p>
            <a:pPr marL="0" indent="0">
              <a:lnSpc>
                <a:spcPct val="90000"/>
              </a:lnSpc>
              <a:spcAft>
                <a:spcPts val="0"/>
              </a:spcAft>
              <a:buNone/>
            </a:pPr>
            <a:r>
              <a:rPr lang="en-US" sz="1600" b="1" i="1" dirty="0">
                <a:solidFill>
                  <a:schemeClr val="accent6">
                    <a:lumMod val="75000"/>
                  </a:schemeClr>
                </a:solidFill>
                <a:latin typeface="Times New Roman" panose="02020603050405020304" pitchFamily="18" charset="0"/>
                <a:cs typeface="Times New Roman" panose="02020603050405020304" pitchFamily="18" charset="0"/>
              </a:rPr>
              <a:t>Do </a:t>
            </a:r>
            <a:r>
              <a:rPr lang="en-US" sz="1600" b="1" i="1" dirty="0" err="1">
                <a:solidFill>
                  <a:schemeClr val="accent6">
                    <a:lumMod val="75000"/>
                  </a:schemeClr>
                </a:solidFill>
                <a:latin typeface="Times New Roman" panose="02020603050405020304" pitchFamily="18" charset="0"/>
                <a:cs typeface="Times New Roman" panose="02020603050405020304" pitchFamily="18" charset="0"/>
              </a:rPr>
              <a:t>najczęściej</a:t>
            </a:r>
            <a:r>
              <a:rPr lang="en-US" sz="1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b="1" i="1" dirty="0" err="1">
                <a:solidFill>
                  <a:schemeClr val="accent6">
                    <a:lumMod val="75000"/>
                  </a:schemeClr>
                </a:solidFill>
                <a:latin typeface="Times New Roman" panose="02020603050405020304" pitchFamily="18" charset="0"/>
                <a:cs typeface="Times New Roman" panose="02020603050405020304" pitchFamily="18" charset="0"/>
              </a:rPr>
              <a:t>występujących</a:t>
            </a:r>
            <a:r>
              <a:rPr lang="en-US" sz="1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b="1" i="1" dirty="0" err="1">
                <a:solidFill>
                  <a:schemeClr val="accent6">
                    <a:lumMod val="75000"/>
                  </a:schemeClr>
                </a:solidFill>
                <a:latin typeface="Times New Roman" panose="02020603050405020304" pitchFamily="18" charset="0"/>
                <a:cs typeface="Times New Roman" panose="02020603050405020304" pitchFamily="18" charset="0"/>
              </a:rPr>
              <a:t>objawów</a:t>
            </a:r>
            <a:r>
              <a:rPr lang="en-US" sz="1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b="1" i="1" dirty="0" err="1">
                <a:solidFill>
                  <a:schemeClr val="accent6">
                    <a:lumMod val="75000"/>
                  </a:schemeClr>
                </a:solidFill>
                <a:latin typeface="Times New Roman" panose="02020603050405020304" pitchFamily="18" charset="0"/>
                <a:cs typeface="Times New Roman" panose="02020603050405020304" pitchFamily="18" charset="0"/>
              </a:rPr>
              <a:t>astmy</a:t>
            </a:r>
            <a:r>
              <a:rPr lang="en-US" sz="1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b="1" i="1" dirty="0" err="1">
                <a:solidFill>
                  <a:schemeClr val="accent6">
                    <a:lumMod val="75000"/>
                  </a:schemeClr>
                </a:solidFill>
                <a:latin typeface="Times New Roman" panose="02020603050405020304" pitchFamily="18" charset="0"/>
                <a:cs typeface="Times New Roman" panose="02020603050405020304" pitchFamily="18" charset="0"/>
              </a:rPr>
              <a:t>zalicza</a:t>
            </a:r>
            <a:r>
              <a:rPr lang="en-US" sz="16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b="1" i="1" dirty="0" err="1">
                <a:solidFill>
                  <a:schemeClr val="accent6">
                    <a:lumMod val="75000"/>
                  </a:schemeClr>
                </a:solidFill>
                <a:latin typeface="Times New Roman" panose="02020603050405020304" pitchFamily="18" charset="0"/>
                <a:cs typeface="Times New Roman" panose="02020603050405020304" pitchFamily="18" charset="0"/>
              </a:rPr>
              <a:t>się</a:t>
            </a:r>
            <a:r>
              <a:rPr lang="en-US" sz="1600" b="1" i="1" dirty="0">
                <a:solidFill>
                  <a:schemeClr val="accent6">
                    <a:lumMod val="75000"/>
                  </a:schemeClr>
                </a:solidFill>
                <a:latin typeface="Times New Roman" panose="02020603050405020304" pitchFamily="18" charset="0"/>
                <a:cs typeface="Times New Roman" panose="02020603050405020304" pitchFamily="18" charset="0"/>
              </a:rPr>
              <a:t>: </a:t>
            </a:r>
          </a:p>
          <a:p>
            <a:pPr marL="285750">
              <a:lnSpc>
                <a:spcPct val="90000"/>
              </a:lnSpc>
              <a:spcAft>
                <a:spcPts val="0"/>
              </a:spcAft>
            </a:pPr>
            <a:r>
              <a:rPr lang="en-US" sz="1600" i="1" dirty="0" err="1">
                <a:solidFill>
                  <a:schemeClr val="accent6">
                    <a:lumMod val="75000"/>
                  </a:schemeClr>
                </a:solidFill>
                <a:latin typeface="Times New Roman" panose="02020603050405020304" pitchFamily="18" charset="0"/>
                <a:cs typeface="Times New Roman" panose="02020603050405020304" pitchFamily="18" charset="0"/>
              </a:rPr>
              <a:t>świszczący</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oddech</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p>
          <a:p>
            <a:pPr marL="285750">
              <a:lnSpc>
                <a:spcPct val="90000"/>
              </a:lnSpc>
              <a:spcAft>
                <a:spcPts val="0"/>
              </a:spcAft>
            </a:pPr>
            <a:r>
              <a:rPr lang="en-US" sz="1600" i="1" dirty="0" err="1">
                <a:solidFill>
                  <a:schemeClr val="accent6">
                    <a:lumMod val="75000"/>
                  </a:schemeClr>
                </a:solidFill>
                <a:latin typeface="Times New Roman" panose="02020603050405020304" pitchFamily="18" charset="0"/>
                <a:cs typeface="Times New Roman" panose="02020603050405020304" pitchFamily="18" charset="0"/>
              </a:rPr>
              <a:t>trudności</a:t>
            </a:r>
            <a:r>
              <a:rPr lang="en-US" sz="1600" i="1" dirty="0">
                <a:solidFill>
                  <a:schemeClr val="accent6">
                    <a:lumMod val="75000"/>
                  </a:schemeClr>
                </a:solidFill>
                <a:latin typeface="Times New Roman" panose="02020603050405020304" pitchFamily="18" charset="0"/>
                <a:cs typeface="Times New Roman" panose="02020603050405020304" pitchFamily="18" charset="0"/>
              </a:rPr>
              <a:t> w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złapaniu</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oddechu</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p>
          <a:p>
            <a:pPr marL="285750">
              <a:lnSpc>
                <a:spcPct val="90000"/>
              </a:lnSpc>
              <a:spcAft>
                <a:spcPts val="0"/>
              </a:spcAft>
            </a:pPr>
            <a:r>
              <a:rPr lang="en-US" sz="1600" i="1" dirty="0" err="1">
                <a:solidFill>
                  <a:schemeClr val="accent6">
                    <a:lumMod val="75000"/>
                  </a:schemeClr>
                </a:solidFill>
                <a:latin typeface="Times New Roman" panose="02020603050405020304" pitchFamily="18" charset="0"/>
                <a:cs typeface="Times New Roman" panose="02020603050405020304" pitchFamily="18" charset="0"/>
              </a:rPr>
              <a:t>uczucie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ściskania</a:t>
            </a:r>
            <a:r>
              <a:rPr lang="en-US" sz="1600" i="1" dirty="0">
                <a:solidFill>
                  <a:schemeClr val="accent6">
                    <a:lumMod val="75000"/>
                  </a:schemeClr>
                </a:solidFill>
                <a:latin typeface="Times New Roman" panose="02020603050405020304" pitchFamily="18" charset="0"/>
                <a:cs typeface="Times New Roman" panose="02020603050405020304" pitchFamily="18" charset="0"/>
              </a:rPr>
              <a:t> w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klatce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piersiowej</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p>
          <a:p>
            <a:pPr marL="285750">
              <a:lnSpc>
                <a:spcPct val="90000"/>
              </a:lnSpc>
              <a:spcAft>
                <a:spcPts val="0"/>
              </a:spcAft>
            </a:pPr>
            <a:r>
              <a:rPr lang="en-US" sz="1600" i="1" dirty="0" err="1">
                <a:solidFill>
                  <a:schemeClr val="accent6">
                    <a:lumMod val="75000"/>
                  </a:schemeClr>
                </a:solidFill>
                <a:latin typeface="Times New Roman" panose="02020603050405020304" pitchFamily="18" charset="0"/>
                <a:cs typeface="Times New Roman" panose="02020603050405020304" pitchFamily="18" charset="0"/>
              </a:rPr>
              <a:t>obecność</a:t>
            </a:r>
            <a:r>
              <a:rPr lang="en-US" sz="1600" i="1" dirty="0">
                <a:solidFill>
                  <a:schemeClr val="accent6">
                    <a:lumMod val="75000"/>
                  </a:schemeClr>
                </a:solidFill>
                <a:latin typeface="Times New Roman" panose="02020603050405020304" pitchFamily="18" charset="0"/>
                <a:cs typeface="Times New Roman" panose="02020603050405020304" pitchFamily="18" charset="0"/>
              </a:rPr>
              <a:t> w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drogach</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oddechowych</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trudnej</a:t>
            </a:r>
            <a:r>
              <a:rPr lang="en-US" sz="1600" i="1" dirty="0">
                <a:solidFill>
                  <a:schemeClr val="accent6">
                    <a:lumMod val="75000"/>
                  </a:schemeClr>
                </a:solidFill>
                <a:latin typeface="Times New Roman" panose="02020603050405020304" pitchFamily="18" charset="0"/>
                <a:cs typeface="Times New Roman" panose="02020603050405020304" pitchFamily="18" charset="0"/>
              </a:rPr>
              <a:t> do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odkrztuszenia</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plwociny</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p>
          <a:p>
            <a:pPr marL="285750">
              <a:lnSpc>
                <a:spcPct val="90000"/>
              </a:lnSpc>
              <a:spcAft>
                <a:spcPts val="0"/>
              </a:spcAft>
            </a:pPr>
            <a:r>
              <a:rPr lang="en-US" sz="1600" i="1" dirty="0" err="1">
                <a:solidFill>
                  <a:schemeClr val="accent6">
                    <a:lumMod val="75000"/>
                  </a:schemeClr>
                </a:solidFill>
                <a:latin typeface="Times New Roman" panose="02020603050405020304" pitchFamily="18" charset="0"/>
                <a:cs typeface="Times New Roman" panose="02020603050405020304" pitchFamily="18" charset="0"/>
              </a:rPr>
              <a:t>napady</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kaszlu</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które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mają</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największą</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intensywność</a:t>
            </a:r>
            <a:r>
              <a:rPr lang="en-US" sz="1600" i="1" dirty="0">
                <a:solidFill>
                  <a:schemeClr val="accent6">
                    <a:lumMod val="75000"/>
                  </a:schemeClr>
                </a:solidFill>
                <a:latin typeface="Times New Roman" panose="02020603050405020304" pitchFamily="18" charset="0"/>
                <a:cs typeface="Times New Roman" panose="02020603050405020304" pitchFamily="18" charset="0"/>
              </a:rPr>
              <a:t> w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nocy</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lub</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wczesnym</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rankiem</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p>
          <a:p>
            <a:pPr>
              <a:lnSpc>
                <a:spcPct val="90000"/>
              </a:lnSpc>
            </a:pPr>
            <a:r>
              <a:rPr lang="en-US" sz="1600" i="1" dirty="0">
                <a:solidFill>
                  <a:schemeClr val="accent6">
                    <a:lumMod val="75000"/>
                  </a:schemeClr>
                </a:solidFill>
                <a:latin typeface="Times New Roman" panose="02020603050405020304" pitchFamily="18" charset="0"/>
                <a:cs typeface="Times New Roman" panose="02020603050405020304" pitchFamily="18" charset="0"/>
              </a:rPr>
              <a:t>Do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nasilenia</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dolegliwości</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może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dochodzić</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również</a:t>
            </a:r>
            <a:r>
              <a:rPr lang="en-US" sz="1600" i="1" dirty="0">
                <a:solidFill>
                  <a:schemeClr val="accent6">
                    <a:lumMod val="75000"/>
                  </a:schemeClr>
                </a:solidFill>
                <a:latin typeface="Times New Roman" panose="02020603050405020304" pitchFamily="18" charset="0"/>
                <a:cs typeface="Times New Roman" panose="02020603050405020304" pitchFamily="18" charset="0"/>
              </a:rPr>
              <a:t> w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reakcji</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na</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wysiłek</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fizyczny</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zanieczyszczenie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powietrza</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silne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emocje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oraz</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zimne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powietrze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Należy</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zaznaczyć</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że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nie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u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każdego</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chorego</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muszą</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wystąpić</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wszystkie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wspomniane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dolegliwości</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p>
          <a:p>
            <a:pPr>
              <a:lnSpc>
                <a:spcPct val="90000"/>
              </a:lnSpc>
            </a:pPr>
            <a:r>
              <a:rPr lang="en-US" sz="1600" i="1" dirty="0">
                <a:solidFill>
                  <a:schemeClr val="accent6">
                    <a:lumMod val="75000"/>
                  </a:schemeClr>
                </a:solidFill>
                <a:latin typeface="Times New Roman" panose="02020603050405020304" pitchFamily="18" charset="0"/>
                <a:cs typeface="Times New Roman" panose="02020603050405020304" pitchFamily="18" charset="0"/>
              </a:rPr>
              <a:t>U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osób</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zmagających</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się</a:t>
            </a:r>
            <a:r>
              <a:rPr lang="en-US" sz="1600" i="1" dirty="0">
                <a:solidFill>
                  <a:schemeClr val="accent6">
                    <a:lumMod val="75000"/>
                  </a:schemeClr>
                </a:solidFill>
                <a:latin typeface="Times New Roman" panose="02020603050405020304" pitchFamily="18" charset="0"/>
                <a:cs typeface="Times New Roman" panose="02020603050405020304" pitchFamily="18" charset="0"/>
              </a:rPr>
              <a:t> z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astmą</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oskrzelową</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nierzadko</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współwystępują</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takie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choroby</a:t>
            </a:r>
            <a:r>
              <a:rPr lang="en-US" sz="1600" i="1" dirty="0">
                <a:solidFill>
                  <a:schemeClr val="accent6">
                    <a:lumMod val="75000"/>
                  </a:schemeClr>
                </a:solidFill>
                <a:latin typeface="Times New Roman" panose="02020603050405020304" pitchFamily="18" charset="0"/>
                <a:cs typeface="Times New Roman" panose="02020603050405020304" pitchFamily="18" charset="0"/>
              </a:rPr>
              <a:t> jak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obturacyjny</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bezdech</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senny</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występowanie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powtarzających</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się</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bezdechów</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podczas</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snu</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zapalenie</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zatok</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przynosowych</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czy</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choroba</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refluksowa</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r>
              <a:rPr lang="en-US" sz="1600" i="1" dirty="0" err="1">
                <a:solidFill>
                  <a:schemeClr val="accent6">
                    <a:lumMod val="75000"/>
                  </a:schemeClr>
                </a:solidFill>
                <a:latin typeface="Times New Roman" panose="02020603050405020304" pitchFamily="18" charset="0"/>
                <a:cs typeface="Times New Roman" panose="02020603050405020304" pitchFamily="18" charset="0"/>
              </a:rPr>
              <a:t>przełyku</a:t>
            </a:r>
            <a:r>
              <a:rPr lang="en-US" sz="1600" i="1" dirty="0">
                <a:solidFill>
                  <a:schemeClr val="accent6">
                    <a:lumMod val="75000"/>
                  </a:schemeClr>
                </a:solidFill>
                <a:latin typeface="Times New Roman" panose="02020603050405020304" pitchFamily="18" charset="0"/>
                <a:cs typeface="Times New Roman" panose="02020603050405020304" pitchFamily="18" charset="0"/>
              </a:rPr>
              <a:t>. </a:t>
            </a:r>
          </a:p>
        </p:txBody>
      </p:sp>
      <p:pic>
        <p:nvPicPr>
          <p:cNvPr id="24" name="Picture 23">
            <a:extLst>
              <a:ext uri="{FF2B5EF4-FFF2-40B4-BE49-F238E27FC236}">
                <a16:creationId xmlns:a16="http://schemas.microsoft.com/office/drawing/2014/main" id="{0FDB1330-6006-9096-58E9-DE1569115DFD}"/>
              </a:ext>
            </a:extLst>
          </p:cNvPr>
          <p:cNvPicPr>
            <a:picLocks noChangeAspect="1"/>
          </p:cNvPicPr>
          <p:nvPr/>
        </p:nvPicPr>
        <p:blipFill rotWithShape="1">
          <a:blip r:embed="rId2"/>
          <a:srcRect l="18275" r="14131"/>
          <a:stretch/>
        </p:blipFill>
        <p:spPr>
          <a:xfrm>
            <a:off x="20" y="10"/>
            <a:ext cx="4635571" cy="6857990"/>
          </a:xfrm>
          <a:prstGeom prst="rect">
            <a:avLst/>
          </a:prstGeom>
          <a:effectLst/>
        </p:spPr>
      </p:pic>
      <p:cxnSp>
        <p:nvCxnSpPr>
          <p:cNvPr id="28"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CD1B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ytuł 1"/>
          <p:cNvSpPr>
            <a:spLocks noGrp="1"/>
          </p:cNvSpPr>
          <p:nvPr>
            <p:ph type="title"/>
          </p:nvPr>
        </p:nvSpPr>
        <p:spPr>
          <a:xfrm>
            <a:off x="643468" y="643467"/>
            <a:ext cx="4620584" cy="5458753"/>
          </a:xfrm>
        </p:spPr>
        <p:txBody>
          <a:bodyPr vert="horz" lIns="91440" tIns="45720" rIns="91440" bIns="45720" rtlCol="0" anchor="b">
            <a:normAutofit/>
          </a:bodyPr>
          <a:lstStyle/>
          <a:p>
            <a:pPr algn="ctr">
              <a:spcAft>
                <a:spcPts val="1200"/>
              </a:spcAft>
            </a:pPr>
            <a:r>
              <a:rPr lang="en-US" sz="2100" b="1" kern="1200" dirty="0" err="1">
                <a:solidFill>
                  <a:srgbClr val="FF0000"/>
                </a:solidFill>
                <a:latin typeface="Times New Roman" panose="02020603050405020304" pitchFamily="18" charset="0"/>
                <a:cs typeface="Times New Roman" panose="02020603050405020304" pitchFamily="18" charset="0"/>
              </a:rPr>
              <a:t>Objawy</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które</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powinny</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skłonić</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pacjentów</a:t>
            </a:r>
            <a:r>
              <a:rPr lang="en-US" sz="2100" b="1" kern="1200" dirty="0">
                <a:solidFill>
                  <a:srgbClr val="FF0000"/>
                </a:solidFill>
                <a:latin typeface="Times New Roman" panose="02020603050405020304" pitchFamily="18" charset="0"/>
                <a:cs typeface="Times New Roman" panose="02020603050405020304" pitchFamily="18" charset="0"/>
              </a:rPr>
              <a:t> do </a:t>
            </a:r>
            <a:r>
              <a:rPr lang="en-US" sz="2100" b="1" kern="1200" dirty="0" err="1">
                <a:solidFill>
                  <a:srgbClr val="FF0000"/>
                </a:solidFill>
                <a:latin typeface="Times New Roman" panose="02020603050405020304" pitchFamily="18" charset="0"/>
                <a:cs typeface="Times New Roman" panose="02020603050405020304" pitchFamily="18" charset="0"/>
              </a:rPr>
              <a:t>pilnej</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wizyty</a:t>
            </a:r>
            <a:r>
              <a:rPr lang="en-US" sz="2100" b="1" kern="1200" dirty="0">
                <a:solidFill>
                  <a:srgbClr val="FF0000"/>
                </a:solidFill>
                <a:latin typeface="Times New Roman" panose="02020603050405020304" pitchFamily="18" charset="0"/>
                <a:cs typeface="Times New Roman" panose="02020603050405020304" pitchFamily="18" charset="0"/>
              </a:rPr>
              <a:t> u </a:t>
            </a:r>
            <a:r>
              <a:rPr lang="en-US" sz="2100" b="1" kern="1200" dirty="0" err="1">
                <a:solidFill>
                  <a:srgbClr val="FF0000"/>
                </a:solidFill>
                <a:latin typeface="Times New Roman" panose="02020603050405020304" pitchFamily="18" charset="0"/>
                <a:cs typeface="Times New Roman" panose="02020603050405020304" pitchFamily="18" charset="0"/>
              </a:rPr>
              <a:t>lekarza</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lub</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wezwania</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pogotowia</a:t>
            </a:r>
            <a:r>
              <a:rPr lang="en-US" sz="2100" b="1" kern="1200" dirty="0">
                <a:solidFill>
                  <a:srgbClr val="FF0000"/>
                </a:solidFill>
                <a:latin typeface="Times New Roman" panose="02020603050405020304" pitchFamily="18" charset="0"/>
                <a:cs typeface="Times New Roman" panose="02020603050405020304" pitchFamily="18" charset="0"/>
              </a:rPr>
              <a:t>, to </a:t>
            </a:r>
            <a:r>
              <a:rPr lang="en-US" sz="2100" b="1" kern="1200" dirty="0" err="1">
                <a:solidFill>
                  <a:srgbClr val="FF0000"/>
                </a:solidFill>
                <a:latin typeface="Times New Roman" panose="02020603050405020304" pitchFamily="18" charset="0"/>
                <a:cs typeface="Times New Roman" panose="02020603050405020304" pitchFamily="18" charset="0"/>
              </a:rPr>
              <a:t>przede</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wszystkim</a:t>
            </a:r>
            <a:r>
              <a:rPr lang="en-US" sz="2100" b="1" kern="1200" dirty="0">
                <a:solidFill>
                  <a:srgbClr val="FF0000"/>
                </a:solidFill>
                <a:latin typeface="Times New Roman" panose="02020603050405020304" pitchFamily="18" charset="0"/>
                <a:cs typeface="Times New Roman" panose="02020603050405020304" pitchFamily="18" charset="0"/>
              </a:rPr>
              <a:t>:</a:t>
            </a:r>
            <a:br>
              <a:rPr lang="en-US" sz="2100" b="1" kern="1200" dirty="0">
                <a:solidFill>
                  <a:srgbClr val="FF0000"/>
                </a:solidFill>
                <a:latin typeface="Times New Roman" panose="02020603050405020304" pitchFamily="18" charset="0"/>
                <a:cs typeface="Times New Roman" panose="02020603050405020304" pitchFamily="18" charset="0"/>
              </a:rPr>
            </a:br>
            <a:r>
              <a:rPr lang="en-US" sz="2100" b="1" kern="1200" dirty="0" err="1">
                <a:solidFill>
                  <a:srgbClr val="FF0000"/>
                </a:solidFill>
                <a:latin typeface="Times New Roman" panose="02020603050405020304" pitchFamily="18" charset="0"/>
                <a:cs typeface="Times New Roman" panose="02020603050405020304" pitchFamily="18" charset="0"/>
              </a:rPr>
              <a:t>duszność</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pojawiająca</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się</a:t>
            </a:r>
            <a:r>
              <a:rPr lang="en-US" sz="2100" b="1" kern="1200" dirty="0">
                <a:solidFill>
                  <a:srgbClr val="FF0000"/>
                </a:solidFill>
                <a:latin typeface="Times New Roman" panose="02020603050405020304" pitchFamily="18" charset="0"/>
                <a:cs typeface="Times New Roman" panose="02020603050405020304" pitchFamily="18" charset="0"/>
              </a:rPr>
              <a:t> w </a:t>
            </a:r>
            <a:r>
              <a:rPr lang="en-US" sz="2100" b="1" kern="1200" dirty="0" err="1">
                <a:solidFill>
                  <a:srgbClr val="FF0000"/>
                </a:solidFill>
                <a:latin typeface="Times New Roman" panose="02020603050405020304" pitchFamily="18" charset="0"/>
                <a:cs typeface="Times New Roman" panose="02020603050405020304" pitchFamily="18" charset="0"/>
              </a:rPr>
              <a:t>spoczynku</a:t>
            </a:r>
            <a:r>
              <a:rPr lang="en-US" sz="2100" b="1" kern="1200" dirty="0">
                <a:solidFill>
                  <a:srgbClr val="FF0000"/>
                </a:solidFill>
                <a:latin typeface="Times New Roman" panose="02020603050405020304" pitchFamily="18" charset="0"/>
                <a:cs typeface="Times New Roman" panose="02020603050405020304" pitchFamily="18" charset="0"/>
              </a:rPr>
              <a:t> z </a:t>
            </a:r>
            <a:r>
              <a:rPr lang="en-US" sz="2100" b="1" kern="1200" dirty="0" err="1">
                <a:solidFill>
                  <a:srgbClr val="FF0000"/>
                </a:solidFill>
                <a:latin typeface="Times New Roman" panose="02020603050405020304" pitchFamily="18" charset="0"/>
                <a:cs typeface="Times New Roman" panose="02020603050405020304" pitchFamily="18" charset="0"/>
              </a:rPr>
              <a:t>narastającym</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uczuciem</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zmęczenia</a:t>
            </a:r>
            <a:r>
              <a:rPr lang="en-US" sz="2100" b="1" kern="1200" dirty="0">
                <a:solidFill>
                  <a:srgbClr val="FF0000"/>
                </a:solidFill>
                <a:latin typeface="Times New Roman" panose="02020603050405020304" pitchFamily="18" charset="0"/>
                <a:cs typeface="Times New Roman" panose="02020603050405020304" pitchFamily="18" charset="0"/>
              </a:rPr>
              <a:t>; </a:t>
            </a:r>
            <a:br>
              <a:rPr lang="en-US" sz="2100" b="1" kern="1200" dirty="0">
                <a:solidFill>
                  <a:srgbClr val="FF0000"/>
                </a:solidFill>
                <a:latin typeface="Times New Roman" panose="02020603050405020304" pitchFamily="18" charset="0"/>
                <a:cs typeface="Times New Roman" panose="02020603050405020304" pitchFamily="18" charset="0"/>
              </a:rPr>
            </a:br>
            <a:r>
              <a:rPr lang="en-US" sz="2100" b="1" kern="1200" dirty="0" err="1">
                <a:solidFill>
                  <a:srgbClr val="FF0000"/>
                </a:solidFill>
                <a:latin typeface="Times New Roman" panose="02020603050405020304" pitchFamily="18" charset="0"/>
                <a:cs typeface="Times New Roman" panose="02020603050405020304" pitchFamily="18" charset="0"/>
              </a:rPr>
              <a:t>duszność</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która</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wymaga</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przyjęcia</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pozycji</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stojącej</a:t>
            </a:r>
            <a:r>
              <a:rPr lang="en-US" sz="2100" b="1" kern="1200" dirty="0">
                <a:solidFill>
                  <a:srgbClr val="FF0000"/>
                </a:solidFill>
                <a:latin typeface="Times New Roman" panose="02020603050405020304" pitchFamily="18" charset="0"/>
                <a:cs typeface="Times New Roman" panose="02020603050405020304" pitchFamily="18" charset="0"/>
              </a:rPr>
              <a:t> z </a:t>
            </a:r>
            <a:r>
              <a:rPr lang="en-US" sz="2100" b="1" kern="1200" dirty="0" err="1">
                <a:solidFill>
                  <a:srgbClr val="FF0000"/>
                </a:solidFill>
                <a:latin typeface="Times New Roman" panose="02020603050405020304" pitchFamily="18" charset="0"/>
                <a:cs typeface="Times New Roman" panose="02020603050405020304" pitchFamily="18" charset="0"/>
              </a:rPr>
              <a:t>rękoma</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opartymi</a:t>
            </a:r>
            <a:r>
              <a:rPr lang="en-US" sz="2100" b="1" kern="1200" dirty="0">
                <a:solidFill>
                  <a:srgbClr val="FF0000"/>
                </a:solidFill>
                <a:latin typeface="Times New Roman" panose="02020603050405020304" pitchFamily="18" charset="0"/>
                <a:cs typeface="Times New Roman" panose="02020603050405020304" pitchFamily="18" charset="0"/>
              </a:rPr>
              <a:t> np. </a:t>
            </a:r>
            <a:r>
              <a:rPr lang="en-US" sz="2100" b="1" kern="1200" dirty="0" err="1">
                <a:solidFill>
                  <a:srgbClr val="FF0000"/>
                </a:solidFill>
                <a:latin typeface="Times New Roman" panose="02020603050405020304" pitchFamily="18" charset="0"/>
                <a:cs typeface="Times New Roman" panose="02020603050405020304" pitchFamily="18" charset="0"/>
              </a:rPr>
              <a:t>na</a:t>
            </a:r>
            <a:r>
              <a:rPr lang="en-US" sz="2100" b="1" kern="1200" dirty="0">
                <a:solidFill>
                  <a:srgbClr val="FF0000"/>
                </a:solidFill>
                <a:latin typeface="Times New Roman" panose="02020603050405020304" pitchFamily="18" charset="0"/>
                <a:cs typeface="Times New Roman" panose="02020603050405020304" pitchFamily="18" charset="0"/>
              </a:rPr>
              <a:t> stole; </a:t>
            </a:r>
            <a:br>
              <a:rPr lang="en-US" sz="2100" b="1" kern="1200" dirty="0">
                <a:solidFill>
                  <a:srgbClr val="FF0000"/>
                </a:solidFill>
                <a:latin typeface="Times New Roman" panose="02020603050405020304" pitchFamily="18" charset="0"/>
                <a:cs typeface="Times New Roman" panose="02020603050405020304" pitchFamily="18" charset="0"/>
              </a:rPr>
            </a:br>
            <a:r>
              <a:rPr lang="en-US" sz="2100" b="1" kern="1200" dirty="0" err="1">
                <a:solidFill>
                  <a:srgbClr val="FF0000"/>
                </a:solidFill>
                <a:latin typeface="Times New Roman" panose="02020603050405020304" pitchFamily="18" charset="0"/>
                <a:cs typeface="Times New Roman" panose="02020603050405020304" pitchFamily="18" charset="0"/>
              </a:rPr>
              <a:t>widoczna</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praca</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dodatkowych</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mięśni</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oddechowych</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tzw</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zaciąganie</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przestrzeni</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międzyżebrowych</a:t>
            </a:r>
            <a:r>
              <a:rPr lang="en-US" sz="2100" b="1" kern="1200" dirty="0">
                <a:solidFill>
                  <a:srgbClr val="FF0000"/>
                </a:solidFill>
                <a:latin typeface="Times New Roman" panose="02020603050405020304" pitchFamily="18" charset="0"/>
                <a:cs typeface="Times New Roman" panose="02020603050405020304" pitchFamily="18" charset="0"/>
              </a:rPr>
              <a:t>; </a:t>
            </a:r>
            <a:br>
              <a:rPr lang="en-US" sz="2100" b="1" kern="1200" dirty="0">
                <a:solidFill>
                  <a:srgbClr val="FF0000"/>
                </a:solidFill>
                <a:latin typeface="Times New Roman" panose="02020603050405020304" pitchFamily="18" charset="0"/>
                <a:cs typeface="Times New Roman" panose="02020603050405020304" pitchFamily="18" charset="0"/>
              </a:rPr>
            </a:br>
            <a:r>
              <a:rPr lang="en-US" sz="2100" b="1" kern="1200" dirty="0" err="1">
                <a:solidFill>
                  <a:srgbClr val="FF0000"/>
                </a:solidFill>
                <a:latin typeface="Times New Roman" panose="02020603050405020304" pitchFamily="18" charset="0"/>
                <a:cs typeface="Times New Roman" panose="02020603050405020304" pitchFamily="18" charset="0"/>
              </a:rPr>
              <a:t>trudności</a:t>
            </a:r>
            <a:r>
              <a:rPr lang="en-US" sz="2100" b="1" kern="1200" dirty="0">
                <a:solidFill>
                  <a:srgbClr val="FF0000"/>
                </a:solidFill>
                <a:latin typeface="Times New Roman" panose="02020603050405020304" pitchFamily="18" charset="0"/>
                <a:cs typeface="Times New Roman" panose="02020603050405020304" pitchFamily="18" charset="0"/>
              </a:rPr>
              <a:t> w </a:t>
            </a:r>
            <a:r>
              <a:rPr lang="en-US" sz="2100" b="1" kern="1200" dirty="0" err="1">
                <a:solidFill>
                  <a:srgbClr val="FF0000"/>
                </a:solidFill>
                <a:latin typeface="Times New Roman" panose="02020603050405020304" pitchFamily="18" charset="0"/>
                <a:cs typeface="Times New Roman" panose="02020603050405020304" pitchFamily="18" charset="0"/>
              </a:rPr>
              <a:t>mówieniu</a:t>
            </a:r>
            <a:r>
              <a:rPr lang="en-US" sz="2100" b="1" kern="1200" dirty="0">
                <a:solidFill>
                  <a:srgbClr val="FF0000"/>
                </a:solidFill>
                <a:latin typeface="Times New Roman" panose="02020603050405020304" pitchFamily="18" charset="0"/>
                <a:cs typeface="Times New Roman" panose="02020603050405020304" pitchFamily="18" charset="0"/>
              </a:rPr>
              <a:t> – </a:t>
            </a:r>
            <a:r>
              <a:rPr lang="en-US" sz="2100" b="1" kern="1200" dirty="0" err="1">
                <a:solidFill>
                  <a:srgbClr val="FF0000"/>
                </a:solidFill>
                <a:latin typeface="Times New Roman" panose="02020603050405020304" pitchFamily="18" charset="0"/>
                <a:cs typeface="Times New Roman" panose="02020603050405020304" pitchFamily="18" charset="0"/>
              </a:rPr>
              <a:t>mówienie</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pojedynczymi</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słowami</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lub</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krótkimi</a:t>
            </a:r>
            <a:r>
              <a:rPr lang="en-US" sz="2100" b="1" kern="1200" dirty="0">
                <a:solidFill>
                  <a:srgbClr val="FF0000"/>
                </a:solidFill>
                <a:latin typeface="Times New Roman" panose="02020603050405020304" pitchFamily="18" charset="0"/>
                <a:cs typeface="Times New Roman" panose="02020603050405020304" pitchFamily="18" charset="0"/>
              </a:rPr>
              <a:t> </a:t>
            </a:r>
            <a:r>
              <a:rPr lang="en-US" sz="2100" b="1" kern="1200" dirty="0" err="1">
                <a:solidFill>
                  <a:srgbClr val="FF0000"/>
                </a:solidFill>
                <a:latin typeface="Times New Roman" panose="02020603050405020304" pitchFamily="18" charset="0"/>
                <a:cs typeface="Times New Roman" panose="02020603050405020304" pitchFamily="18" charset="0"/>
              </a:rPr>
              <a:t>frazami</a:t>
            </a:r>
            <a:r>
              <a:rPr lang="en-US" sz="2100" b="1" kern="1200" dirty="0">
                <a:solidFill>
                  <a:srgbClr val="FF0000"/>
                </a:solidFill>
                <a:latin typeface="Times New Roman" panose="02020603050405020304" pitchFamily="18" charset="0"/>
                <a:cs typeface="Times New Roman" panose="02020603050405020304" pitchFamily="18" charset="0"/>
              </a:rPr>
              <a:t>.</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253" y="957860"/>
            <a:ext cx="4942280" cy="4942280"/>
          </a:xfrm>
          <a:prstGeom prst="rect">
            <a:avLst/>
          </a:prstGeom>
        </p:spPr>
      </p:pic>
    </p:spTree>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925E204-4484-27A3-0029-894CF9FFD81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5414"/>
          <a:stretch/>
        </p:blipFill>
        <p:spPr>
          <a:xfrm>
            <a:off x="-1" y="-3809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ytuł 1"/>
          <p:cNvSpPr>
            <a:spLocks noGrp="1"/>
          </p:cNvSpPr>
          <p:nvPr>
            <p:ph type="title"/>
          </p:nvPr>
        </p:nvSpPr>
        <p:spPr>
          <a:xfrm>
            <a:off x="3791811" y="509259"/>
            <a:ext cx="4204137" cy="1611034"/>
          </a:xfrm>
        </p:spPr>
        <p:txBody>
          <a:bodyPr vert="horz" lIns="91440" tIns="45720" rIns="91440" bIns="45720" rtlCol="0" anchor="ctr">
            <a:normAutofit/>
          </a:bodyPr>
          <a:lstStyle/>
          <a:p>
            <a:pPr algn="ctr"/>
            <a:r>
              <a:rPr lang="en-US" sz="3600" i="1" dirty="0" err="1"/>
              <a:t>Diagnostyka</a:t>
            </a:r>
            <a:endParaRPr lang="en-US" sz="3600" i="1" dirty="0"/>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rostokąt 2"/>
          <p:cNvSpPr/>
          <p:nvPr/>
        </p:nvSpPr>
        <p:spPr>
          <a:xfrm>
            <a:off x="525516" y="2120293"/>
            <a:ext cx="5189484" cy="353755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i="1" dirty="0" err="1">
                <a:solidFill>
                  <a:schemeClr val="accent1">
                    <a:lumMod val="75000"/>
                  </a:schemeClr>
                </a:solidFill>
                <a:latin typeface="Times New Roman" panose="02020603050405020304" pitchFamily="18" charset="0"/>
                <a:cs typeface="Times New Roman" panose="02020603050405020304" pitchFamily="18" charset="0"/>
              </a:rPr>
              <a:t>Astme</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oskrzelową</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często</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można</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ustalić</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już</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na</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podstawie</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dolegliwości</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opisywanych</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przez</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pacjenta</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p>
          <a:p>
            <a:pPr indent="-228600">
              <a:lnSpc>
                <a:spcPct val="90000"/>
              </a:lnSpc>
              <a:spcAft>
                <a:spcPts val="600"/>
              </a:spcAft>
              <a:buFont typeface="Arial" panose="020B0604020202020204" pitchFamily="34" charset="0"/>
              <a:buChar char="•"/>
            </a:pPr>
            <a:r>
              <a:rPr lang="en-US" sz="2000" i="1" dirty="0" err="1">
                <a:solidFill>
                  <a:schemeClr val="accent1">
                    <a:lumMod val="75000"/>
                  </a:schemeClr>
                </a:solidFill>
                <a:latin typeface="Times New Roman" panose="02020603050405020304" pitchFamily="18" charset="0"/>
                <a:cs typeface="Times New Roman" panose="02020603050405020304" pitchFamily="18" charset="0"/>
              </a:rPr>
              <a:t>Dodatkowe</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badania</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jakie</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można</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wykonać</a:t>
            </a:r>
            <a:r>
              <a:rPr lang="en-US" sz="2000" i="1" dirty="0">
                <a:solidFill>
                  <a:schemeClr val="accent1">
                    <a:lumMod val="75000"/>
                  </a:schemeClr>
                </a:solidFill>
                <a:latin typeface="Times New Roman" panose="02020603050405020304" pitchFamily="18" charset="0"/>
                <a:cs typeface="Times New Roman" panose="02020603050405020304" pitchFamily="18" charset="0"/>
              </a:rPr>
              <a:t> to : </a:t>
            </a:r>
          </a:p>
          <a:p>
            <a:pPr indent="-228600">
              <a:lnSpc>
                <a:spcPct val="90000"/>
              </a:lnSpc>
              <a:spcAft>
                <a:spcPts val="600"/>
              </a:spcAft>
              <a:buFont typeface="Arial" panose="020B0604020202020204" pitchFamily="34" charset="0"/>
              <a:buChar char="•"/>
            </a:pPr>
            <a:r>
              <a:rPr lang="en-US" sz="2000" i="1" dirty="0" err="1">
                <a:solidFill>
                  <a:schemeClr val="accent1">
                    <a:lumMod val="75000"/>
                  </a:schemeClr>
                </a:solidFill>
                <a:latin typeface="Times New Roman" panose="02020603050405020304" pitchFamily="18" charset="0"/>
                <a:cs typeface="Times New Roman" panose="02020603050405020304" pitchFamily="18" charset="0"/>
              </a:rPr>
              <a:t>spirometria</a:t>
            </a:r>
            <a:r>
              <a:rPr lang="en-US" sz="2000" i="1" dirty="0">
                <a:solidFill>
                  <a:schemeClr val="accent1">
                    <a:lumMod val="75000"/>
                  </a:schemeClr>
                </a:solidFill>
                <a:latin typeface="Times New Roman" panose="02020603050405020304" pitchFamily="18" charset="0"/>
                <a:cs typeface="Times New Roman" panose="02020603050405020304" pitchFamily="18" charset="0"/>
              </a:rPr>
              <a:t> z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próbą</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rozkurczową</a:t>
            </a:r>
            <a:r>
              <a:rPr lang="en-US" sz="2000" i="1" dirty="0">
                <a:solidFill>
                  <a:schemeClr val="accent1">
                    <a:lumMod val="75000"/>
                  </a:schemeClr>
                </a:solidFill>
                <a:latin typeface="Times New Roman" panose="02020603050405020304" pitchFamily="18" charset="0"/>
                <a:cs typeface="Times New Roman" panose="02020603050405020304" pitchFamily="18" charset="0"/>
              </a:rPr>
              <a:t>,</a:t>
            </a:r>
          </a:p>
          <a:p>
            <a:pPr indent="-228600">
              <a:lnSpc>
                <a:spcPct val="90000"/>
              </a:lnSpc>
              <a:spcAft>
                <a:spcPts val="600"/>
              </a:spcAft>
              <a:buFont typeface="Arial" panose="020B0604020202020204" pitchFamily="34" charset="0"/>
              <a:buChar char="•"/>
            </a:pP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prowokacyjne</a:t>
            </a:r>
            <a:r>
              <a:rPr lang="en-US" sz="2000" i="1" dirty="0">
                <a:solidFill>
                  <a:schemeClr val="accent1">
                    <a:lumMod val="75000"/>
                  </a:schemeClr>
                </a:solidFill>
                <a:latin typeface="Times New Roman" panose="02020603050405020304" pitchFamily="18" charset="0"/>
                <a:cs typeface="Times New Roman" panose="02020603050405020304" pitchFamily="18" charset="0"/>
              </a:rPr>
              <a:t> testy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wziewne</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p>
          <a:p>
            <a:pPr indent="-228600">
              <a:lnSpc>
                <a:spcPct val="90000"/>
              </a:lnSpc>
              <a:spcAft>
                <a:spcPts val="600"/>
              </a:spcAft>
              <a:buFont typeface="Arial" panose="020B0604020202020204" pitchFamily="34" charset="0"/>
              <a:buChar char="•"/>
            </a:pPr>
            <a:r>
              <a:rPr lang="en-US" sz="2000" i="1" dirty="0">
                <a:solidFill>
                  <a:schemeClr val="accent1">
                    <a:lumMod val="75000"/>
                  </a:schemeClr>
                </a:solidFill>
                <a:latin typeface="Times New Roman" panose="02020603050405020304" pitchFamily="18" charset="0"/>
                <a:cs typeface="Times New Roman" panose="02020603050405020304" pitchFamily="18" charset="0"/>
              </a:rPr>
              <a:t>testy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skórne</a:t>
            </a:r>
            <a:r>
              <a:rPr lang="en-US" sz="2000" i="1" dirty="0">
                <a:solidFill>
                  <a:schemeClr val="accent1">
                    <a:lumMod val="75000"/>
                  </a:schemeClr>
                </a:solidFill>
                <a:latin typeface="Times New Roman" panose="02020603050405020304" pitchFamily="18" charset="0"/>
                <a:cs typeface="Times New Roman" panose="02020603050405020304" pitchFamily="18" charset="0"/>
              </a:rPr>
              <a:t> (prick testy), </a:t>
            </a:r>
          </a:p>
          <a:p>
            <a:pPr indent="-228600">
              <a:lnSpc>
                <a:spcPct val="90000"/>
              </a:lnSpc>
              <a:spcAft>
                <a:spcPts val="600"/>
              </a:spcAft>
              <a:buFont typeface="Arial" panose="020B0604020202020204" pitchFamily="34" charset="0"/>
              <a:buChar char="•"/>
            </a:pPr>
            <a:r>
              <a:rPr lang="en-US" sz="2000" i="1" dirty="0" err="1">
                <a:solidFill>
                  <a:schemeClr val="accent1">
                    <a:lumMod val="75000"/>
                  </a:schemeClr>
                </a:solidFill>
                <a:latin typeface="Times New Roman" panose="02020603050405020304" pitchFamily="18" charset="0"/>
                <a:cs typeface="Times New Roman" panose="02020603050405020304" pitchFamily="18" charset="0"/>
              </a:rPr>
              <a:t>poziom</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swoistych</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przeciwciał</a:t>
            </a:r>
            <a:r>
              <a:rPr lang="en-US" sz="2000" i="1" dirty="0">
                <a:solidFill>
                  <a:schemeClr val="accent1">
                    <a:lumMod val="75000"/>
                  </a:schemeClr>
                </a:solidFill>
                <a:latin typeface="Times New Roman" panose="02020603050405020304" pitchFamily="18" charset="0"/>
                <a:cs typeface="Times New Roman" panose="02020603050405020304" pitchFamily="18" charset="0"/>
              </a:rPr>
              <a:t> w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surowicy</a:t>
            </a:r>
            <a:r>
              <a:rPr lang="en-US" sz="2000" i="1" dirty="0">
                <a:solidFill>
                  <a:schemeClr val="accent1">
                    <a:lumMod val="75000"/>
                  </a:schemeClr>
                </a:solidFill>
                <a:latin typeface="Times New Roman" panose="02020603050405020304" pitchFamily="18" charset="0"/>
                <a:cs typeface="Times New Roman" panose="02020603050405020304" pitchFamily="18" charset="0"/>
              </a:rPr>
              <a:t> </a:t>
            </a:r>
            <a:r>
              <a:rPr lang="en-US" sz="2000" i="1" dirty="0" err="1">
                <a:solidFill>
                  <a:schemeClr val="accent1">
                    <a:lumMod val="75000"/>
                  </a:schemeClr>
                </a:solidFill>
                <a:latin typeface="Times New Roman" panose="02020603050405020304" pitchFamily="18" charset="0"/>
                <a:cs typeface="Times New Roman" panose="02020603050405020304" pitchFamily="18" charset="0"/>
              </a:rPr>
              <a:t>krwi</a:t>
            </a:r>
            <a:endParaRPr lang="en-US" sz="2000" i="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pole tekstowe 5">
            <a:extLst>
              <a:ext uri="{FF2B5EF4-FFF2-40B4-BE49-F238E27FC236}">
                <a16:creationId xmlns:a16="http://schemas.microsoft.com/office/drawing/2014/main" id="{D1DC19F0-A9AF-B2FE-B32A-A24916976355}"/>
              </a:ext>
            </a:extLst>
          </p:cNvPr>
          <p:cNvSpPr txBox="1"/>
          <p:nvPr/>
        </p:nvSpPr>
        <p:spPr>
          <a:xfrm>
            <a:off x="9974725" y="6657945"/>
            <a:ext cx="2217274" cy="200055"/>
          </a:xfrm>
          <a:prstGeom prst="rect">
            <a:avLst/>
          </a:prstGeom>
          <a:solidFill>
            <a:srgbClr val="000000"/>
          </a:solidFill>
        </p:spPr>
        <p:txBody>
          <a:bodyPr wrap="none" rtlCol="0">
            <a:spAutoFit/>
          </a:bodyPr>
          <a:lstStyle/>
          <a:p>
            <a:pPr algn="r">
              <a:spcAft>
                <a:spcPts val="600"/>
              </a:spcAft>
            </a:pPr>
            <a:r>
              <a:rPr lang="pl-PL" sz="700">
                <a:solidFill>
                  <a:srgbClr val="FFFFFF"/>
                </a:solidFill>
                <a:hlinkClick r:id="rId3" tooltip="https://v-a.se/2011/10/asthma-tests-and-research-discussions-attracted-the-public/">
                  <a:extLst>
                    <a:ext uri="{A12FA001-AC4F-418D-AE19-62706E023703}">
                      <ahyp:hlinkClr xmlns:ahyp="http://schemas.microsoft.com/office/drawing/2018/hyperlinkcolor" val="tx"/>
                    </a:ext>
                  </a:extLst>
                </a:hlinkClick>
              </a:rPr>
              <a:t>To zdjęcie</a:t>
            </a:r>
            <a:r>
              <a:rPr lang="pl-PL" sz="700">
                <a:solidFill>
                  <a:srgbClr val="FFFFFF"/>
                </a:solidFill>
              </a:rPr>
              <a:t>, autor: Nieznany autor, licencja: </a:t>
            </a:r>
            <a:r>
              <a:rPr lang="pl-PL"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pl-PL" sz="700">
              <a:solidFill>
                <a:srgbClr val="FFFFFF"/>
              </a:solidFill>
            </a:endParaRPr>
          </a:p>
        </p:txBody>
      </p:sp>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361D26-3E96-DFBA-6ACC-E114B0062E1D}"/>
              </a:ext>
            </a:extLst>
          </p:cNvPr>
          <p:cNvSpPr>
            <a:spLocks noGrp="1"/>
          </p:cNvSpPr>
          <p:nvPr>
            <p:ph type="title"/>
          </p:nvPr>
        </p:nvSpPr>
        <p:spPr>
          <a:xfrm>
            <a:off x="838200" y="0"/>
            <a:ext cx="10515600" cy="785446"/>
          </a:xfrm>
        </p:spPr>
        <p:txBody>
          <a:bodyPr>
            <a:normAutofit/>
          </a:bodyPr>
          <a:lstStyle/>
          <a:p>
            <a:pPr algn="ctr"/>
            <a:r>
              <a:rPr lang="pl-PL" i="1" dirty="0">
                <a:solidFill>
                  <a:schemeClr val="accent6">
                    <a:lumMod val="75000"/>
                  </a:schemeClr>
                </a:solidFill>
                <a:latin typeface="Times New Roman" panose="02020603050405020304" pitchFamily="18" charset="0"/>
                <a:cs typeface="Times New Roman" panose="02020603050405020304" pitchFamily="18" charset="0"/>
              </a:rPr>
              <a:t>Astma oskrzelowa a </a:t>
            </a:r>
            <a:r>
              <a:rPr lang="pl-PL" i="1" dirty="0" err="1">
                <a:solidFill>
                  <a:schemeClr val="accent6">
                    <a:lumMod val="75000"/>
                  </a:schemeClr>
                </a:solidFill>
                <a:latin typeface="Times New Roman" panose="02020603050405020304" pitchFamily="18" charset="0"/>
                <a:cs typeface="Times New Roman" panose="02020603050405020304" pitchFamily="18" charset="0"/>
              </a:rPr>
              <a:t>POChP</a:t>
            </a:r>
            <a:r>
              <a:rPr lang="pl-PL" i="1" dirty="0">
                <a:solidFill>
                  <a:schemeClr val="accent6">
                    <a:lumMod val="75000"/>
                  </a:schemeClr>
                </a:solidFill>
                <a:latin typeface="Times New Roman" panose="02020603050405020304" pitchFamily="18" charset="0"/>
                <a:cs typeface="Times New Roman" panose="02020603050405020304" pitchFamily="18" charset="0"/>
              </a:rPr>
              <a:t> </a:t>
            </a:r>
          </a:p>
        </p:txBody>
      </p:sp>
      <p:graphicFrame>
        <p:nvGraphicFramePr>
          <p:cNvPr id="4" name="Tabela 4">
            <a:extLst>
              <a:ext uri="{FF2B5EF4-FFF2-40B4-BE49-F238E27FC236}">
                <a16:creationId xmlns:a16="http://schemas.microsoft.com/office/drawing/2014/main" id="{C5158372-53B3-1B42-EE36-731135F15394}"/>
              </a:ext>
            </a:extLst>
          </p:cNvPr>
          <p:cNvGraphicFramePr>
            <a:graphicFrameLocks noGrp="1"/>
          </p:cNvGraphicFramePr>
          <p:nvPr>
            <p:ph idx="1"/>
            <p:extLst>
              <p:ext uri="{D42A27DB-BD31-4B8C-83A1-F6EECF244321}">
                <p14:modId xmlns:p14="http://schemas.microsoft.com/office/powerpoint/2010/main" val="1544377044"/>
              </p:ext>
            </p:extLst>
          </p:nvPr>
        </p:nvGraphicFramePr>
        <p:xfrm>
          <a:off x="0" y="785447"/>
          <a:ext cx="12192000" cy="5943599"/>
        </p:xfrm>
        <a:graphic>
          <a:graphicData uri="http://schemas.openxmlformats.org/drawingml/2006/table">
            <a:tbl>
              <a:tblPr firstRow="1" bandRow="1">
                <a:tableStyleId>{93296810-A885-4BE3-A3E7-6D5BEEA58F35}</a:tableStyleId>
              </a:tblPr>
              <a:tblGrid>
                <a:gridCol w="6096000">
                  <a:extLst>
                    <a:ext uri="{9D8B030D-6E8A-4147-A177-3AD203B41FA5}">
                      <a16:colId xmlns:a16="http://schemas.microsoft.com/office/drawing/2014/main" val="2794715381"/>
                    </a:ext>
                  </a:extLst>
                </a:gridCol>
                <a:gridCol w="6096000">
                  <a:extLst>
                    <a:ext uri="{9D8B030D-6E8A-4147-A177-3AD203B41FA5}">
                      <a16:colId xmlns:a16="http://schemas.microsoft.com/office/drawing/2014/main" val="700898872"/>
                    </a:ext>
                  </a:extLst>
                </a:gridCol>
              </a:tblGrid>
              <a:tr h="732262">
                <a:tc>
                  <a:txBody>
                    <a:bodyPr/>
                    <a:lstStyle/>
                    <a:p>
                      <a:pPr algn="ctr"/>
                      <a:r>
                        <a:rPr lang="pl-PL" sz="3200" i="1" dirty="0">
                          <a:latin typeface="Times New Roman" panose="02020603050405020304" pitchFamily="18" charset="0"/>
                          <a:cs typeface="Times New Roman" panose="02020603050405020304" pitchFamily="18" charset="0"/>
                        </a:rPr>
                        <a:t>Astma</a:t>
                      </a:r>
                    </a:p>
                  </a:txBody>
                  <a:tcPr/>
                </a:tc>
                <a:tc>
                  <a:txBody>
                    <a:bodyPr/>
                    <a:lstStyle/>
                    <a:p>
                      <a:pPr algn="ctr"/>
                      <a:r>
                        <a:rPr lang="pl-PL" sz="3200" i="1" dirty="0" err="1">
                          <a:latin typeface="Times New Roman" panose="02020603050405020304" pitchFamily="18" charset="0"/>
                          <a:cs typeface="Times New Roman" panose="02020603050405020304" pitchFamily="18" charset="0"/>
                        </a:rPr>
                        <a:t>POChP</a:t>
                      </a:r>
                      <a:endParaRPr lang="pl-PL" sz="32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4692511"/>
                  </a:ext>
                </a:extLst>
              </a:tr>
              <a:tr h="732262">
                <a:tc>
                  <a:txBody>
                    <a:bodyPr/>
                    <a:lstStyle/>
                    <a:p>
                      <a:r>
                        <a:rPr lang="pl-PL" sz="1800" b="0" i="0" kern="1200" dirty="0">
                          <a:solidFill>
                            <a:schemeClr val="dk1"/>
                          </a:solidFill>
                          <a:effectLst/>
                          <a:latin typeface="+mn-lt"/>
                          <a:ea typeface="+mn-ea"/>
                          <a:cs typeface="+mn-cs"/>
                        </a:rPr>
                        <a:t>Powoduje zwężenie większych oskrzeli.</a:t>
                      </a:r>
                      <a:endParaRPr lang="pl-PL" sz="3200" i="1" dirty="0">
                        <a:latin typeface="Times New Roman" panose="02020603050405020304" pitchFamily="18" charset="0"/>
                        <a:cs typeface="Times New Roman" panose="02020603050405020304" pitchFamily="18" charset="0"/>
                      </a:endParaRPr>
                    </a:p>
                  </a:txBody>
                  <a:tcPr/>
                </a:tc>
                <a:tc>
                  <a:txBody>
                    <a:bodyPr/>
                    <a:lstStyle/>
                    <a:p>
                      <a:pPr algn="ctr"/>
                      <a:r>
                        <a:rPr lang="pl-PL" sz="1800" b="0" i="0" kern="1200" dirty="0">
                          <a:solidFill>
                            <a:schemeClr val="dk1"/>
                          </a:solidFill>
                          <a:effectLst/>
                          <a:latin typeface="+mn-lt"/>
                          <a:ea typeface="+mn-ea"/>
                          <a:cs typeface="+mn-cs"/>
                        </a:rPr>
                        <a:t>Powoduje zwężenie drobnych oskrzeli i zajęcie oraz zniszczenie miąższu płuc (rozedmę).</a:t>
                      </a:r>
                      <a:endParaRPr lang="pl-PL" sz="32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3231724"/>
                  </a:ext>
                </a:extLst>
              </a:tr>
              <a:tr h="960721">
                <a:tc>
                  <a:txBody>
                    <a:bodyPr/>
                    <a:lstStyle/>
                    <a:p>
                      <a:r>
                        <a:rPr lang="pl-PL" sz="1800" b="0" i="0" kern="1200" dirty="0">
                          <a:solidFill>
                            <a:schemeClr val="dk1"/>
                          </a:solidFill>
                          <a:effectLst/>
                          <a:latin typeface="+mn-lt"/>
                          <a:ea typeface="+mn-ea"/>
                          <a:cs typeface="+mn-cs"/>
                        </a:rPr>
                        <a:t>Lek rozkurczający oskrzela pozwala na powrót czynności płuc do normy; dopiero ciężka postać astmy powoduje nieodwracalne zwężenie oskrzeli.</a:t>
                      </a:r>
                      <a:endParaRPr lang="pl-PL" sz="3200" i="1" dirty="0">
                        <a:latin typeface="Times New Roman" panose="02020603050405020304" pitchFamily="18" charset="0"/>
                        <a:cs typeface="Times New Roman" panose="02020603050405020304" pitchFamily="18" charset="0"/>
                      </a:endParaRPr>
                    </a:p>
                  </a:txBody>
                  <a:tcPr/>
                </a:tc>
                <a:tc>
                  <a:txBody>
                    <a:bodyPr/>
                    <a:lstStyle/>
                    <a:p>
                      <a:pPr algn="ctr"/>
                      <a:r>
                        <a:rPr lang="pl-PL" sz="1800" b="0" i="0" kern="1200" dirty="0">
                          <a:solidFill>
                            <a:schemeClr val="dk1"/>
                          </a:solidFill>
                          <a:effectLst/>
                          <a:latin typeface="+mn-lt"/>
                          <a:ea typeface="+mn-ea"/>
                          <a:cs typeface="+mn-cs"/>
                        </a:rPr>
                        <a:t>Nieodwracalne zwężenie oskrzeli.</a:t>
                      </a:r>
                      <a:endParaRPr lang="pl-PL" sz="32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10192627"/>
                  </a:ext>
                </a:extLst>
              </a:tr>
              <a:tr h="960721">
                <a:tc>
                  <a:txBody>
                    <a:bodyPr/>
                    <a:lstStyle/>
                    <a:p>
                      <a:r>
                        <a:rPr lang="pl-PL" sz="1800" b="0" i="0" kern="1200" dirty="0">
                          <a:solidFill>
                            <a:schemeClr val="dk1"/>
                          </a:solidFill>
                          <a:effectLst/>
                          <a:latin typeface="+mn-lt"/>
                          <a:ea typeface="+mn-ea"/>
                          <a:cs typeface="+mn-cs"/>
                        </a:rPr>
                        <a:t>Proces zapalny toczący się w błonie śluzowej oskrzeli spowodowany jest często </a:t>
                      </a:r>
                      <a:r>
                        <a:rPr lang="pl-PL" sz="1800" b="1" i="0" u="sng" kern="1200" dirty="0">
                          <a:solidFill>
                            <a:schemeClr val="dk1"/>
                          </a:solidFill>
                          <a:effectLst/>
                          <a:latin typeface="+mn-lt"/>
                          <a:ea typeface="+mn-ea"/>
                          <a:cs typeface="+mn-cs"/>
                        </a:rPr>
                        <a:t>alergią.</a:t>
                      </a:r>
                      <a:endParaRPr lang="pl-PL" sz="3200" b="1" i="1" u="sng" dirty="0">
                        <a:latin typeface="Times New Roman" panose="02020603050405020304" pitchFamily="18" charset="0"/>
                        <a:cs typeface="Times New Roman" panose="02020603050405020304" pitchFamily="18" charset="0"/>
                      </a:endParaRPr>
                    </a:p>
                  </a:txBody>
                  <a:tcPr/>
                </a:tc>
                <a:tc>
                  <a:txBody>
                    <a:bodyPr/>
                    <a:lstStyle/>
                    <a:p>
                      <a:pPr algn="ctr"/>
                      <a:r>
                        <a:rPr lang="pl-PL" sz="1800" b="0" i="0" kern="1200" dirty="0">
                          <a:solidFill>
                            <a:schemeClr val="dk1"/>
                          </a:solidFill>
                          <a:effectLst/>
                          <a:latin typeface="+mn-lt"/>
                          <a:ea typeface="+mn-ea"/>
                          <a:cs typeface="+mn-cs"/>
                        </a:rPr>
                        <a:t>Nieprawidłowa reakcja zapalna powstaje w odpowiedzi na szkodliwe substancje znajdujące się we wdychanym powietrzu </a:t>
                      </a:r>
                      <a:r>
                        <a:rPr lang="pl-PL" sz="1800" b="1" i="0" u="sng" kern="1200" dirty="0">
                          <a:solidFill>
                            <a:schemeClr val="dk1"/>
                          </a:solidFill>
                          <a:effectLst/>
                          <a:latin typeface="+mn-lt"/>
                          <a:ea typeface="+mn-ea"/>
                          <a:cs typeface="+mn-cs"/>
                        </a:rPr>
                        <a:t>(głównie dym tytoniowy).</a:t>
                      </a:r>
                      <a:endParaRPr lang="pl-PL" sz="3200" b="1" i="1" u="sng"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2265378"/>
                  </a:ext>
                </a:extLst>
              </a:tr>
              <a:tr h="1825371">
                <a:tc>
                  <a:txBody>
                    <a:bodyPr/>
                    <a:lstStyle/>
                    <a:p>
                      <a:r>
                        <a:rPr lang="pl-PL" sz="1800" b="0" i="0" kern="1200" dirty="0">
                          <a:solidFill>
                            <a:schemeClr val="dk1"/>
                          </a:solidFill>
                          <a:effectLst/>
                          <a:latin typeface="+mn-lt"/>
                          <a:ea typeface="+mn-ea"/>
                          <a:cs typeface="+mn-cs"/>
                        </a:rPr>
                        <a:t>Objawy mają charakter napadowy i zmienny. Napady duszności pojawiają się typowo w nocy i nad ranem, ale mogą występować o różnych porach dnia. Częste napady powodują narażenie na alergeny (np. kurz), zimne powietrze, silne zapachy, emocje. Duszność może również pojawiać się po wysiłku.</a:t>
                      </a:r>
                      <a:endParaRPr lang="pl-PL" sz="3200" i="1" dirty="0">
                        <a:latin typeface="Times New Roman" panose="02020603050405020304" pitchFamily="18" charset="0"/>
                        <a:cs typeface="Times New Roman" panose="02020603050405020304" pitchFamily="18" charset="0"/>
                      </a:endParaRPr>
                    </a:p>
                  </a:txBody>
                  <a:tcPr/>
                </a:tc>
                <a:tc>
                  <a:txBody>
                    <a:bodyPr/>
                    <a:lstStyle/>
                    <a:p>
                      <a:pPr algn="ctr"/>
                      <a:r>
                        <a:rPr lang="pl-PL" sz="1800" b="0" i="0" kern="1200" dirty="0">
                          <a:solidFill>
                            <a:schemeClr val="dk1"/>
                          </a:solidFill>
                          <a:effectLst/>
                          <a:latin typeface="+mn-lt"/>
                          <a:ea typeface="+mn-ea"/>
                          <a:cs typeface="+mn-cs"/>
                        </a:rPr>
                        <a:t>Objawy mają bardziej stały charakter. Duszność pojawia się w czasie wysiłku fizycznego i ustępuje zwykle po jego zakończeniu.</a:t>
                      </a:r>
                      <a:endParaRPr lang="pl-PL" sz="32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93871727"/>
                  </a:ext>
                </a:extLst>
              </a:tr>
              <a:tr h="732262">
                <a:tc>
                  <a:txBody>
                    <a:bodyPr/>
                    <a:lstStyle/>
                    <a:p>
                      <a:r>
                        <a:rPr lang="pl-PL" sz="1800" b="0" i="0" kern="1200" dirty="0">
                          <a:solidFill>
                            <a:schemeClr val="dk1"/>
                          </a:solidFill>
                          <a:effectLst/>
                          <a:latin typeface="+mn-lt"/>
                          <a:ea typeface="+mn-ea"/>
                          <a:cs typeface="+mn-cs"/>
                        </a:rPr>
                        <a:t>Podstawą leczenia jest hamowanie procesu zapalnego za pomocą leków przeciwzapalnych.</a:t>
                      </a:r>
                      <a:endParaRPr lang="pl-PL" sz="3200" i="1" dirty="0">
                        <a:latin typeface="Times New Roman" panose="02020603050405020304" pitchFamily="18" charset="0"/>
                        <a:cs typeface="Times New Roman" panose="02020603050405020304" pitchFamily="18" charset="0"/>
                      </a:endParaRPr>
                    </a:p>
                  </a:txBody>
                  <a:tcPr/>
                </a:tc>
                <a:tc>
                  <a:txBody>
                    <a:bodyPr/>
                    <a:lstStyle/>
                    <a:p>
                      <a:pPr algn="ctr"/>
                      <a:r>
                        <a:rPr lang="pl-PL" sz="1800" b="0" i="0" kern="1200" dirty="0">
                          <a:solidFill>
                            <a:schemeClr val="dk1"/>
                          </a:solidFill>
                          <a:effectLst/>
                          <a:latin typeface="+mn-lt"/>
                          <a:ea typeface="+mn-ea"/>
                          <a:cs typeface="+mn-cs"/>
                        </a:rPr>
                        <a:t>Podstawą leczenia są leki rozkurczające oskrzela. Zmniejszają one objawy i poprawiają jakość życia chorego.</a:t>
                      </a:r>
                      <a:endParaRPr lang="pl-PL" sz="3200"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5437764"/>
                  </a:ext>
                </a:extLst>
              </a:tr>
            </a:tbl>
          </a:graphicData>
        </a:graphic>
      </p:graphicFrame>
    </p:spTree>
    <p:extLst>
      <p:ext uri="{BB962C8B-B14F-4D97-AF65-F5344CB8AC3E}">
        <p14:creationId xmlns:p14="http://schemas.microsoft.com/office/powerpoint/2010/main" val="384934988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tekst&#10;&#10;Opis wygenerowany automatycznie">
            <a:extLst>
              <a:ext uri="{FF2B5EF4-FFF2-40B4-BE49-F238E27FC236}">
                <a16:creationId xmlns:a16="http://schemas.microsoft.com/office/drawing/2014/main" id="{A19C945A-A8BC-4362-B3E4-0893E92A2DA8}"/>
              </a:ext>
            </a:extLst>
          </p:cNvPr>
          <p:cNvPicPr>
            <a:picLocks noChangeAspect="1"/>
          </p:cNvPicPr>
          <p:nvPr/>
        </p:nvPicPr>
        <p:blipFill rotWithShape="1">
          <a:blip r:embed="rId2">
            <a:extLst>
              <a:ext uri="{28A0092B-C50C-407E-A947-70E740481C1C}">
                <a14:useLocalDpi xmlns:a14="http://schemas.microsoft.com/office/drawing/2010/main" val="0"/>
              </a:ext>
            </a:extLst>
          </a:blip>
          <a:srcRect l="15220" r="10403" b="-1"/>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44DD1D92-B74A-4B45-BCCD-8A78549F69A2}"/>
              </a:ext>
            </a:extLst>
          </p:cNvPr>
          <p:cNvSpPr>
            <a:spLocks noGrp="1"/>
          </p:cNvSpPr>
          <p:nvPr>
            <p:ph type="title"/>
          </p:nvPr>
        </p:nvSpPr>
        <p:spPr>
          <a:xfrm>
            <a:off x="7531610" y="365125"/>
            <a:ext cx="3822189" cy="1899912"/>
          </a:xfrm>
        </p:spPr>
        <p:txBody>
          <a:bodyPr>
            <a:normAutofit/>
          </a:bodyPr>
          <a:lstStyle/>
          <a:p>
            <a:r>
              <a:rPr lang="pl-PL" sz="4000" dirty="0">
                <a:solidFill>
                  <a:schemeClr val="accent1">
                    <a:lumMod val="75000"/>
                  </a:schemeClr>
                </a:solidFill>
              </a:rPr>
              <a:t>Definicja </a:t>
            </a:r>
            <a:r>
              <a:rPr lang="pl-PL" sz="4000" dirty="0" err="1">
                <a:solidFill>
                  <a:schemeClr val="accent1">
                    <a:lumMod val="75000"/>
                  </a:schemeClr>
                </a:solidFill>
              </a:rPr>
              <a:t>POChP</a:t>
            </a:r>
            <a:endParaRPr lang="pl-PL" sz="4000" dirty="0">
              <a:solidFill>
                <a:schemeClr val="accent1">
                  <a:lumMod val="75000"/>
                </a:schemeClr>
              </a:solidFill>
            </a:endParaRPr>
          </a:p>
        </p:txBody>
      </p:sp>
      <p:sp>
        <p:nvSpPr>
          <p:cNvPr id="9" name="Content Placeholder 8">
            <a:extLst>
              <a:ext uri="{FF2B5EF4-FFF2-40B4-BE49-F238E27FC236}">
                <a16:creationId xmlns:a16="http://schemas.microsoft.com/office/drawing/2014/main" id="{29D742CA-6B71-F208-1EDE-A2654B1DB4E8}"/>
              </a:ext>
            </a:extLst>
          </p:cNvPr>
          <p:cNvSpPr>
            <a:spLocks noGrp="1"/>
          </p:cNvSpPr>
          <p:nvPr>
            <p:ph idx="1"/>
          </p:nvPr>
        </p:nvSpPr>
        <p:spPr>
          <a:xfrm>
            <a:off x="7531610" y="1668544"/>
            <a:ext cx="3822189" cy="4508419"/>
          </a:xfrm>
        </p:spPr>
        <p:txBody>
          <a:bodyPr>
            <a:noAutofit/>
          </a:bodyPr>
          <a:lstStyle/>
          <a:p>
            <a:pPr marL="0" indent="0" algn="ctr">
              <a:buNone/>
            </a:pPr>
            <a:r>
              <a:rPr lang="pl-PL" sz="2000" dirty="0" err="1">
                <a:solidFill>
                  <a:schemeClr val="accent1">
                    <a:lumMod val="75000"/>
                  </a:schemeClr>
                </a:solidFill>
                <a:effectLst/>
                <a:latin typeface="Times New Roman" panose="02020603050405020304" pitchFamily="18" charset="0"/>
                <a:ea typeface="Times New Roman" panose="02020603050405020304" pitchFamily="18" charset="0"/>
              </a:rPr>
              <a:t>POChP</a:t>
            </a:r>
            <a:r>
              <a:rPr lang="pl-PL" sz="2000" dirty="0">
                <a:solidFill>
                  <a:schemeClr val="accent1">
                    <a:lumMod val="75000"/>
                  </a:schemeClr>
                </a:solidFill>
                <a:effectLst/>
                <a:latin typeface="Times New Roman" panose="02020603050405020304" pitchFamily="18" charset="0"/>
                <a:ea typeface="Times New Roman" panose="02020603050405020304" pitchFamily="18" charset="0"/>
              </a:rPr>
              <a:t> to skrót pełnego określenia przewlekłej obturacyjnej choroby płuc, która najczęściej rozwija się u osób palących. Choroba ta charakteryzuje się ograniczeniem przepływu powietrza przez drogi oddechowe, które ulegają zwężeniu. W skrócie można powiedzieć, że dochodzi do uszkodzenia tkanki płucnej w skutek działania czynników, które zawarte są w dymie tytoniowym czy zanieczyszczonym powietrzu. Jest to jednostka chorobowa na tyle podstępna, charakteryzująca się kaszlem i dusznościami.</a:t>
            </a:r>
            <a:endParaRPr lang="en-US" sz="2000" dirty="0">
              <a:solidFill>
                <a:schemeClr val="accent1">
                  <a:lumMod val="75000"/>
                </a:schemeClr>
              </a:solidFill>
            </a:endParaRPr>
          </a:p>
        </p:txBody>
      </p:sp>
    </p:spTree>
    <p:extLst>
      <p:ext uri="{BB962C8B-B14F-4D97-AF65-F5344CB8AC3E}">
        <p14:creationId xmlns:p14="http://schemas.microsoft.com/office/powerpoint/2010/main" val="30346206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3A6AEE-44F8-4D6F-A4F1-16AFB9AF7140}"/>
              </a:ext>
            </a:extLst>
          </p:cNvPr>
          <p:cNvSpPr>
            <a:spLocks noGrp="1"/>
          </p:cNvSpPr>
          <p:nvPr>
            <p:ph type="title"/>
          </p:nvPr>
        </p:nvSpPr>
        <p:spPr>
          <a:xfrm>
            <a:off x="344825" y="3710613"/>
            <a:ext cx="3290887" cy="2452687"/>
          </a:xfrm>
        </p:spPr>
        <p:txBody>
          <a:bodyPr anchor="ctr">
            <a:normAutofit/>
          </a:bodyPr>
          <a:lstStyle/>
          <a:p>
            <a:r>
              <a:rPr lang="pl-PL" sz="2300" kern="150" dirty="0">
                <a:solidFill>
                  <a:schemeClr val="accent1">
                    <a:lumMod val="75000"/>
                  </a:schemeClr>
                </a:solidFill>
                <a:effectLst/>
                <a:latin typeface="Times New Roman" panose="02020603050405020304" pitchFamily="18" charset="0"/>
                <a:ea typeface="Times New Roman" panose="02020603050405020304" pitchFamily="18" charset="0"/>
              </a:rPr>
              <a:t>Czynniki odpowiadające za zachorowanie na </a:t>
            </a:r>
            <a:r>
              <a:rPr lang="pl-PL" sz="2300" kern="150" dirty="0" err="1">
                <a:solidFill>
                  <a:schemeClr val="accent1">
                    <a:lumMod val="75000"/>
                  </a:schemeClr>
                </a:solidFill>
                <a:effectLst/>
                <a:latin typeface="Times New Roman" panose="02020603050405020304" pitchFamily="18" charset="0"/>
                <a:ea typeface="Times New Roman" panose="02020603050405020304" pitchFamily="18" charset="0"/>
              </a:rPr>
              <a:t>POChP</a:t>
            </a:r>
            <a:r>
              <a:rPr lang="pl-PL" sz="2300" kern="150" dirty="0">
                <a:solidFill>
                  <a:schemeClr val="accent1">
                    <a:lumMod val="75000"/>
                  </a:schemeClr>
                </a:solidFill>
                <a:effectLst/>
                <a:latin typeface="Times New Roman" panose="02020603050405020304" pitchFamily="18" charset="0"/>
                <a:ea typeface="Times New Roman" panose="02020603050405020304" pitchFamily="18" charset="0"/>
              </a:rPr>
              <a:t> (według GOLD 2017 Global </a:t>
            </a:r>
            <a:r>
              <a:rPr lang="pl-PL" sz="2300" kern="150" dirty="0" err="1">
                <a:solidFill>
                  <a:schemeClr val="accent1">
                    <a:lumMod val="75000"/>
                  </a:schemeClr>
                </a:solidFill>
                <a:effectLst/>
                <a:latin typeface="Times New Roman" panose="02020603050405020304" pitchFamily="18" charset="0"/>
                <a:ea typeface="Times New Roman" panose="02020603050405020304" pitchFamily="18" charset="0"/>
              </a:rPr>
              <a:t>Initiative</a:t>
            </a:r>
            <a:r>
              <a:rPr lang="pl-PL" sz="2300" kern="150" dirty="0">
                <a:solidFill>
                  <a:schemeClr val="accent1">
                    <a:lumMod val="75000"/>
                  </a:schemeClr>
                </a:solidFill>
                <a:effectLst/>
                <a:latin typeface="Times New Roman" panose="02020603050405020304" pitchFamily="18" charset="0"/>
                <a:ea typeface="Times New Roman" panose="02020603050405020304" pitchFamily="18" charset="0"/>
              </a:rPr>
              <a:t> for </a:t>
            </a:r>
            <a:r>
              <a:rPr lang="pl-PL" sz="2300" kern="150" dirty="0" err="1">
                <a:solidFill>
                  <a:schemeClr val="accent1">
                    <a:lumMod val="75000"/>
                  </a:schemeClr>
                </a:solidFill>
                <a:effectLst/>
                <a:latin typeface="Times New Roman" panose="02020603050405020304" pitchFamily="18" charset="0"/>
                <a:ea typeface="Times New Roman" panose="02020603050405020304" pitchFamily="18" charset="0"/>
              </a:rPr>
              <a:t>Chronic</a:t>
            </a:r>
            <a:r>
              <a:rPr lang="pl-PL" sz="2300" kern="150" dirty="0">
                <a:solidFill>
                  <a:schemeClr val="accent1">
                    <a:lumMod val="75000"/>
                  </a:schemeClr>
                </a:solidFill>
                <a:effectLst/>
                <a:latin typeface="Times New Roman" panose="02020603050405020304" pitchFamily="18" charset="0"/>
                <a:ea typeface="Times New Roman" panose="02020603050405020304" pitchFamily="18" charset="0"/>
              </a:rPr>
              <a:t> </a:t>
            </a:r>
            <a:r>
              <a:rPr lang="pl-PL" sz="2300" kern="150" dirty="0" err="1">
                <a:solidFill>
                  <a:schemeClr val="accent1">
                    <a:lumMod val="75000"/>
                  </a:schemeClr>
                </a:solidFill>
                <a:effectLst/>
                <a:latin typeface="Times New Roman" panose="02020603050405020304" pitchFamily="18" charset="0"/>
                <a:ea typeface="Times New Roman" panose="02020603050405020304" pitchFamily="18" charset="0"/>
              </a:rPr>
              <a:t>Obstructive</a:t>
            </a:r>
            <a:r>
              <a:rPr lang="pl-PL" sz="2300" kern="150" dirty="0">
                <a:solidFill>
                  <a:schemeClr val="accent1">
                    <a:lumMod val="75000"/>
                  </a:schemeClr>
                </a:solidFill>
                <a:effectLst/>
                <a:latin typeface="Times New Roman" panose="02020603050405020304" pitchFamily="18" charset="0"/>
                <a:ea typeface="Times New Roman" panose="02020603050405020304" pitchFamily="18" charset="0"/>
              </a:rPr>
              <a:t> </a:t>
            </a:r>
            <a:r>
              <a:rPr lang="pl-PL" sz="2300" kern="150" dirty="0" err="1">
                <a:solidFill>
                  <a:schemeClr val="accent1">
                    <a:lumMod val="75000"/>
                  </a:schemeClr>
                </a:solidFill>
                <a:effectLst/>
                <a:latin typeface="Times New Roman" panose="02020603050405020304" pitchFamily="18" charset="0"/>
                <a:ea typeface="Times New Roman" panose="02020603050405020304" pitchFamily="18" charset="0"/>
              </a:rPr>
              <a:t>Lung</a:t>
            </a:r>
            <a:r>
              <a:rPr lang="pl-PL" sz="2300" kern="150" dirty="0">
                <a:solidFill>
                  <a:schemeClr val="accent1">
                    <a:lumMod val="75000"/>
                  </a:schemeClr>
                </a:solidFill>
                <a:effectLst/>
                <a:latin typeface="Times New Roman" panose="02020603050405020304" pitchFamily="18" charset="0"/>
                <a:ea typeface="Times New Roman" panose="02020603050405020304" pitchFamily="18" charset="0"/>
              </a:rPr>
              <a:t> </a:t>
            </a:r>
            <a:r>
              <a:rPr lang="pl-PL" sz="2300" kern="150" dirty="0" err="1">
                <a:solidFill>
                  <a:schemeClr val="accent1">
                    <a:lumMod val="75000"/>
                  </a:schemeClr>
                </a:solidFill>
                <a:effectLst/>
                <a:latin typeface="Times New Roman" panose="02020603050405020304" pitchFamily="18" charset="0"/>
                <a:ea typeface="Times New Roman" panose="02020603050405020304" pitchFamily="18" charset="0"/>
              </a:rPr>
              <a:t>Disease</a:t>
            </a:r>
            <a:r>
              <a:rPr lang="pl-PL" sz="2300" kern="150" dirty="0">
                <a:solidFill>
                  <a:schemeClr val="accent1">
                    <a:lumMod val="75000"/>
                  </a:schemeClr>
                </a:solidFill>
                <a:effectLst/>
                <a:latin typeface="Times New Roman" panose="02020603050405020304" pitchFamily="18" charset="0"/>
                <a:ea typeface="Times New Roman" panose="02020603050405020304" pitchFamily="18" charset="0"/>
              </a:rPr>
              <a:t>):</a:t>
            </a:r>
            <a:br>
              <a:rPr lang="pl-PL" sz="2300" kern="150" dirty="0">
                <a:solidFill>
                  <a:schemeClr val="accent1">
                    <a:lumMod val="75000"/>
                  </a:schemeClr>
                </a:solidFill>
                <a:effectLst/>
                <a:latin typeface="Times New Roman" panose="02020603050405020304" pitchFamily="18" charset="0"/>
                <a:ea typeface="Times New Roman" panose="02020603050405020304" pitchFamily="18" charset="0"/>
              </a:rPr>
            </a:br>
            <a:endParaRPr lang="pl-PL" sz="2300" dirty="0">
              <a:solidFill>
                <a:schemeClr val="accent1">
                  <a:lumMod val="75000"/>
                </a:schemeClr>
              </a:solidFill>
            </a:endParaRPr>
          </a:p>
        </p:txBody>
      </p:sp>
      <p:pic>
        <p:nvPicPr>
          <p:cNvPr id="5" name="Symbol zastępczy zawartości 4" descr="Obraz zawierający osoba, mężczyzna, odzież, wewnątrz&#10;&#10;Opis wygenerowany automatycznie">
            <a:extLst>
              <a:ext uri="{FF2B5EF4-FFF2-40B4-BE49-F238E27FC236}">
                <a16:creationId xmlns:a16="http://schemas.microsoft.com/office/drawing/2014/main" id="{7A8D1B52-1081-4871-BD91-5FF6C4D74AEF}"/>
              </a:ext>
            </a:extLst>
          </p:cNvPr>
          <p:cNvPicPr>
            <a:picLocks noChangeAspect="1"/>
          </p:cNvPicPr>
          <p:nvPr/>
        </p:nvPicPr>
        <p:blipFill rotWithShape="1">
          <a:blip r:embed="rId2">
            <a:extLst>
              <a:ext uri="{28A0092B-C50C-407E-A947-70E740481C1C}">
                <a14:useLocalDpi xmlns:a14="http://schemas.microsoft.com/office/drawing/2010/main" val="0"/>
              </a:ext>
            </a:extLst>
          </a:blip>
          <a:srcRect l="252" r="2689" b="1"/>
          <a:stretch/>
        </p:blipFill>
        <p:spPr>
          <a:xfrm>
            <a:off x="20" y="-47124"/>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7" name="Content Placeholder 8">
            <a:extLst>
              <a:ext uri="{FF2B5EF4-FFF2-40B4-BE49-F238E27FC236}">
                <a16:creationId xmlns:a16="http://schemas.microsoft.com/office/drawing/2014/main" id="{F1C90D0B-CA79-2DAD-8CB4-E64179F22BAC}"/>
              </a:ext>
            </a:extLst>
          </p:cNvPr>
          <p:cNvSpPr>
            <a:spLocks noGrp="1"/>
          </p:cNvSpPr>
          <p:nvPr>
            <p:ph idx="1"/>
          </p:nvPr>
        </p:nvSpPr>
        <p:spPr>
          <a:xfrm>
            <a:off x="4223982" y="3521414"/>
            <a:ext cx="7485413" cy="3336576"/>
          </a:xfrm>
        </p:spPr>
        <p:txBody>
          <a:bodyPr anchor="ctr">
            <a:normAutofit/>
          </a:bodyPr>
          <a:lstStyle/>
          <a:p>
            <a:pPr lvl="0">
              <a:buFont typeface="Wingdings" panose="05000000000000000000" pitchFamily="2" charset="2"/>
              <a:buChar char="Ø"/>
            </a:pPr>
            <a:r>
              <a:rPr lang="pl-PL" sz="1400" kern="150" dirty="0">
                <a:solidFill>
                  <a:schemeClr val="accent1">
                    <a:lumMod val="75000"/>
                  </a:schemeClr>
                </a:solidFill>
                <a:effectLst/>
                <a:latin typeface="StarSymbol"/>
                <a:ea typeface="OpenSymbol"/>
                <a:cs typeface="OpenSymbol"/>
              </a:rPr>
              <a:t>palenie nikotyny (85% przypadków),</a:t>
            </a:r>
          </a:p>
          <a:p>
            <a:pPr lvl="0">
              <a:buFont typeface="Wingdings" panose="05000000000000000000" pitchFamily="2" charset="2"/>
              <a:buChar char="Ø"/>
            </a:pPr>
            <a:r>
              <a:rPr lang="pl-PL" sz="1400" kern="150" dirty="0">
                <a:solidFill>
                  <a:schemeClr val="accent1">
                    <a:lumMod val="75000"/>
                  </a:schemeClr>
                </a:solidFill>
                <a:effectLst/>
                <a:latin typeface="StarSymbol"/>
                <a:ea typeface="OpenSymbol"/>
                <a:cs typeface="OpenSymbol"/>
              </a:rPr>
              <a:t>uwarunkowania genetyczne,</a:t>
            </a:r>
          </a:p>
          <a:p>
            <a:pPr lvl="0">
              <a:buFont typeface="Wingdings" panose="05000000000000000000" pitchFamily="2" charset="2"/>
              <a:buChar char="Ø"/>
            </a:pPr>
            <a:r>
              <a:rPr lang="pl-PL" sz="1400" kern="150" dirty="0">
                <a:solidFill>
                  <a:schemeClr val="accent1">
                    <a:lumMod val="75000"/>
                  </a:schemeClr>
                </a:solidFill>
                <a:effectLst/>
                <a:latin typeface="StarSymbol"/>
                <a:ea typeface="OpenSymbol"/>
                <a:cs typeface="OpenSymbol"/>
              </a:rPr>
              <a:t>sędziwy wiek,</a:t>
            </a:r>
          </a:p>
          <a:p>
            <a:pPr lvl="0">
              <a:buFont typeface="Wingdings" panose="05000000000000000000" pitchFamily="2" charset="2"/>
              <a:buChar char="Ø"/>
            </a:pPr>
            <a:r>
              <a:rPr lang="pl-PL" sz="1400" kern="150" dirty="0">
                <a:solidFill>
                  <a:schemeClr val="accent1">
                    <a:lumMod val="75000"/>
                  </a:schemeClr>
                </a:solidFill>
                <a:effectLst/>
                <a:latin typeface="StarSymbol"/>
                <a:ea typeface="OpenSymbol"/>
                <a:cs typeface="OpenSymbol"/>
              </a:rPr>
              <a:t>kobiety bezustannie narażone na przebywanie w środowisku palaczy,</a:t>
            </a:r>
          </a:p>
          <a:p>
            <a:pPr lvl="0">
              <a:buFont typeface="Wingdings" panose="05000000000000000000" pitchFamily="2" charset="2"/>
              <a:buChar char="Ø"/>
            </a:pPr>
            <a:r>
              <a:rPr lang="pl-PL" sz="1400" kern="150" dirty="0">
                <a:solidFill>
                  <a:schemeClr val="accent1">
                    <a:lumMod val="75000"/>
                  </a:schemeClr>
                </a:solidFill>
                <a:effectLst/>
                <a:latin typeface="StarSymbol"/>
                <a:ea typeface="OpenSymbol"/>
                <a:cs typeface="OpenSymbol"/>
              </a:rPr>
              <a:t>w okresie dzieciństwa nawracające zapalenia ze strony układu oddechowego,</a:t>
            </a:r>
          </a:p>
          <a:p>
            <a:pPr lvl="0">
              <a:buFont typeface="Wingdings" panose="05000000000000000000" pitchFamily="2" charset="2"/>
              <a:buChar char="Ø"/>
            </a:pPr>
            <a:r>
              <a:rPr lang="pl-PL" sz="1400" kern="150" dirty="0">
                <a:solidFill>
                  <a:schemeClr val="accent1">
                    <a:lumMod val="75000"/>
                  </a:schemeClr>
                </a:solidFill>
                <a:effectLst/>
                <a:latin typeface="StarSymbol"/>
                <a:ea typeface="OpenSymbol"/>
                <a:cs typeface="OpenSymbol"/>
              </a:rPr>
              <a:t>przebywanie w pomieszczeniach zanieczyszczonych pyłami,</a:t>
            </a:r>
          </a:p>
          <a:p>
            <a:pPr lvl="0">
              <a:buFont typeface="Wingdings" panose="05000000000000000000" pitchFamily="2" charset="2"/>
              <a:buChar char="Ø"/>
            </a:pPr>
            <a:r>
              <a:rPr lang="pl-PL" sz="1400" kern="150" dirty="0">
                <a:solidFill>
                  <a:schemeClr val="accent1">
                    <a:lumMod val="75000"/>
                  </a:schemeClr>
                </a:solidFill>
                <a:effectLst/>
                <a:latin typeface="StarSymbol"/>
                <a:ea typeface="OpenSymbol"/>
                <a:cs typeface="OpenSymbol"/>
              </a:rPr>
              <a:t>zanieczyszczone powietrze,</a:t>
            </a:r>
          </a:p>
          <a:p>
            <a:pPr lvl="0">
              <a:buFont typeface="Wingdings" panose="05000000000000000000" pitchFamily="2" charset="2"/>
              <a:buChar char="Ø"/>
            </a:pPr>
            <a:r>
              <a:rPr lang="pl-PL" sz="1400" kern="150" dirty="0">
                <a:solidFill>
                  <a:schemeClr val="accent1">
                    <a:lumMod val="75000"/>
                  </a:schemeClr>
                </a:solidFill>
                <a:effectLst/>
                <a:latin typeface="StarSymbol"/>
                <a:ea typeface="OpenSymbol"/>
                <a:cs typeface="OpenSymbol"/>
              </a:rPr>
              <a:t>astma, gruźlica,</a:t>
            </a:r>
          </a:p>
          <a:p>
            <a:pPr>
              <a:buFont typeface="Wingdings" panose="05000000000000000000" pitchFamily="2" charset="2"/>
              <a:buChar char="Ø"/>
            </a:pPr>
            <a:r>
              <a:rPr lang="pl-PL" sz="1400" dirty="0">
                <a:solidFill>
                  <a:schemeClr val="accent1">
                    <a:lumMod val="75000"/>
                  </a:schemeClr>
                </a:solidFill>
                <a:effectLst/>
                <a:latin typeface="Times New Roman" panose="02020603050405020304" pitchFamily="18" charset="0"/>
                <a:ea typeface="Times New Roman" panose="02020603050405020304" pitchFamily="18" charset="0"/>
              </a:rPr>
              <a:t>zapalenie oskrzeli o charakterze przewlekłym</a:t>
            </a:r>
            <a:endParaRPr lang="en-US" sz="1400" dirty="0">
              <a:solidFill>
                <a:schemeClr val="accent1">
                  <a:lumMod val="75000"/>
                </a:schemeClr>
              </a:solidFill>
            </a:endParaRPr>
          </a:p>
        </p:txBody>
      </p:sp>
    </p:spTree>
    <p:extLst>
      <p:ext uri="{BB962C8B-B14F-4D97-AF65-F5344CB8AC3E}">
        <p14:creationId xmlns:p14="http://schemas.microsoft.com/office/powerpoint/2010/main" val="2921013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a:extLst>
              <a:ext uri="{FF2B5EF4-FFF2-40B4-BE49-F238E27FC236}">
                <a16:creationId xmlns:a16="http://schemas.microsoft.com/office/drawing/2014/main" id="{EB4AB425-5905-4487-BD34-6E0739699195}"/>
              </a:ext>
            </a:extLst>
          </p:cNvPr>
          <p:cNvPicPr>
            <a:picLocks noChangeAspect="1"/>
          </p:cNvPicPr>
          <p:nvPr/>
        </p:nvPicPr>
        <p:blipFill rotWithShape="1">
          <a:blip r:embed="rId2">
            <a:extLst>
              <a:ext uri="{28A0092B-C50C-407E-A947-70E740481C1C}">
                <a14:useLocalDpi xmlns:a14="http://schemas.microsoft.com/office/drawing/2010/main" val="0"/>
              </a:ext>
            </a:extLst>
          </a:blip>
          <a:srcRect l="24398" r="6865" b="-1"/>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D04E49A5-7F4A-427E-98CA-499998DA53AE}"/>
              </a:ext>
            </a:extLst>
          </p:cNvPr>
          <p:cNvSpPr>
            <a:spLocks noGrp="1"/>
          </p:cNvSpPr>
          <p:nvPr>
            <p:ph type="title"/>
          </p:nvPr>
        </p:nvSpPr>
        <p:spPr>
          <a:xfrm>
            <a:off x="7531610" y="365125"/>
            <a:ext cx="3822189" cy="1899912"/>
          </a:xfrm>
        </p:spPr>
        <p:txBody>
          <a:bodyPr>
            <a:normAutofit/>
          </a:bodyPr>
          <a:lstStyle/>
          <a:p>
            <a:pPr algn="ctr"/>
            <a:r>
              <a:rPr lang="pl-PL" sz="4000" dirty="0">
                <a:solidFill>
                  <a:schemeClr val="accent1">
                    <a:lumMod val="75000"/>
                  </a:schemeClr>
                </a:solidFill>
              </a:rPr>
              <a:t>Diagnostyka </a:t>
            </a:r>
            <a:r>
              <a:rPr lang="pl-PL" sz="4000" dirty="0" err="1">
                <a:solidFill>
                  <a:schemeClr val="accent1">
                    <a:lumMod val="75000"/>
                  </a:schemeClr>
                </a:solidFill>
              </a:rPr>
              <a:t>POChP</a:t>
            </a:r>
            <a:endParaRPr lang="pl-PL" sz="4000" dirty="0">
              <a:solidFill>
                <a:schemeClr val="accent1">
                  <a:lumMod val="75000"/>
                </a:schemeClr>
              </a:solidFill>
            </a:endParaRPr>
          </a:p>
        </p:txBody>
      </p:sp>
      <p:sp>
        <p:nvSpPr>
          <p:cNvPr id="9" name="Content Placeholder 8">
            <a:extLst>
              <a:ext uri="{FF2B5EF4-FFF2-40B4-BE49-F238E27FC236}">
                <a16:creationId xmlns:a16="http://schemas.microsoft.com/office/drawing/2014/main" id="{8A2B3E87-EB73-8A67-80D5-B2447B7865A2}"/>
              </a:ext>
            </a:extLst>
          </p:cNvPr>
          <p:cNvSpPr>
            <a:spLocks noGrp="1"/>
          </p:cNvSpPr>
          <p:nvPr>
            <p:ph idx="1"/>
          </p:nvPr>
        </p:nvSpPr>
        <p:spPr>
          <a:xfrm>
            <a:off x="7531610" y="1800520"/>
            <a:ext cx="3822189" cy="4376443"/>
          </a:xfrm>
        </p:spPr>
        <p:txBody>
          <a:bodyPr>
            <a:noAutofit/>
          </a:bodyPr>
          <a:lstStyle/>
          <a:p>
            <a:pPr marL="0" indent="0" algn="ctr">
              <a:buNone/>
            </a:pPr>
            <a:r>
              <a:rPr lang="pl-PL" sz="1800" dirty="0">
                <a:solidFill>
                  <a:schemeClr val="accent1">
                    <a:lumMod val="75000"/>
                  </a:schemeClr>
                </a:solidFill>
                <a:effectLst/>
                <a:latin typeface="Times New Roman" panose="02020603050405020304" pitchFamily="18" charset="0"/>
                <a:ea typeface="Times New Roman" panose="02020603050405020304" pitchFamily="18" charset="0"/>
              </a:rPr>
              <a:t>Rozpoznanie </a:t>
            </a:r>
            <a:r>
              <a:rPr lang="pl-PL" sz="1800" dirty="0" err="1">
                <a:solidFill>
                  <a:schemeClr val="accent1">
                    <a:lumMod val="75000"/>
                  </a:schemeClr>
                </a:solidFill>
                <a:effectLst/>
                <a:latin typeface="Times New Roman" panose="02020603050405020304" pitchFamily="18" charset="0"/>
                <a:ea typeface="Times New Roman" panose="02020603050405020304" pitchFamily="18" charset="0"/>
              </a:rPr>
              <a:t>POChP</a:t>
            </a:r>
            <a:r>
              <a:rPr lang="pl-PL" sz="1800" dirty="0">
                <a:solidFill>
                  <a:schemeClr val="accent1">
                    <a:lumMod val="75000"/>
                  </a:schemeClr>
                </a:solidFill>
                <a:effectLst/>
                <a:latin typeface="Times New Roman" panose="02020603050405020304" pitchFamily="18" charset="0"/>
                <a:ea typeface="Times New Roman" panose="02020603050405020304" pitchFamily="18" charset="0"/>
              </a:rPr>
              <a:t> opiera się na badaniu podmiotowym oraz przedmiotowym, które potwierdzamy spirometrią. Spirometria jest badaniem czynnościowym układu oddechowego i ocenia objętość powietrza wydychanego i wdychanego do płuc. Krótko przed badaniem podajemy pacjentowi droga wziewną lek, który rozkurcza oskrzela. Po podaniu leku mierzy się pacjentowi poziom </a:t>
            </a:r>
            <a:r>
              <a:rPr lang="pl-PL" sz="1800" dirty="0" err="1">
                <a:solidFill>
                  <a:schemeClr val="accent1">
                    <a:lumMod val="75000"/>
                  </a:schemeClr>
                </a:solidFill>
                <a:effectLst/>
                <a:latin typeface="Times New Roman" panose="02020603050405020304" pitchFamily="18" charset="0"/>
                <a:ea typeface="Times New Roman" panose="02020603050405020304" pitchFamily="18" charset="0"/>
              </a:rPr>
              <a:t>obturacji</a:t>
            </a:r>
            <a:r>
              <a:rPr lang="pl-PL" sz="1800" dirty="0">
                <a:solidFill>
                  <a:schemeClr val="accent1">
                    <a:lumMod val="75000"/>
                  </a:schemeClr>
                </a:solidFill>
                <a:effectLst/>
                <a:latin typeface="Times New Roman" panose="02020603050405020304" pitchFamily="18" charset="0"/>
                <a:ea typeface="Times New Roman" panose="02020603050405020304" pitchFamily="18" charset="0"/>
              </a:rPr>
              <a:t> za pomocą wskaźnika </a:t>
            </a:r>
            <a:r>
              <a:rPr lang="pl-PL" sz="1800" dirty="0" err="1">
                <a:solidFill>
                  <a:schemeClr val="accent1">
                    <a:lumMod val="75000"/>
                  </a:schemeClr>
                </a:solidFill>
                <a:effectLst/>
                <a:latin typeface="Times New Roman" panose="02020603050405020304" pitchFamily="18" charset="0"/>
                <a:ea typeface="Times New Roman" panose="02020603050405020304" pitchFamily="18" charset="0"/>
              </a:rPr>
              <a:t>Tiffeneau</a:t>
            </a:r>
            <a:r>
              <a:rPr lang="pl-PL" sz="1800" dirty="0">
                <a:solidFill>
                  <a:schemeClr val="accent1">
                    <a:lumMod val="75000"/>
                  </a:schemeClr>
                </a:solidFill>
                <a:effectLst/>
                <a:latin typeface="Times New Roman" panose="02020603050405020304" pitchFamily="18" charset="0"/>
                <a:ea typeface="Times New Roman" panose="02020603050405020304" pitchFamily="18" charset="0"/>
              </a:rPr>
              <a:t>. Jeżeli wynik jest poniżej 0,7, a u pacjenta dodatkowo występują objawy takie jak duszność, uporczywy kaszel oraz zmniejszona tolerancja na wysiłek, to można zdiagnozować </a:t>
            </a:r>
            <a:r>
              <a:rPr lang="pl-PL" sz="1800" dirty="0" err="1">
                <a:solidFill>
                  <a:schemeClr val="accent1">
                    <a:lumMod val="75000"/>
                  </a:schemeClr>
                </a:solidFill>
                <a:effectLst/>
                <a:latin typeface="Times New Roman" panose="02020603050405020304" pitchFamily="18" charset="0"/>
                <a:ea typeface="Times New Roman" panose="02020603050405020304" pitchFamily="18" charset="0"/>
              </a:rPr>
              <a:t>POChP</a:t>
            </a:r>
            <a:r>
              <a:rPr lang="pl-PL" sz="1800" dirty="0">
                <a:solidFill>
                  <a:schemeClr val="accent1">
                    <a:lumMod val="75000"/>
                  </a:schemeClr>
                </a:solidFill>
                <a:effectLst/>
                <a:latin typeface="Times New Roman" panose="02020603050405020304" pitchFamily="18" charset="0"/>
                <a:ea typeface="Times New Roman" panose="02020603050405020304" pitchFamily="18" charset="0"/>
              </a:rPr>
              <a:t>. </a:t>
            </a:r>
            <a:endParaRPr lang="en-US" sz="1800" dirty="0">
              <a:solidFill>
                <a:schemeClr val="accent1">
                  <a:lumMod val="75000"/>
                </a:schemeClr>
              </a:solidFill>
            </a:endParaRPr>
          </a:p>
        </p:txBody>
      </p:sp>
    </p:spTree>
    <p:extLst>
      <p:ext uri="{BB962C8B-B14F-4D97-AF65-F5344CB8AC3E}">
        <p14:creationId xmlns:p14="http://schemas.microsoft.com/office/powerpoint/2010/main" val="1195151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osoba&#10;&#10;Opis wygenerowany automatycznie">
            <a:extLst>
              <a:ext uri="{FF2B5EF4-FFF2-40B4-BE49-F238E27FC236}">
                <a16:creationId xmlns:a16="http://schemas.microsoft.com/office/drawing/2014/main" id="{D813C40E-889E-48F1-8678-433FDDA01256}"/>
              </a:ext>
            </a:extLst>
          </p:cNvPr>
          <p:cNvPicPr>
            <a:picLocks noChangeAspect="1"/>
          </p:cNvPicPr>
          <p:nvPr/>
        </p:nvPicPr>
        <p:blipFill rotWithShape="1">
          <a:blip r:embed="rId2">
            <a:extLst>
              <a:ext uri="{28A0092B-C50C-407E-A947-70E740481C1C}">
                <a14:useLocalDpi xmlns:a14="http://schemas.microsoft.com/office/drawing/2010/main" val="0"/>
              </a:ext>
            </a:extLst>
          </a:blip>
          <a:srcRect t="11288" b="1690"/>
          <a:stretch/>
        </p:blipFill>
        <p:spPr>
          <a:xfrm>
            <a:off x="0"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E95D4E19-51CF-8752-FBCE-CA0D89F18F96}"/>
              </a:ext>
            </a:extLst>
          </p:cNvPr>
          <p:cNvSpPr>
            <a:spLocks noGrp="1"/>
          </p:cNvSpPr>
          <p:nvPr>
            <p:ph idx="1"/>
          </p:nvPr>
        </p:nvSpPr>
        <p:spPr>
          <a:xfrm>
            <a:off x="7531610" y="263951"/>
            <a:ext cx="3822189" cy="5913012"/>
          </a:xfrm>
        </p:spPr>
        <p:txBody>
          <a:bodyPr>
            <a:normAutofit fontScale="92500" lnSpcReduction="20000"/>
          </a:bodyPr>
          <a:lstStyle/>
          <a:p>
            <a:pPr indent="0" algn="ctr">
              <a:lnSpc>
                <a:spcPct val="110000"/>
              </a:lnSpc>
              <a:buNone/>
            </a:pPr>
            <a:r>
              <a:rPr lang="pl-PL" sz="1800" kern="150" dirty="0">
                <a:solidFill>
                  <a:schemeClr val="accent1">
                    <a:lumMod val="75000"/>
                  </a:schemeClr>
                </a:solidFill>
                <a:effectLst/>
                <a:latin typeface="Times New Roman" panose="02020603050405020304" pitchFamily="18" charset="0"/>
                <a:ea typeface="ZurichCnPL-Regular"/>
                <a:cs typeface="ZurichCnPL-Regular"/>
              </a:rPr>
              <a:t>Kolejnym badaniem jest pletyzmografia, która pozwala wyliczyć całą wielkość powietrza zawartego w płucach. Uzupełnieniem diagnostyki jest pomiar tolerancji na wysiłek fizyczny. Służą do tego testy marszowe bądź próby wysiłkowe. Wymienione badania zalicza się do grupy badań czynnościowych. Istnieje jeszcze druga grupa badań, nazywana badaniami obrazowymi, do której zaliczamy, m.in. badanie radiologiczne (RTG) i tomograficzne (TK) klatki piersiowej. Ponadto wykonujemy:  </a:t>
            </a:r>
            <a:r>
              <a:rPr lang="pl-PL" sz="1800" kern="150" dirty="0" err="1">
                <a:solidFill>
                  <a:schemeClr val="accent1">
                    <a:lumMod val="75000"/>
                  </a:schemeClr>
                </a:solidFill>
                <a:effectLst/>
                <a:latin typeface="Times New Roman" panose="02020603050405020304" pitchFamily="18" charset="0"/>
                <a:ea typeface="ZurichCnPL-Regular"/>
                <a:cs typeface="ZurichCnPL-Regular"/>
              </a:rPr>
              <a:t>pulsoksymetrię</a:t>
            </a:r>
            <a:r>
              <a:rPr lang="pl-PL" sz="1800" kern="150" dirty="0">
                <a:solidFill>
                  <a:schemeClr val="accent1">
                    <a:lumMod val="75000"/>
                  </a:schemeClr>
                </a:solidFill>
                <a:effectLst/>
                <a:latin typeface="Times New Roman" panose="02020603050405020304" pitchFamily="18" charset="0"/>
                <a:ea typeface="ZurichCnPL-Regular"/>
                <a:cs typeface="ZurichCnPL-Regular"/>
              </a:rPr>
              <a:t>, gazometrię krwi tętniczej  oraz morfologię krwi obwodowej.</a:t>
            </a:r>
            <a:endParaRPr lang="pl-PL" sz="1800" kern="150" dirty="0">
              <a:solidFill>
                <a:schemeClr val="accent1">
                  <a:lumMod val="75000"/>
                </a:schemeClr>
              </a:solidFill>
              <a:effectLst/>
              <a:latin typeface="Times New Roman" panose="02020603050405020304" pitchFamily="18" charset="0"/>
              <a:ea typeface="Times New Roman" panose="02020603050405020304" pitchFamily="18" charset="0"/>
            </a:endParaRPr>
          </a:p>
          <a:p>
            <a:pPr marL="0" indent="0" algn="ctr">
              <a:lnSpc>
                <a:spcPct val="110000"/>
              </a:lnSpc>
              <a:buNone/>
            </a:pPr>
            <a:r>
              <a:rPr lang="pl-PL" sz="1800" dirty="0">
                <a:solidFill>
                  <a:schemeClr val="accent1">
                    <a:lumMod val="75000"/>
                  </a:schemeClr>
                </a:solidFill>
                <a:effectLst/>
                <a:latin typeface="Times New Roman" panose="02020603050405020304" pitchFamily="18" charset="0"/>
                <a:ea typeface="ZurichCnPL-Regular"/>
                <a:cs typeface="ZurichCnPL-Regular"/>
              </a:rPr>
              <a:t>Uzupełnieniem diagnostyki przewlekłej obturacyjnej choroby płuc jest wykonanie testu CAT (narzędzie diagnostyczne </a:t>
            </a:r>
            <a:r>
              <a:rPr lang="pl-PL" sz="1800" dirty="0" err="1">
                <a:solidFill>
                  <a:schemeClr val="accent1">
                    <a:lumMod val="75000"/>
                  </a:schemeClr>
                </a:solidFill>
                <a:effectLst/>
                <a:latin typeface="Times New Roman" panose="02020603050405020304" pitchFamily="18" charset="0"/>
                <a:ea typeface="ZurichCnPL-Regular"/>
                <a:cs typeface="ZurichCnPL-Regular"/>
              </a:rPr>
              <a:t>POChP</a:t>
            </a:r>
            <a:r>
              <a:rPr lang="pl-PL" sz="1800" dirty="0">
                <a:solidFill>
                  <a:schemeClr val="accent1">
                    <a:lumMod val="75000"/>
                  </a:schemeClr>
                </a:solidFill>
                <a:effectLst/>
                <a:latin typeface="Times New Roman" panose="02020603050405020304" pitchFamily="18" charset="0"/>
                <a:ea typeface="ZurichCnPL-Regular"/>
                <a:cs typeface="ZurichCnPL-Regular"/>
              </a:rPr>
              <a:t>),  który subiektywnie ocenia nasilenie się dolegliwości </a:t>
            </a:r>
            <a:endParaRPr lang="en-US" sz="2000" dirty="0">
              <a:solidFill>
                <a:schemeClr val="accent1">
                  <a:lumMod val="75000"/>
                </a:schemeClr>
              </a:solidFill>
            </a:endParaRPr>
          </a:p>
        </p:txBody>
      </p:sp>
    </p:spTree>
    <p:extLst>
      <p:ext uri="{BB962C8B-B14F-4D97-AF65-F5344CB8AC3E}">
        <p14:creationId xmlns:p14="http://schemas.microsoft.com/office/powerpoint/2010/main" val="25402108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a:extLst>
              <a:ext uri="{FF2B5EF4-FFF2-40B4-BE49-F238E27FC236}">
                <a16:creationId xmlns:a16="http://schemas.microsoft.com/office/drawing/2014/main" id="{63FCCFB5-489E-7F4A-F44F-3E7E20384DD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3118"/>
          <a:stretch/>
        </p:blipFill>
        <p:spPr>
          <a:xfrm>
            <a:off x="1" y="10"/>
            <a:ext cx="12015018"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5ABFE7DD-54BC-2A61-C107-B119E2D71A23}"/>
              </a:ext>
            </a:extLst>
          </p:cNvPr>
          <p:cNvSpPr>
            <a:spLocks noGrp="1"/>
          </p:cNvSpPr>
          <p:nvPr>
            <p:ph type="title"/>
          </p:nvPr>
        </p:nvSpPr>
        <p:spPr>
          <a:xfrm>
            <a:off x="8613058" y="365125"/>
            <a:ext cx="3401961" cy="1178540"/>
          </a:xfrm>
        </p:spPr>
        <p:txBody>
          <a:bodyPr>
            <a:normAutofit fontScale="90000"/>
          </a:bodyPr>
          <a:lstStyle/>
          <a:p>
            <a:pPr algn="ctr"/>
            <a:r>
              <a:rPr lang="pl-PL" sz="4000" b="1" i="1" dirty="0">
                <a:solidFill>
                  <a:schemeClr val="accent6">
                    <a:lumMod val="75000"/>
                  </a:schemeClr>
                </a:solidFill>
                <a:effectLst>
                  <a:outerShdw blurRad="38100" dist="38100" dir="2700000" algn="tl">
                    <a:srgbClr val="000000">
                      <a:alpha val="43137"/>
                    </a:srgbClr>
                  </a:outerShdw>
                </a:effectLst>
              </a:rPr>
              <a:t>Co to jest alergia pokarmowa?</a:t>
            </a:r>
          </a:p>
        </p:txBody>
      </p:sp>
      <p:sp>
        <p:nvSpPr>
          <p:cNvPr id="10" name="Content Placeholder 9">
            <a:extLst>
              <a:ext uri="{FF2B5EF4-FFF2-40B4-BE49-F238E27FC236}">
                <a16:creationId xmlns:a16="http://schemas.microsoft.com/office/drawing/2014/main" id="{AD26E08D-69A3-2F82-58C9-DA15C24870F6}"/>
              </a:ext>
            </a:extLst>
          </p:cNvPr>
          <p:cNvSpPr>
            <a:spLocks noGrp="1"/>
          </p:cNvSpPr>
          <p:nvPr>
            <p:ph idx="1"/>
          </p:nvPr>
        </p:nvSpPr>
        <p:spPr>
          <a:xfrm>
            <a:off x="7531610" y="1661652"/>
            <a:ext cx="4581732" cy="4831223"/>
          </a:xfrm>
        </p:spPr>
        <p:txBody>
          <a:bodyPr>
            <a:noAutofit/>
          </a:bodyPr>
          <a:lstStyle/>
          <a:p>
            <a:pPr>
              <a:buFont typeface="Wingdings" panose="05000000000000000000" pitchFamily="2" charset="2"/>
              <a:buChar char="Ø"/>
            </a:pPr>
            <a:r>
              <a:rPr lang="pl-PL" sz="1600" i="1" dirty="0">
                <a:solidFill>
                  <a:schemeClr val="accent6">
                    <a:lumMod val="75000"/>
                  </a:schemeClr>
                </a:solidFill>
                <a:effectLst/>
                <a:latin typeface="Times New Roman" panose="02020603050405020304" pitchFamily="18" charset="0"/>
                <a:cs typeface="Times New Roman" panose="02020603050405020304" pitchFamily="18" charset="0"/>
              </a:rPr>
              <a:t>Alergia, potocznie nazywana uczuleniem, to patologiczna reakcja organizmu na działanie specyficznych substancji obcych - czynników alergicznych, określanych często jako alergeny.</a:t>
            </a:r>
          </a:p>
          <a:p>
            <a:pPr algn="l">
              <a:buFont typeface="Wingdings" panose="05000000000000000000" pitchFamily="2" charset="2"/>
              <a:buChar char="Ø"/>
            </a:pPr>
            <a:r>
              <a:rPr lang="pl-PL" sz="1600" i="1" dirty="0">
                <a:solidFill>
                  <a:schemeClr val="accent6">
                    <a:lumMod val="75000"/>
                  </a:schemeClr>
                </a:solidFill>
                <a:effectLst/>
                <a:latin typeface="Times New Roman" panose="02020603050405020304" pitchFamily="18" charset="0"/>
                <a:cs typeface="Times New Roman" panose="02020603050405020304" pitchFamily="18" charset="0"/>
              </a:rPr>
              <a:t>Alergia pokarmowa wywołuje zróżnicowane objawy, które mogą wystąpić po kilku minutach od przyjęcia pokarmu, ale również i po kilku godzinach lub dniach, w zależności od rodzaju reakcji organizmu. Objawy główne uczulenia to najczęściej wstrząs anafilaktyczny, któremu towarzyszyć może również tachykardia czy hipotonia. Do innych popularnych objawów uczulenia pokarmowego należą: nudności, wymioty,</a:t>
            </a:r>
            <a:r>
              <a:rPr lang="pl-PL" sz="1600" i="1" dirty="0">
                <a:solidFill>
                  <a:schemeClr val="accent6">
                    <a:lumMod val="75000"/>
                  </a:schemeClr>
                </a:solidFill>
                <a:latin typeface="Times New Roman" panose="02020603050405020304" pitchFamily="18" charset="0"/>
                <a:cs typeface="Times New Roman" panose="02020603050405020304" pitchFamily="18" charset="0"/>
              </a:rPr>
              <a:t> </a:t>
            </a:r>
            <a:r>
              <a:rPr lang="pl-PL" sz="1600" i="1" dirty="0">
                <a:solidFill>
                  <a:schemeClr val="accent6">
                    <a:lumMod val="75000"/>
                  </a:schemeClr>
                </a:solidFill>
                <a:effectLst/>
                <a:latin typeface="Times New Roman" panose="02020603050405020304" pitchFamily="18" charset="0"/>
                <a:cs typeface="Times New Roman" panose="02020603050405020304" pitchFamily="18" charset="0"/>
              </a:rPr>
              <a:t>wzdęcia, bóle brzucha, biegunka, zapalenie jelit, żołądka, przełyku czy okrężnicy.</a:t>
            </a:r>
            <a:endParaRPr lang="pl-PL" sz="1600" i="1" dirty="0">
              <a:solidFill>
                <a:schemeClr val="accent6">
                  <a:lumMod val="7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pl-PL" sz="1600" i="1" dirty="0">
                <a:solidFill>
                  <a:schemeClr val="accent6">
                    <a:lumMod val="75000"/>
                  </a:schemeClr>
                </a:solidFill>
                <a:effectLst/>
                <a:latin typeface="Times New Roman" panose="02020603050405020304" pitchFamily="18" charset="0"/>
                <a:cs typeface="Times New Roman" panose="02020603050405020304" pitchFamily="18" charset="0"/>
              </a:rPr>
              <a:t>Wyróżnia się także objawy skórne uczulenia pokarmowego, do których należy między innymi: wysypka pokarmowa, rumień, pokrzywka, obrzęk i świąd skóry, wypryski skórne (często występujące na twarzy).</a:t>
            </a:r>
            <a:endParaRPr lang="en-US" sz="1600"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pole tekstowe 5">
            <a:extLst>
              <a:ext uri="{FF2B5EF4-FFF2-40B4-BE49-F238E27FC236}">
                <a16:creationId xmlns:a16="http://schemas.microsoft.com/office/drawing/2014/main" id="{62EF5ABD-E647-8F1C-7E2C-2F76E290AC9C}"/>
              </a:ext>
            </a:extLst>
          </p:cNvPr>
          <p:cNvSpPr txBox="1"/>
          <p:nvPr/>
        </p:nvSpPr>
        <p:spPr>
          <a:xfrm>
            <a:off x="7585419" y="6657945"/>
            <a:ext cx="2084224" cy="200055"/>
          </a:xfrm>
          <a:prstGeom prst="rect">
            <a:avLst/>
          </a:prstGeom>
          <a:solidFill>
            <a:srgbClr val="000000"/>
          </a:solidFill>
        </p:spPr>
        <p:txBody>
          <a:bodyPr wrap="none" rtlCol="0">
            <a:spAutoFit/>
          </a:bodyPr>
          <a:lstStyle/>
          <a:p>
            <a:pPr algn="r">
              <a:spcAft>
                <a:spcPts val="600"/>
              </a:spcAft>
            </a:pPr>
            <a:r>
              <a:rPr lang="pl-PL" sz="700">
                <a:solidFill>
                  <a:srgbClr val="FFFFFF"/>
                </a:solidFill>
                <a:hlinkClick r:id="rId3" tooltip="https://www.avcr.cz/cs/pro-media/tiskove-zpravy/Prichazi-obdobi-vsudypritomneho-pylu.-Co-vsechno-vime-o-alergiich/">
                  <a:extLst>
                    <a:ext uri="{A12FA001-AC4F-418D-AE19-62706E023703}">
                      <ahyp:hlinkClr xmlns:ahyp="http://schemas.microsoft.com/office/drawing/2018/hyperlinkcolor" val="tx"/>
                    </a:ext>
                  </a:extLst>
                </a:hlinkClick>
              </a:rPr>
              <a:t>To zdjęcie</a:t>
            </a:r>
            <a:r>
              <a:rPr lang="pl-PL" sz="700">
                <a:solidFill>
                  <a:srgbClr val="FFFFFF"/>
                </a:solidFill>
              </a:rPr>
              <a:t>, autor: Nieznany autor, licencja: </a:t>
            </a:r>
            <a:r>
              <a:rPr lang="pl-PL"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pl-PL" sz="700">
              <a:solidFill>
                <a:srgbClr val="FFFFFF"/>
              </a:solidFill>
            </a:endParaRPr>
          </a:p>
        </p:txBody>
      </p:sp>
    </p:spTree>
    <p:extLst>
      <p:ext uri="{BB962C8B-B14F-4D97-AF65-F5344CB8AC3E}">
        <p14:creationId xmlns:p14="http://schemas.microsoft.com/office/powerpoint/2010/main" val="3507059567"/>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98FCBDC9-5B59-38E5-38A9-144E93D92201}"/>
              </a:ext>
            </a:extLst>
          </p:cNvPr>
          <p:cNvSpPr>
            <a:spLocks noGrp="1"/>
          </p:cNvSpPr>
          <p:nvPr>
            <p:ph idx="1"/>
          </p:nvPr>
        </p:nvSpPr>
        <p:spPr>
          <a:xfrm>
            <a:off x="371093" y="443060"/>
            <a:ext cx="3842687" cy="6240544"/>
          </a:xfrm>
        </p:spPr>
        <p:txBody>
          <a:bodyPr anchor="t">
            <a:normAutofit fontScale="62500" lnSpcReduction="20000"/>
          </a:bodyPr>
          <a:lstStyle/>
          <a:p>
            <a:pPr marL="0" indent="0" algn="ctr">
              <a:lnSpc>
                <a:spcPct val="150000"/>
              </a:lnSpc>
              <a:buNone/>
            </a:pPr>
            <a:r>
              <a:rPr lang="pl-PL" sz="1800" kern="150" dirty="0">
                <a:solidFill>
                  <a:schemeClr val="accent1">
                    <a:lumMod val="75000"/>
                  </a:schemeClr>
                </a:solidFill>
                <a:effectLst/>
                <a:latin typeface="Times New Roman" panose="02020603050405020304" pitchFamily="18" charset="0"/>
                <a:ea typeface="Times New Roman" panose="02020603050405020304" pitchFamily="18" charset="0"/>
              </a:rPr>
              <a:t>Etap poznania przez pacjenta diagnozy lekarskiej budzi u niego często lęk i  niepokój, który powinna starać się opanować pielęgniarka poprzez stworzenie atmosfery zaufania z pacjentem. Pozwoli to na wyjaśnienie pacjentowi na czym polega jego choroba, jak będzie przebiegało leczenie oraz w jaki sposób można doprowadzić do tego, aby funkcjonowanie pacjenta było jak najbardziej zbliżone do okresu sprzed choroby. Jeżeli się nie uda zdobyć zaufania u pacjenta to wszelkie informacje, jakie będzie przekazywała pielęgniarka będą dla niego niewiarygodne, czego konsekwencją może być nawet niepowodzenie w terapii. Pielęgniarka podczas pierwszego kontaktu z pacjentem powinna pamiętać o pewnych zasadach: </a:t>
            </a:r>
          </a:p>
          <a:p>
            <a:pPr marL="342900" lvl="0" indent="-342900" algn="ctr">
              <a:lnSpc>
                <a:spcPct val="150000"/>
              </a:lnSpc>
              <a:buFont typeface="Symbol" panose="05050102010706020507" pitchFamily="18" charset="2"/>
              <a:buChar char=""/>
            </a:pPr>
            <a:r>
              <a:rPr lang="pl-PL" sz="1800" kern="150" dirty="0">
                <a:solidFill>
                  <a:schemeClr val="accent1">
                    <a:lumMod val="75000"/>
                  </a:schemeClr>
                </a:solidFill>
                <a:effectLst/>
                <a:latin typeface="Times New Roman" panose="02020603050405020304" pitchFamily="18" charset="0"/>
                <a:ea typeface="Times New Roman" panose="02020603050405020304" pitchFamily="18" charset="0"/>
              </a:rPr>
              <a:t>wykazaniu zainteresowania chorym,</a:t>
            </a:r>
          </a:p>
          <a:p>
            <a:pPr marL="342900" lvl="0" indent="-342900" algn="ctr">
              <a:lnSpc>
                <a:spcPct val="150000"/>
              </a:lnSpc>
              <a:buFont typeface="Symbol" panose="05050102010706020507" pitchFamily="18" charset="2"/>
              <a:buChar char=""/>
            </a:pPr>
            <a:r>
              <a:rPr lang="pl-PL" sz="1800" kern="150" dirty="0">
                <a:solidFill>
                  <a:schemeClr val="accent1">
                    <a:lumMod val="75000"/>
                  </a:schemeClr>
                </a:solidFill>
                <a:effectLst/>
                <a:latin typeface="Times New Roman" panose="02020603050405020304" pitchFamily="18" charset="0"/>
                <a:ea typeface="Times New Roman" panose="02020603050405020304" pitchFamily="18" charset="0"/>
              </a:rPr>
              <a:t>stworzeniu miłej atmosfery podczas rozmowy,</a:t>
            </a:r>
          </a:p>
          <a:p>
            <a:pPr marL="342900" lvl="0" indent="-342900" algn="ctr">
              <a:lnSpc>
                <a:spcPct val="150000"/>
              </a:lnSpc>
              <a:buFont typeface="Symbol" panose="05050102010706020507" pitchFamily="18" charset="2"/>
              <a:buChar char=""/>
            </a:pPr>
            <a:r>
              <a:rPr lang="pl-PL" sz="1800" kern="150" dirty="0">
                <a:solidFill>
                  <a:schemeClr val="accent1">
                    <a:lumMod val="75000"/>
                  </a:schemeClr>
                </a:solidFill>
                <a:effectLst/>
                <a:latin typeface="Times New Roman" panose="02020603050405020304" pitchFamily="18" charset="0"/>
                <a:ea typeface="Times New Roman" panose="02020603050405020304" pitchFamily="18" charset="0"/>
              </a:rPr>
              <a:t>dostosowaniu formy przekazu do stanu zdrowia i wieku pacjenta,</a:t>
            </a:r>
          </a:p>
          <a:p>
            <a:pPr marL="342900" lvl="0" indent="-342900" algn="ctr">
              <a:lnSpc>
                <a:spcPct val="150000"/>
              </a:lnSpc>
              <a:buFont typeface="Symbol" panose="05050102010706020507" pitchFamily="18" charset="2"/>
              <a:buChar char=""/>
            </a:pPr>
            <a:r>
              <a:rPr lang="pl-PL" sz="1800" kern="150" dirty="0">
                <a:solidFill>
                  <a:schemeClr val="accent1">
                    <a:lumMod val="75000"/>
                  </a:schemeClr>
                </a:solidFill>
                <a:effectLst/>
                <a:latin typeface="Times New Roman" panose="02020603050405020304" pitchFamily="18" charset="0"/>
                <a:ea typeface="Times New Roman" panose="02020603050405020304" pitchFamily="18" charset="0"/>
              </a:rPr>
              <a:t>używaniu terminów zrozumiałych dla pacjenta,</a:t>
            </a:r>
          </a:p>
          <a:p>
            <a:pPr marL="342900" lvl="0" indent="-342900" algn="ctr">
              <a:lnSpc>
                <a:spcPct val="150000"/>
              </a:lnSpc>
              <a:buFont typeface="Symbol" panose="05050102010706020507" pitchFamily="18" charset="2"/>
              <a:buChar char=""/>
            </a:pPr>
            <a:r>
              <a:rPr lang="pl-PL" sz="1800" kern="150" dirty="0">
                <a:solidFill>
                  <a:schemeClr val="accent1">
                    <a:lumMod val="75000"/>
                  </a:schemeClr>
                </a:solidFill>
                <a:effectLst/>
                <a:latin typeface="Times New Roman" panose="02020603050405020304" pitchFamily="18" charset="0"/>
                <a:ea typeface="Times New Roman" panose="02020603050405020304" pitchFamily="18" charset="0"/>
              </a:rPr>
              <a:t>nieocenianiu pacjenta,</a:t>
            </a:r>
          </a:p>
          <a:p>
            <a:pPr algn="ctr"/>
            <a:r>
              <a:rPr lang="pl-PL" sz="1800" dirty="0">
                <a:solidFill>
                  <a:schemeClr val="accent1">
                    <a:lumMod val="75000"/>
                  </a:schemeClr>
                </a:solidFill>
                <a:effectLst/>
                <a:latin typeface="Times New Roman" panose="02020603050405020304" pitchFamily="18" charset="0"/>
                <a:ea typeface="Times New Roman" panose="02020603050405020304" pitchFamily="18" charset="0"/>
              </a:rPr>
              <a:t>wykazaniu chęci pomocy, jeżeli zajdzie taka potrzeba </a:t>
            </a:r>
            <a:endParaRPr lang="en-US" sz="1700" dirty="0">
              <a:solidFill>
                <a:schemeClr val="accent1">
                  <a:lumMod val="75000"/>
                </a:schemeClr>
              </a:solidFill>
            </a:endParaRPr>
          </a:p>
        </p:txBody>
      </p:sp>
      <p:pic>
        <p:nvPicPr>
          <p:cNvPr id="5" name="Symbol zastępczy zawartości 4" descr="Obraz zawierający kobieta, osoba, wewnątrz&#10;&#10;Opis wygenerowany automatycznie">
            <a:extLst>
              <a:ext uri="{FF2B5EF4-FFF2-40B4-BE49-F238E27FC236}">
                <a16:creationId xmlns:a16="http://schemas.microsoft.com/office/drawing/2014/main" id="{4DADF3D9-9EAE-4B09-B74F-3D907DF15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184" y="1176151"/>
            <a:ext cx="6922008" cy="4606281"/>
          </a:xfrm>
          <a:prstGeom prst="rect">
            <a:avLst/>
          </a:prstGeom>
        </p:spPr>
      </p:pic>
    </p:spTree>
    <p:extLst>
      <p:ext uri="{BB962C8B-B14F-4D97-AF65-F5344CB8AC3E}">
        <p14:creationId xmlns:p14="http://schemas.microsoft.com/office/powerpoint/2010/main" val="19504416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kobieta, osoba&#10;&#10;Opis wygenerowany automatycznie">
            <a:extLst>
              <a:ext uri="{FF2B5EF4-FFF2-40B4-BE49-F238E27FC236}">
                <a16:creationId xmlns:a16="http://schemas.microsoft.com/office/drawing/2014/main" id="{916CE2E4-8D10-447C-A3FB-FF884F00C43B}"/>
              </a:ext>
            </a:extLst>
          </p:cNvPr>
          <p:cNvPicPr>
            <a:picLocks noChangeAspect="1"/>
          </p:cNvPicPr>
          <p:nvPr/>
        </p:nvPicPr>
        <p:blipFill rotWithShape="1">
          <a:blip r:embed="rId2">
            <a:extLst>
              <a:ext uri="{28A0092B-C50C-407E-A947-70E740481C1C}">
                <a14:useLocalDpi xmlns:a14="http://schemas.microsoft.com/office/drawing/2010/main" val="0"/>
              </a:ext>
            </a:extLst>
          </a:blip>
          <a:srcRect l="22047"/>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9" name="Content Placeholder 8">
            <a:extLst>
              <a:ext uri="{FF2B5EF4-FFF2-40B4-BE49-F238E27FC236}">
                <a16:creationId xmlns:a16="http://schemas.microsoft.com/office/drawing/2014/main" id="{2B59479C-B89C-ADC0-C5C0-A8426CB4E7EC}"/>
              </a:ext>
            </a:extLst>
          </p:cNvPr>
          <p:cNvSpPr>
            <a:spLocks noGrp="1"/>
          </p:cNvSpPr>
          <p:nvPr>
            <p:ph idx="1"/>
          </p:nvPr>
        </p:nvSpPr>
        <p:spPr>
          <a:xfrm>
            <a:off x="6330273" y="245097"/>
            <a:ext cx="5142148" cy="5659593"/>
          </a:xfrm>
        </p:spPr>
        <p:txBody>
          <a:bodyPr anchor="t">
            <a:normAutofit/>
          </a:bodyPr>
          <a:lstStyle/>
          <a:p>
            <a:pPr marL="0" indent="0" algn="ctr">
              <a:buNone/>
            </a:pPr>
            <a:r>
              <a:rPr lang="pl-PL" sz="2000" dirty="0">
                <a:solidFill>
                  <a:schemeClr val="accent1">
                    <a:lumMod val="75000"/>
                  </a:schemeClr>
                </a:solidFill>
                <a:effectLst/>
                <a:latin typeface="Times New Roman" panose="02020603050405020304" pitchFamily="18" charset="0"/>
                <a:ea typeface="Times New Roman" panose="02020603050405020304" pitchFamily="18" charset="0"/>
              </a:rPr>
              <a:t>Aby zniwelować objawy procesu chorobowego </a:t>
            </a:r>
            <a:r>
              <a:rPr lang="pl-PL" sz="2000" dirty="0" err="1">
                <a:solidFill>
                  <a:schemeClr val="accent1">
                    <a:lumMod val="75000"/>
                  </a:schemeClr>
                </a:solidFill>
                <a:effectLst/>
                <a:latin typeface="Times New Roman" panose="02020603050405020304" pitchFamily="18" charset="0"/>
                <a:ea typeface="Times New Roman" panose="02020603050405020304" pitchFamily="18" charset="0"/>
              </a:rPr>
              <a:t>POChP</a:t>
            </a:r>
            <a:r>
              <a:rPr lang="pl-PL" sz="2000" dirty="0">
                <a:solidFill>
                  <a:schemeClr val="accent1">
                    <a:lumMod val="75000"/>
                  </a:schemeClr>
                </a:solidFill>
                <a:effectLst/>
                <a:latin typeface="Times New Roman" panose="02020603050405020304" pitchFamily="18" charset="0"/>
                <a:ea typeface="Times New Roman" panose="02020603050405020304" pitchFamily="18" charset="0"/>
              </a:rPr>
              <a:t> pielęgniarka powinna przeprowadzić z pacjentem rozmowę edukacyjną. Rozmowa powinna przybliżyć pacjentowi istotę choroby,  czynniki wpływające na jej rozwój  oraz opisać na czym będzie polegało leczenie. Rozmowa  powinna zwierać informacje, rady, zalecenia, które będą miały wpływ na poprawę  jakości życia chorego. Jednym z kluczowych elementów tej edukacji jest poinformowanie pacjenta o konieczności zmiany trybu życia. Zmiana życia na lepsze powinna opierać się na zrezygnowaniu z palenia papierosów To właśnie palenie papierosów jest czynnikiem zwiększającym zachorowania i utrudniającym leczenie  </a:t>
            </a:r>
            <a:r>
              <a:rPr lang="pl-PL" sz="2000" dirty="0" err="1">
                <a:solidFill>
                  <a:schemeClr val="accent1">
                    <a:lumMod val="75000"/>
                  </a:schemeClr>
                </a:solidFill>
                <a:effectLst/>
                <a:latin typeface="Times New Roman" panose="02020603050405020304" pitchFamily="18" charset="0"/>
                <a:ea typeface="Times New Roman" panose="02020603050405020304" pitchFamily="18" charset="0"/>
              </a:rPr>
              <a:t>POChP</a:t>
            </a:r>
            <a:r>
              <a:rPr lang="pl-PL" sz="2000" dirty="0">
                <a:solidFill>
                  <a:schemeClr val="accent1">
                    <a:lumMod val="75000"/>
                  </a:schemeClr>
                </a:solidFill>
                <a:effectLst/>
                <a:latin typeface="Times New Roman" panose="02020603050405020304" pitchFamily="18" charset="0"/>
                <a:ea typeface="Times New Roman" panose="02020603050405020304" pitchFamily="18" charset="0"/>
              </a:rPr>
              <a:t>. Należy przybliżyć pacjentowi, co złego wydarzyło się w jego organizmie przez okres, gdy palił i co może się jeszcze wydarzyć, jeżeli nie zaprzestanie palenia papierosów. </a:t>
            </a:r>
            <a:endParaRPr lang="en-US" sz="2000" dirty="0">
              <a:solidFill>
                <a:schemeClr val="accent1">
                  <a:lumMod val="75000"/>
                </a:schemeClr>
              </a:solidFill>
            </a:endParaRPr>
          </a:p>
        </p:txBody>
      </p:sp>
      <p:sp>
        <p:nvSpPr>
          <p:cNvPr id="2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465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BB8A3AD-F50F-431F-89BB-4CC97EF4CDA2}"/>
              </a:ext>
            </a:extLst>
          </p:cNvPr>
          <p:cNvSpPr>
            <a:spLocks noGrp="1"/>
          </p:cNvSpPr>
          <p:nvPr>
            <p:ph type="title"/>
          </p:nvPr>
        </p:nvSpPr>
        <p:spPr>
          <a:xfrm>
            <a:off x="640080" y="325369"/>
            <a:ext cx="4368602" cy="923273"/>
          </a:xfrm>
        </p:spPr>
        <p:txBody>
          <a:bodyPr anchor="b">
            <a:normAutofit/>
          </a:bodyPr>
          <a:lstStyle/>
          <a:p>
            <a:pPr algn="ctr"/>
            <a:r>
              <a:rPr lang="pl-PL" sz="5400" dirty="0">
                <a:solidFill>
                  <a:schemeClr val="accent1">
                    <a:lumMod val="75000"/>
                  </a:schemeClr>
                </a:solidFill>
                <a:latin typeface="Times New Roman" panose="02020603050405020304" pitchFamily="18" charset="0"/>
                <a:cs typeface="Times New Roman" panose="02020603050405020304" pitchFamily="18" charset="0"/>
              </a:rPr>
              <a:t>Wnioski:</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8">
            <a:extLst>
              <a:ext uri="{FF2B5EF4-FFF2-40B4-BE49-F238E27FC236}">
                <a16:creationId xmlns:a16="http://schemas.microsoft.com/office/drawing/2014/main" id="{411FB468-B1B8-AE3C-813C-9D98E124B68B}"/>
              </a:ext>
            </a:extLst>
          </p:cNvPr>
          <p:cNvGraphicFramePr>
            <a:graphicFrameLocks noGrp="1"/>
          </p:cNvGraphicFramePr>
          <p:nvPr>
            <p:ph idx="1"/>
          </p:nvPr>
        </p:nvGraphicFramePr>
        <p:xfrm>
          <a:off x="216816" y="1248642"/>
          <a:ext cx="4666853" cy="4944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Symbol zastępczy zawartości 4" descr="Obraz zawierający przybory kuchenne, tarka&#10;&#10;Opis wygenerowany automatycznie">
            <a:extLst>
              <a:ext uri="{FF2B5EF4-FFF2-40B4-BE49-F238E27FC236}">
                <a16:creationId xmlns:a16="http://schemas.microsoft.com/office/drawing/2014/main" id="{E575EAFD-1241-488F-97B9-581C2C23E38E}"/>
              </a:ext>
            </a:extLst>
          </p:cNvPr>
          <p:cNvPicPr>
            <a:picLocks noChangeAspect="1"/>
          </p:cNvPicPr>
          <p:nvPr/>
        </p:nvPicPr>
        <p:blipFill rotWithShape="1">
          <a:blip r:embed="rId7">
            <a:extLst>
              <a:ext uri="{28A0092B-C50C-407E-A947-70E740481C1C}">
                <a14:useLocalDpi xmlns:a14="http://schemas.microsoft.com/office/drawing/2010/main" val="0"/>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86074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zamknąć&#10;&#10;Opis wygenerowany automatycznie">
            <a:extLst>
              <a:ext uri="{FF2B5EF4-FFF2-40B4-BE49-F238E27FC236}">
                <a16:creationId xmlns:a16="http://schemas.microsoft.com/office/drawing/2014/main" id="{6C43CB6B-206D-1CC0-DC73-44CC2F7468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79" r="9072" b="1"/>
          <a:stretch/>
        </p:blipFill>
        <p:spPr>
          <a:xfrm>
            <a:off x="1" y="3153789"/>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10" name="Content Placeholder 9">
            <a:extLst>
              <a:ext uri="{FF2B5EF4-FFF2-40B4-BE49-F238E27FC236}">
                <a16:creationId xmlns:a16="http://schemas.microsoft.com/office/drawing/2014/main" id="{D1BAEF67-E430-CA6C-87C9-C4F321C530F6}"/>
              </a:ext>
            </a:extLst>
          </p:cNvPr>
          <p:cNvSpPr>
            <a:spLocks noGrp="1"/>
          </p:cNvSpPr>
          <p:nvPr>
            <p:ph idx="1"/>
          </p:nvPr>
        </p:nvSpPr>
        <p:spPr>
          <a:xfrm>
            <a:off x="233464" y="359923"/>
            <a:ext cx="11119323" cy="2607013"/>
          </a:xfrm>
        </p:spPr>
        <p:txBody>
          <a:bodyPr anchor="t">
            <a:normAutofit/>
          </a:bodyPr>
          <a:lstStyle/>
          <a:p>
            <a:pPr marL="0" indent="0" algn="ctr">
              <a:buNone/>
            </a:pPr>
            <a:r>
              <a:rPr lang="pl-PL" sz="2400" i="1" dirty="0">
                <a:solidFill>
                  <a:schemeClr val="accent6">
                    <a:lumMod val="75000"/>
                  </a:schemeClr>
                </a:solidFill>
                <a:latin typeface="Times New Roman" panose="02020603050405020304" pitchFamily="18" charset="0"/>
                <a:cs typeface="Times New Roman" panose="02020603050405020304" pitchFamily="18" charset="0"/>
              </a:rPr>
              <a:t>Ciężkim powikłaniem nieleczonej alergii pokarmowej jest astma oskrzelowa!!!!</a:t>
            </a:r>
          </a:p>
          <a:p>
            <a:pPr marL="0" indent="0" algn="ctr">
              <a:buNone/>
            </a:pPr>
            <a:r>
              <a:rPr lang="pl-PL" sz="2400" b="0" i="1" dirty="0">
                <a:solidFill>
                  <a:schemeClr val="accent6">
                    <a:lumMod val="75000"/>
                  </a:schemeClr>
                </a:solidFill>
                <a:effectLst/>
                <a:latin typeface="Times New Roman" panose="02020603050405020304" pitchFamily="18" charset="0"/>
                <a:cs typeface="Times New Roman" panose="02020603050405020304" pitchFamily="18" charset="0"/>
              </a:rPr>
              <a:t>Nieleczona lub źle leczona </a:t>
            </a:r>
            <a:r>
              <a:rPr lang="pl-PL" sz="2400" b="0" i="1" u="none" strike="noStrike" dirty="0">
                <a:solidFill>
                  <a:schemeClr val="accent6">
                    <a:lumMod val="75000"/>
                  </a:schemeClr>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astma</a:t>
            </a:r>
            <a:r>
              <a:rPr lang="pl-PL" sz="2400" b="0" i="1" dirty="0">
                <a:solidFill>
                  <a:schemeClr val="accent6">
                    <a:lumMod val="75000"/>
                  </a:schemeClr>
                </a:solidFill>
                <a:effectLst/>
                <a:latin typeface="Times New Roman" panose="02020603050405020304" pitchFamily="18" charset="0"/>
                <a:cs typeface="Times New Roman" panose="02020603050405020304" pitchFamily="18" charset="0"/>
              </a:rPr>
              <a:t> stopniowo powoduje uszkodzenie układu oddechowego bądź powikłania ze strony układu sercowo-naczyniowego!!!</a:t>
            </a:r>
          </a:p>
          <a:p>
            <a:pPr marL="0" indent="0" algn="ctr">
              <a:buNone/>
            </a:pPr>
            <a:r>
              <a:rPr lang="pl-PL" sz="2400" b="0" i="1" dirty="0">
                <a:solidFill>
                  <a:schemeClr val="accent6">
                    <a:lumMod val="75000"/>
                  </a:schemeClr>
                </a:solidFill>
                <a:effectLst/>
                <a:latin typeface="Times New Roman" panose="02020603050405020304" pitchFamily="18" charset="0"/>
                <a:cs typeface="Times New Roman" panose="02020603050405020304" pitchFamily="18" charset="0"/>
              </a:rPr>
              <a:t>Nieleczone </a:t>
            </a:r>
            <a:r>
              <a:rPr lang="pl-PL" sz="2400" b="0" i="1" dirty="0" err="1">
                <a:solidFill>
                  <a:schemeClr val="accent6">
                    <a:lumMod val="75000"/>
                  </a:schemeClr>
                </a:solidFill>
                <a:effectLst/>
                <a:latin typeface="Times New Roman" panose="02020603050405020304" pitchFamily="18" charset="0"/>
                <a:cs typeface="Times New Roman" panose="02020603050405020304" pitchFamily="18" charset="0"/>
              </a:rPr>
              <a:t>POChP</a:t>
            </a:r>
            <a:r>
              <a:rPr lang="pl-PL" sz="2400" b="0" i="1" dirty="0">
                <a:solidFill>
                  <a:schemeClr val="accent6">
                    <a:lumMod val="75000"/>
                  </a:schemeClr>
                </a:solidFill>
                <a:effectLst/>
                <a:latin typeface="Times New Roman" panose="02020603050405020304" pitchFamily="18" charset="0"/>
                <a:cs typeface="Times New Roman" panose="02020603050405020304" pitchFamily="18" charset="0"/>
              </a:rPr>
              <a:t> prowadzi do </a:t>
            </a:r>
            <a:r>
              <a:rPr lang="pl-PL" sz="2400" b="1" i="1" dirty="0">
                <a:solidFill>
                  <a:schemeClr val="accent6">
                    <a:lumMod val="75000"/>
                  </a:schemeClr>
                </a:solidFill>
                <a:effectLst/>
                <a:latin typeface="Times New Roman" panose="02020603050405020304" pitchFamily="18" charset="0"/>
                <a:cs typeface="Times New Roman" panose="02020603050405020304" pitchFamily="18" charset="0"/>
              </a:rPr>
              <a:t>nasilonych duszności, postępującej niewydolności oddechowej i zgonu</a:t>
            </a:r>
            <a:r>
              <a:rPr lang="pl-PL" sz="2400" b="0" i="1" dirty="0">
                <a:solidFill>
                  <a:schemeClr val="accent6">
                    <a:lumMod val="75000"/>
                  </a:schemeClr>
                </a:solidFill>
                <a:effectLst/>
                <a:latin typeface="Times New Roman" panose="02020603050405020304" pitchFamily="18" charset="0"/>
                <a:cs typeface="Times New Roman" panose="02020603050405020304" pitchFamily="18" charset="0"/>
              </a:rPr>
              <a:t>.</a:t>
            </a:r>
            <a:endParaRPr lang="en-US" sz="2400"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pole tekstowe 5">
            <a:extLst>
              <a:ext uri="{FF2B5EF4-FFF2-40B4-BE49-F238E27FC236}">
                <a16:creationId xmlns:a16="http://schemas.microsoft.com/office/drawing/2014/main" id="{D3B0457F-BC0D-61B4-EB04-E042E82543D4}"/>
              </a:ext>
            </a:extLst>
          </p:cNvPr>
          <p:cNvSpPr txBox="1"/>
          <p:nvPr/>
        </p:nvSpPr>
        <p:spPr>
          <a:xfrm>
            <a:off x="10094952" y="6657945"/>
            <a:ext cx="2097048" cy="200055"/>
          </a:xfrm>
          <a:prstGeom prst="rect">
            <a:avLst/>
          </a:prstGeom>
          <a:solidFill>
            <a:srgbClr val="000000"/>
          </a:solidFill>
        </p:spPr>
        <p:txBody>
          <a:bodyPr wrap="none" rtlCol="0">
            <a:spAutoFit/>
          </a:bodyPr>
          <a:lstStyle/>
          <a:p>
            <a:pPr algn="r">
              <a:spcAft>
                <a:spcPts val="600"/>
              </a:spcAft>
            </a:pPr>
            <a:r>
              <a:rPr lang="pl-PL" sz="700">
                <a:solidFill>
                  <a:srgbClr val="FFFFFF"/>
                </a:solidFill>
                <a:hlinkClick r:id="rId3" tooltip="https://www.thebeertimes.com/alergia-a-la-cerveza/">
                  <a:extLst>
                    <a:ext uri="{A12FA001-AC4F-418D-AE19-62706E023703}">
                      <ahyp:hlinkClr xmlns:ahyp="http://schemas.microsoft.com/office/drawing/2018/hyperlinkcolor" val="tx"/>
                    </a:ext>
                  </a:extLst>
                </a:hlinkClick>
              </a:rPr>
              <a:t>To zdjęcie</a:t>
            </a:r>
            <a:r>
              <a:rPr lang="pl-PL" sz="700">
                <a:solidFill>
                  <a:srgbClr val="FFFFFF"/>
                </a:solidFill>
              </a:rPr>
              <a:t>, autor: Nieznany autor, licencja: </a:t>
            </a:r>
            <a:r>
              <a:rPr lang="pl-PL"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pl-PL" sz="700">
              <a:solidFill>
                <a:srgbClr val="FFFFFF"/>
              </a:solidFill>
            </a:endParaRPr>
          </a:p>
        </p:txBody>
      </p:sp>
      <p:sp>
        <p:nvSpPr>
          <p:cNvPr id="7" name="pole tekstowe 6">
            <a:extLst>
              <a:ext uri="{FF2B5EF4-FFF2-40B4-BE49-F238E27FC236}">
                <a16:creationId xmlns:a16="http://schemas.microsoft.com/office/drawing/2014/main" id="{A85A6680-3656-3D48-6FD2-E284422DD83E}"/>
              </a:ext>
            </a:extLst>
          </p:cNvPr>
          <p:cNvSpPr txBox="1"/>
          <p:nvPr/>
        </p:nvSpPr>
        <p:spPr>
          <a:xfrm>
            <a:off x="6663446" y="3326859"/>
            <a:ext cx="5000018" cy="2062103"/>
          </a:xfrm>
          <a:prstGeom prst="rect">
            <a:avLst/>
          </a:prstGeom>
          <a:noFill/>
        </p:spPr>
        <p:txBody>
          <a:bodyPr wrap="square" rtlCol="0">
            <a:spAutoFit/>
          </a:bodyPr>
          <a:lstStyle/>
          <a:p>
            <a:pPr algn="ctr"/>
            <a:r>
              <a:rPr lang="pl-PL" sz="3200" i="1" dirty="0">
                <a:solidFill>
                  <a:schemeClr val="accent6">
                    <a:lumMod val="75000"/>
                  </a:schemeClr>
                </a:solidFill>
                <a:latin typeface="Times New Roman" panose="02020603050405020304" pitchFamily="18" charset="0"/>
                <a:cs typeface="Times New Roman" panose="02020603050405020304" pitchFamily="18" charset="0"/>
              </a:rPr>
              <a:t>Obserwuj swój organizm !!!</a:t>
            </a:r>
          </a:p>
          <a:p>
            <a:pPr algn="ctr"/>
            <a:r>
              <a:rPr lang="pl-PL" sz="3200" i="1" dirty="0">
                <a:solidFill>
                  <a:schemeClr val="accent6">
                    <a:lumMod val="75000"/>
                  </a:schemeClr>
                </a:solidFill>
                <a:latin typeface="Times New Roman" panose="02020603050405020304" pitchFamily="18" charset="0"/>
                <a:cs typeface="Times New Roman" panose="02020603050405020304" pitchFamily="18" charset="0"/>
              </a:rPr>
              <a:t>Dbaj o swoje zdrowie !!!</a:t>
            </a:r>
          </a:p>
          <a:p>
            <a:pPr algn="ctr"/>
            <a:r>
              <a:rPr lang="pl-PL" sz="3200" i="1" dirty="0">
                <a:solidFill>
                  <a:schemeClr val="accent6">
                    <a:lumMod val="75000"/>
                  </a:schemeClr>
                </a:solidFill>
                <a:latin typeface="Times New Roman" panose="02020603050405020304" pitchFamily="18" charset="0"/>
                <a:cs typeface="Times New Roman" panose="02020603050405020304" pitchFamily="18" charset="0"/>
              </a:rPr>
              <a:t>Walcz o długie życie !!! </a:t>
            </a:r>
          </a:p>
          <a:p>
            <a:pPr algn="ctr"/>
            <a:r>
              <a:rPr lang="pl-PL" sz="3200" i="1" dirty="0">
                <a:solidFill>
                  <a:schemeClr val="accent6">
                    <a:lumMod val="75000"/>
                  </a:schemeClr>
                </a:solidFill>
                <a:latin typeface="Times New Roman" panose="02020603050405020304" pitchFamily="18" charset="0"/>
                <a:cs typeface="Times New Roman" panose="02020603050405020304" pitchFamily="18" charset="0"/>
              </a:rPr>
              <a:t>Decyzja należy do </a:t>
            </a:r>
            <a:r>
              <a:rPr lang="pl-PL" sz="3200" b="1" i="1" dirty="0">
                <a:solidFill>
                  <a:schemeClr val="accent6">
                    <a:lumMod val="75000"/>
                  </a:schemeClr>
                </a:solidFill>
                <a:latin typeface="Times New Roman" panose="02020603050405020304" pitchFamily="18" charset="0"/>
                <a:cs typeface="Times New Roman" panose="02020603050405020304" pitchFamily="18" charset="0"/>
              </a:rPr>
              <a:t>Ciebie </a:t>
            </a:r>
            <a:r>
              <a:rPr lang="pl-PL" sz="3200" i="1" dirty="0">
                <a:solidFill>
                  <a:schemeClr val="accent6">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5061656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wewnątrz, szczoteczka do zębów&#10;&#10;Opis wygenerowany automatycznie">
            <a:extLst>
              <a:ext uri="{FF2B5EF4-FFF2-40B4-BE49-F238E27FC236}">
                <a16:creationId xmlns:a16="http://schemas.microsoft.com/office/drawing/2014/main" id="{22E8019A-4B8C-2875-3B15-EB9B92340881}"/>
              </a:ext>
            </a:extLst>
          </p:cNvPr>
          <p:cNvPicPr>
            <a:picLocks noChangeAspect="1"/>
          </p:cNvPicPr>
          <p:nvPr/>
        </p:nvPicPr>
        <p:blipFill rotWithShape="1">
          <a:blip r:embed="rId2">
            <a:extLst>
              <a:ext uri="{28A0092B-C50C-407E-A947-70E740481C1C}">
                <a14:useLocalDpi xmlns:a14="http://schemas.microsoft.com/office/drawing/2010/main" val="0"/>
              </a:ext>
            </a:extLst>
          </a:blip>
          <a:srcRect t="4848" b="587"/>
          <a:stretch/>
        </p:blipFill>
        <p:spPr>
          <a:xfrm>
            <a:off x="1" y="10"/>
            <a:ext cx="9669642" cy="6857990"/>
          </a:xfrm>
          <a:prstGeom prst="rect">
            <a:avLst/>
          </a:prstGeom>
        </p:spPr>
      </p:pic>
      <p:sp>
        <p:nvSpPr>
          <p:cNvPr id="26"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8912B57A-D2F3-2DB0-4832-D4AF0CA39DC8}"/>
              </a:ext>
            </a:extLst>
          </p:cNvPr>
          <p:cNvSpPr>
            <a:spLocks noGrp="1"/>
          </p:cNvSpPr>
          <p:nvPr>
            <p:ph type="title"/>
          </p:nvPr>
        </p:nvSpPr>
        <p:spPr>
          <a:xfrm>
            <a:off x="7531610" y="365125"/>
            <a:ext cx="3822189" cy="1388039"/>
          </a:xfrm>
        </p:spPr>
        <p:txBody>
          <a:bodyPr>
            <a:normAutofit fontScale="90000"/>
          </a:bodyPr>
          <a:lstStyle/>
          <a:p>
            <a:pPr algn="ctr"/>
            <a:r>
              <a:rPr lang="pl-PL" sz="3100" b="1" i="1" dirty="0">
                <a:solidFill>
                  <a:schemeClr val="accent6">
                    <a:lumMod val="75000"/>
                  </a:schemeClr>
                </a:solidFill>
                <a:effectLst/>
                <a:latin typeface="Times New Roman" panose="02020603050405020304" pitchFamily="18" charset="0"/>
                <a:cs typeface="Times New Roman" panose="02020603050405020304" pitchFamily="18" charset="0"/>
              </a:rPr>
              <a:t>Wpływ palenia tytoniu na stan zdrowia dzieci i młodzieży</a:t>
            </a:r>
            <a:br>
              <a:rPr lang="pl-PL" sz="3100" b="1" i="1" dirty="0">
                <a:solidFill>
                  <a:schemeClr val="accent6">
                    <a:lumMod val="75000"/>
                  </a:schemeClr>
                </a:solidFill>
                <a:effectLst/>
                <a:latin typeface="Times New Roman" panose="02020603050405020304" pitchFamily="18" charset="0"/>
                <a:cs typeface="Times New Roman" panose="02020603050405020304" pitchFamily="18" charset="0"/>
              </a:rPr>
            </a:br>
            <a:endParaRPr lang="pl-PL" sz="3100"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68624880-D3BA-457D-8084-B044C93FB328}"/>
              </a:ext>
            </a:extLst>
          </p:cNvPr>
          <p:cNvSpPr>
            <a:spLocks noGrp="1"/>
          </p:cNvSpPr>
          <p:nvPr>
            <p:ph idx="1"/>
          </p:nvPr>
        </p:nvSpPr>
        <p:spPr>
          <a:xfrm>
            <a:off x="5683170" y="2118279"/>
            <a:ext cx="6505781" cy="4058684"/>
          </a:xfrm>
        </p:spPr>
        <p:txBody>
          <a:bodyPr>
            <a:normAutofit/>
          </a:bodyPr>
          <a:lstStyle/>
          <a:p>
            <a:pPr algn="ctr"/>
            <a:r>
              <a:rPr lang="pl-PL" sz="2000" b="0" i="1" dirty="0">
                <a:solidFill>
                  <a:schemeClr val="accent6">
                    <a:lumMod val="75000"/>
                  </a:schemeClr>
                </a:solidFill>
                <a:effectLst/>
                <a:latin typeface="Times New Roman" panose="02020603050405020304" pitchFamily="18" charset="0"/>
                <a:cs typeface="Times New Roman" panose="02020603050405020304" pitchFamily="18" charset="0"/>
              </a:rPr>
              <a:t>Palenie wyrobów tytoniowych wywiera szczególnie negatywny wpływ na układ nerwowy i układ hormonalny organizmu młodego człowieka.</a:t>
            </a:r>
          </a:p>
          <a:p>
            <a:pPr algn="ctr"/>
            <a:r>
              <a:rPr lang="pl-PL" sz="2000" b="0" i="1" dirty="0">
                <a:solidFill>
                  <a:schemeClr val="accent6">
                    <a:lumMod val="75000"/>
                  </a:schemeClr>
                </a:solidFill>
                <a:effectLst/>
                <a:latin typeface="Times New Roman" panose="02020603050405020304" pitchFamily="18" charset="0"/>
                <a:cs typeface="Times New Roman" panose="02020603050405020304" pitchFamily="18" charset="0"/>
              </a:rPr>
              <a:t>W dłuższym kontakcie z dymem tytoniowym mózg reaguje w odwrotny sposób – dochodzi do </a:t>
            </a:r>
            <a:r>
              <a:rPr lang="pl-PL" sz="2000" b="1" i="1" dirty="0">
                <a:solidFill>
                  <a:schemeClr val="accent6">
                    <a:lumMod val="75000"/>
                  </a:schemeClr>
                </a:solidFill>
                <a:effectLst/>
                <a:latin typeface="Times New Roman" panose="02020603050405020304" pitchFamily="18" charset="0"/>
                <a:cs typeface="Times New Roman" panose="02020603050405020304" pitchFamily="18" charset="0"/>
              </a:rPr>
              <a:t>pogorszenia pamięci, drażliwości, problemów ze snem, zaburzeń emocjonalnych i depresji</a:t>
            </a:r>
            <a:r>
              <a:rPr lang="pl-PL" sz="2000" b="0" i="1" dirty="0">
                <a:solidFill>
                  <a:schemeClr val="accent6">
                    <a:lumMod val="75000"/>
                  </a:schemeClr>
                </a:solidFill>
                <a:effectLst/>
                <a:latin typeface="Times New Roman" panose="02020603050405020304" pitchFamily="18" charset="0"/>
                <a:cs typeface="Times New Roman" panose="02020603050405020304" pitchFamily="18" charset="0"/>
              </a:rPr>
              <a:t>. Wszystko to może prowadzić do: gorszych wyników w nauce, trudności w nawiązywaniu kontaktów i zaburzonych relacji z bliskimi.</a:t>
            </a:r>
            <a:endParaRPr lang="en-US" sz="2000"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136274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descr="Obraz zawierający osoba, łyżwiarstwo, zewnętrzne&#10;&#10;Opis wygenerowany automatycznie">
            <a:extLst>
              <a:ext uri="{FF2B5EF4-FFF2-40B4-BE49-F238E27FC236}">
                <a16:creationId xmlns:a16="http://schemas.microsoft.com/office/drawing/2014/main" id="{95775BC4-70DC-1516-1104-3F22958CC886}"/>
              </a:ext>
            </a:extLst>
          </p:cNvPr>
          <p:cNvPicPr>
            <a:picLocks noChangeAspect="1"/>
          </p:cNvPicPr>
          <p:nvPr/>
        </p:nvPicPr>
        <p:blipFill rotWithShape="1">
          <a:blip r:embed="rId2">
            <a:extLst>
              <a:ext uri="{28A0092B-C50C-407E-A947-70E740481C1C}">
                <a14:useLocalDpi xmlns:a14="http://schemas.microsoft.com/office/drawing/2010/main" val="0"/>
              </a:ext>
            </a:extLst>
          </a:blip>
          <a:srcRect l="5884" r="-1" b="-1"/>
          <a:stretch/>
        </p:blipFill>
        <p:spPr>
          <a:xfrm>
            <a:off x="1"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54012B04-5AB4-2579-7218-815219135415}"/>
              </a:ext>
            </a:extLst>
          </p:cNvPr>
          <p:cNvSpPr>
            <a:spLocks noGrp="1"/>
          </p:cNvSpPr>
          <p:nvPr>
            <p:ph idx="1"/>
          </p:nvPr>
        </p:nvSpPr>
        <p:spPr>
          <a:xfrm>
            <a:off x="7531610" y="289367"/>
            <a:ext cx="4401889" cy="5887596"/>
          </a:xfrm>
        </p:spPr>
        <p:txBody>
          <a:bodyPr>
            <a:normAutofit lnSpcReduction="10000"/>
          </a:bodyPr>
          <a:lstStyle/>
          <a:p>
            <a:pPr algn="l"/>
            <a:r>
              <a:rPr lang="pl-PL" sz="2000" b="1" i="1" dirty="0">
                <a:solidFill>
                  <a:schemeClr val="accent6">
                    <a:lumMod val="75000"/>
                  </a:schemeClr>
                </a:solidFill>
                <a:effectLst/>
                <a:latin typeface="Times New Roman" panose="02020603050405020304" pitchFamily="18" charset="0"/>
                <a:cs typeface="Times New Roman" panose="02020603050405020304" pitchFamily="18" charset="0"/>
              </a:rPr>
              <a:t>Młodzi palacze są zatem bardziej wrażliwi na uzależniające działanie nikotyny. </a:t>
            </a:r>
            <a:r>
              <a:rPr lang="pl-PL" sz="2000" b="0" i="1" dirty="0">
                <a:solidFill>
                  <a:schemeClr val="accent6">
                    <a:lumMod val="75000"/>
                  </a:schemeClr>
                </a:solidFill>
                <a:effectLst/>
                <a:latin typeface="Times New Roman" panose="02020603050405020304" pitchFamily="18" charset="0"/>
                <a:cs typeface="Times New Roman" panose="02020603050405020304" pitchFamily="18" charset="0"/>
              </a:rPr>
              <a:t>Substancja ta wywołuje u nich trwałe zmiany w połączeniach synaptycznych, co powoduje nie tylko znaczne ryzyko </a:t>
            </a:r>
            <a:r>
              <a:rPr lang="pl-PL" sz="2000" b="1" i="1" u="none" strike="noStrike" dirty="0">
                <a:solidFill>
                  <a:schemeClr val="accent6">
                    <a:lumMod val="75000"/>
                  </a:schemeClr>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uzależnienia</a:t>
            </a:r>
            <a:r>
              <a:rPr lang="pl-PL" sz="2000" b="0" i="1" dirty="0">
                <a:solidFill>
                  <a:schemeClr val="accent6">
                    <a:lumMod val="75000"/>
                  </a:schemeClr>
                </a:solidFill>
                <a:effectLst/>
                <a:latin typeface="Times New Roman" panose="02020603050405020304" pitchFamily="18" charset="0"/>
                <a:cs typeface="Times New Roman" panose="02020603050405020304" pitchFamily="18" charset="0"/>
              </a:rPr>
              <a:t>, ale także zwiększa skłonność do rozwoju chorób psychicznych w wieku dorosłym (choroba afektywna dwubiegunowa, depresja).</a:t>
            </a:r>
          </a:p>
          <a:p>
            <a:pPr algn="l"/>
            <a:r>
              <a:rPr lang="pl-PL" sz="2000" b="0" i="1" dirty="0">
                <a:solidFill>
                  <a:schemeClr val="accent6">
                    <a:lumMod val="75000"/>
                  </a:schemeClr>
                </a:solidFill>
                <a:effectLst/>
                <a:latin typeface="Times New Roman" panose="02020603050405020304" pitchFamily="18" charset="0"/>
                <a:cs typeface="Times New Roman" panose="02020603050405020304" pitchFamily="18" charset="0"/>
              </a:rPr>
              <a:t>Jak pokazano w innych badaniach, przewlekłe stosowanie nikotyny powoduje tzw. zmiany epigenetyczne, co przyczynia się do </a:t>
            </a:r>
            <a:r>
              <a:rPr lang="pl-PL" sz="2000" b="1" i="1" dirty="0">
                <a:solidFill>
                  <a:schemeClr val="accent6">
                    <a:lumMod val="75000"/>
                  </a:schemeClr>
                </a:solidFill>
                <a:effectLst/>
                <a:latin typeface="Times New Roman" panose="02020603050405020304" pitchFamily="18" charset="0"/>
                <a:cs typeface="Times New Roman" panose="02020603050405020304" pitchFamily="18" charset="0"/>
              </a:rPr>
              <a:t>szybszego uzależnienia od innych substancji, takich jak alkohol i narkotyki</a:t>
            </a:r>
            <a:r>
              <a:rPr lang="pl-PL" sz="2000" b="0" i="1" dirty="0">
                <a:solidFill>
                  <a:schemeClr val="accent6">
                    <a:lumMod val="75000"/>
                  </a:schemeClr>
                </a:solidFill>
                <a:effectLst/>
                <a:latin typeface="Times New Roman" panose="02020603050405020304" pitchFamily="18" charset="0"/>
                <a:cs typeface="Times New Roman" panose="02020603050405020304" pitchFamily="18" charset="0"/>
              </a:rPr>
              <a:t>. Łączenie ze sobą tych używek staje się zabójcze dla zdrowia i bezpośrednio zagraża życiu. Zwiększa także kilkukrotnie ryzyko zachorowania na raka (jednoczesne picie i palenie</a:t>
            </a:r>
            <a:r>
              <a:rPr lang="pl-PL" sz="1400" b="0" i="0" dirty="0">
                <a:solidFill>
                  <a:srgbClr val="050609"/>
                </a:solidFill>
                <a:effectLst/>
                <a:latin typeface="source sans pro" panose="020B0503030403020204" pitchFamily="34" charset="0"/>
              </a:rPr>
              <a:t>).</a:t>
            </a:r>
          </a:p>
          <a:p>
            <a:endParaRPr lang="en-US" sz="2000" dirty="0"/>
          </a:p>
        </p:txBody>
      </p:sp>
    </p:spTree>
    <p:extLst>
      <p:ext uri="{BB962C8B-B14F-4D97-AF65-F5344CB8AC3E}">
        <p14:creationId xmlns:p14="http://schemas.microsoft.com/office/powerpoint/2010/main" val="181295833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Symbol zastępczy zawartości 4" descr="Obraz zawierający tekst, sport, pływanie&#10;&#10;Opis wygenerowany automatycznie">
            <a:extLst>
              <a:ext uri="{FF2B5EF4-FFF2-40B4-BE49-F238E27FC236}">
                <a16:creationId xmlns:a16="http://schemas.microsoft.com/office/drawing/2014/main" id="{4FFF17FF-39A9-9B11-4022-8DD359F6FF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378" y="58189"/>
            <a:ext cx="11953702" cy="6858000"/>
          </a:xfrm>
          <a:prstGeom prst="rect">
            <a:avLst/>
          </a:prstGeom>
        </p:spPr>
      </p:pic>
    </p:spTree>
    <p:extLst>
      <p:ext uri="{BB962C8B-B14F-4D97-AF65-F5344CB8AC3E}">
        <p14:creationId xmlns:p14="http://schemas.microsoft.com/office/powerpoint/2010/main" val="236718488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3B8A6984-1230-49D7-B72E-DE41BBFCC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903E1D5-150D-C622-9F2A-6AEC17F77184}"/>
              </a:ext>
            </a:extLst>
          </p:cNvPr>
          <p:cNvSpPr>
            <a:spLocks noGrp="1"/>
          </p:cNvSpPr>
          <p:nvPr>
            <p:ph type="title"/>
          </p:nvPr>
        </p:nvSpPr>
        <p:spPr>
          <a:xfrm>
            <a:off x="694012" y="263271"/>
            <a:ext cx="10515600" cy="1325563"/>
          </a:xfrm>
        </p:spPr>
        <p:txBody>
          <a:bodyPr>
            <a:normAutofit/>
          </a:bodyPr>
          <a:lstStyle/>
          <a:p>
            <a:pPr algn="ctr"/>
            <a:r>
              <a:rPr lang="pl-PL" b="1" i="1" dirty="0">
                <a:solidFill>
                  <a:schemeClr val="accent6">
                    <a:lumMod val="75000"/>
                  </a:schemeClr>
                </a:solidFill>
                <a:latin typeface="Times New Roman" panose="02020603050405020304" pitchFamily="18" charset="0"/>
                <a:cs typeface="Times New Roman" panose="02020603050405020304" pitchFamily="18" charset="0"/>
              </a:rPr>
              <a:t>Wstrząs anafilaktyczny – ryzyko utraty życia !!!</a:t>
            </a:r>
          </a:p>
        </p:txBody>
      </p:sp>
      <p:pic>
        <p:nvPicPr>
          <p:cNvPr id="7" name="Symbol zastępczy zawartości 6" descr="Obraz zawierający osoba&#10;&#10;Opis wygenerowany automatycznie">
            <a:extLst>
              <a:ext uri="{FF2B5EF4-FFF2-40B4-BE49-F238E27FC236}">
                <a16:creationId xmlns:a16="http://schemas.microsoft.com/office/drawing/2014/main" id="{04E38423-5E2F-1634-FBCD-F830A4B2D36D}"/>
              </a:ext>
            </a:extLst>
          </p:cNvPr>
          <p:cNvPicPr>
            <a:picLocks noChangeAspect="1"/>
          </p:cNvPicPr>
          <p:nvPr/>
        </p:nvPicPr>
        <p:blipFill rotWithShape="1">
          <a:blip r:embed="rId2">
            <a:extLst>
              <a:ext uri="{28A0092B-C50C-407E-A947-70E740481C1C}">
                <a14:useLocalDpi xmlns:a14="http://schemas.microsoft.com/office/drawing/2010/main" val="0"/>
              </a:ext>
            </a:extLst>
          </a:blip>
          <a:srcRect r="3677" b="2"/>
          <a:stretch/>
        </p:blipFill>
        <p:spPr>
          <a:xfrm>
            <a:off x="841248" y="2276857"/>
            <a:ext cx="5015484" cy="3900106"/>
          </a:xfrm>
          <a:prstGeom prst="rect">
            <a:avLst/>
          </a:prstGeom>
        </p:spPr>
      </p:pic>
      <p:sp>
        <p:nvSpPr>
          <p:cNvPr id="18" name="Content Placeholder 10">
            <a:extLst>
              <a:ext uri="{FF2B5EF4-FFF2-40B4-BE49-F238E27FC236}">
                <a16:creationId xmlns:a16="http://schemas.microsoft.com/office/drawing/2014/main" id="{91387A0A-08F4-2DFF-6E6E-D2E1B32928BA}"/>
              </a:ext>
            </a:extLst>
          </p:cNvPr>
          <p:cNvSpPr>
            <a:spLocks noGrp="1"/>
          </p:cNvSpPr>
          <p:nvPr>
            <p:ph idx="1"/>
          </p:nvPr>
        </p:nvSpPr>
        <p:spPr>
          <a:xfrm>
            <a:off x="6335270" y="2174367"/>
            <a:ext cx="5015484" cy="4288078"/>
          </a:xfrm>
        </p:spPr>
        <p:txBody>
          <a:bodyPr anchor="ctr">
            <a:normAutofit/>
          </a:bodyPr>
          <a:lstStyle/>
          <a:p>
            <a:pPr marL="0" indent="0" algn="ctr">
              <a:buNone/>
            </a:pPr>
            <a:endParaRPr lang="pl-PL" sz="1600" b="1" i="1" cap="all"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r>
              <a:rPr lang="pl-PL" sz="1600" b="1" i="1" cap="all" dirty="0">
                <a:solidFill>
                  <a:schemeClr val="accent6">
                    <a:lumMod val="75000"/>
                  </a:schemeClr>
                </a:solidFill>
                <a:latin typeface="Times New Roman" panose="02020603050405020304" pitchFamily="18" charset="0"/>
                <a:cs typeface="Times New Roman" panose="02020603050405020304" pitchFamily="18" charset="0"/>
              </a:rPr>
              <a:t>Co może spowodować wstrząs ?</a:t>
            </a:r>
            <a:endParaRPr lang="pl-PL" sz="1600" b="1" i="1" cap="all" dirty="0">
              <a:solidFill>
                <a:schemeClr val="accent6">
                  <a:lumMod val="75000"/>
                </a:schemeClr>
              </a:solidFill>
              <a:effectLst/>
              <a:latin typeface="Open Sans" panose="020B0606030504020204" pitchFamily="34" charset="0"/>
            </a:endParaRPr>
          </a:p>
          <a:p>
            <a:pPr algn="l">
              <a:buFont typeface="Wingdings" panose="05000000000000000000" pitchFamily="2" charset="2"/>
              <a:buChar char="Ø"/>
            </a:pPr>
            <a:r>
              <a:rPr lang="pl-PL" sz="1600" b="0" i="1" dirty="0">
                <a:solidFill>
                  <a:schemeClr val="accent6">
                    <a:lumMod val="75000"/>
                  </a:schemeClr>
                </a:solidFill>
                <a:effectLst/>
                <a:latin typeface="Times New Roman" panose="02020603050405020304" pitchFamily="18" charset="0"/>
                <a:cs typeface="Times New Roman" panose="02020603050405020304" pitchFamily="18" charset="0"/>
              </a:rPr>
              <a:t>jad owadów błonkoskrzydłych – os, pszczół, szerszeni, trzmieli</a:t>
            </a:r>
          </a:p>
          <a:p>
            <a:pPr algn="l">
              <a:buFont typeface="Wingdings" panose="05000000000000000000" pitchFamily="2" charset="2"/>
              <a:buChar char="Ø"/>
            </a:pPr>
            <a:r>
              <a:rPr lang="pl-PL" sz="1600" i="1" dirty="0">
                <a:solidFill>
                  <a:schemeClr val="accent6">
                    <a:lumMod val="75000"/>
                  </a:schemeClr>
                </a:solidFill>
                <a:latin typeface="Times New Roman" panose="02020603050405020304" pitchFamily="18" charset="0"/>
                <a:cs typeface="Times New Roman" panose="02020603050405020304" pitchFamily="18" charset="0"/>
              </a:rPr>
              <a:t>o</a:t>
            </a:r>
            <a:r>
              <a:rPr lang="pl-PL" sz="1600" b="0" i="1" dirty="0">
                <a:solidFill>
                  <a:schemeClr val="accent6">
                    <a:lumMod val="75000"/>
                  </a:schemeClr>
                </a:solidFill>
                <a:effectLst/>
                <a:latin typeface="Times New Roman" panose="02020603050405020304" pitchFamily="18" charset="0"/>
                <a:cs typeface="Times New Roman" panose="02020603050405020304" pitchFamily="18" charset="0"/>
              </a:rPr>
              <a:t>rzechy włoskie, brazylijskie, laskowe, migdały, orzeszki ziemne</a:t>
            </a:r>
          </a:p>
          <a:p>
            <a:pPr algn="l">
              <a:buFont typeface="Wingdings" panose="05000000000000000000" pitchFamily="2" charset="2"/>
              <a:buChar char="Ø"/>
            </a:pPr>
            <a:r>
              <a:rPr lang="pl-PL" sz="1600" i="1" dirty="0">
                <a:solidFill>
                  <a:schemeClr val="accent6">
                    <a:lumMod val="75000"/>
                  </a:schemeClr>
                </a:solidFill>
                <a:latin typeface="Times New Roman" panose="02020603050405020304" pitchFamily="18" charset="0"/>
                <a:cs typeface="Times New Roman" panose="02020603050405020304" pitchFamily="18" charset="0"/>
              </a:rPr>
              <a:t>p</a:t>
            </a:r>
            <a:r>
              <a:rPr lang="pl-PL" sz="1600" b="0" i="1" dirty="0">
                <a:solidFill>
                  <a:schemeClr val="accent6">
                    <a:lumMod val="75000"/>
                  </a:schemeClr>
                </a:solidFill>
                <a:effectLst/>
                <a:latin typeface="Times New Roman" panose="02020603050405020304" pitchFamily="18" charset="0"/>
                <a:cs typeface="Times New Roman" panose="02020603050405020304" pitchFamily="18" charset="0"/>
              </a:rPr>
              <a:t>rodukty spożywcze takie jak krowie mleko, ryby, owoce morza, skorupiaki, ciecierzyca, owoce cytrusowe, kurze jaja,</a:t>
            </a:r>
          </a:p>
          <a:p>
            <a:pPr algn="l">
              <a:buFont typeface="Wingdings" panose="05000000000000000000" pitchFamily="2" charset="2"/>
              <a:buChar char="Ø"/>
            </a:pPr>
            <a:r>
              <a:rPr lang="pl-PL" sz="1600" i="1" dirty="0">
                <a:solidFill>
                  <a:schemeClr val="accent6">
                    <a:lumMod val="75000"/>
                  </a:schemeClr>
                </a:solidFill>
                <a:latin typeface="Times New Roman" panose="02020603050405020304" pitchFamily="18" charset="0"/>
                <a:cs typeface="Times New Roman" panose="02020603050405020304" pitchFamily="18" charset="0"/>
              </a:rPr>
              <a:t>l</a:t>
            </a:r>
            <a:r>
              <a:rPr lang="pl-PL" sz="1600" b="0" i="1" dirty="0">
                <a:solidFill>
                  <a:schemeClr val="accent6">
                    <a:lumMod val="75000"/>
                  </a:schemeClr>
                </a:solidFill>
                <a:effectLst/>
                <a:latin typeface="Times New Roman" panose="02020603050405020304" pitchFamily="18" charset="0"/>
                <a:cs typeface="Times New Roman" panose="02020603050405020304" pitchFamily="18" charset="0"/>
              </a:rPr>
              <a:t>eki, zwłaszcza antybiotyki, leki anestetyczne, NLPZ, leki znieczulające miejscowo i środki kontrastowe</a:t>
            </a:r>
          </a:p>
          <a:p>
            <a:pPr algn="l">
              <a:buFont typeface="Wingdings" panose="05000000000000000000" pitchFamily="2" charset="2"/>
              <a:buChar char="Ø"/>
            </a:pPr>
            <a:r>
              <a:rPr lang="pl-PL" sz="1600" i="1" dirty="0">
                <a:solidFill>
                  <a:schemeClr val="accent6">
                    <a:lumMod val="75000"/>
                  </a:schemeClr>
                </a:solidFill>
                <a:latin typeface="Times New Roman" panose="02020603050405020304" pitchFamily="18" charset="0"/>
                <a:cs typeface="Times New Roman" panose="02020603050405020304" pitchFamily="18" charset="0"/>
              </a:rPr>
              <a:t>a</a:t>
            </a:r>
            <a:r>
              <a:rPr lang="pl-PL" sz="1600" b="0" i="1" dirty="0">
                <a:solidFill>
                  <a:schemeClr val="accent6">
                    <a:lumMod val="75000"/>
                  </a:schemeClr>
                </a:solidFill>
                <a:effectLst/>
                <a:latin typeface="Times New Roman" panose="02020603050405020304" pitchFamily="18" charset="0"/>
                <a:cs typeface="Times New Roman" panose="02020603050405020304" pitchFamily="18" charset="0"/>
              </a:rPr>
              <a:t>lergeny wziewne np. sierść zwierząt.</a:t>
            </a:r>
          </a:p>
          <a:p>
            <a:pPr algn="l">
              <a:buFont typeface="Wingdings" panose="05000000000000000000" pitchFamily="2" charset="2"/>
              <a:buChar char="Ø"/>
            </a:pPr>
            <a:r>
              <a:rPr lang="pl-PL" sz="1600" i="1" dirty="0">
                <a:solidFill>
                  <a:schemeClr val="accent6">
                    <a:lumMod val="75000"/>
                  </a:schemeClr>
                </a:solidFill>
                <a:latin typeface="Times New Roman" panose="02020603050405020304" pitchFamily="18" charset="0"/>
                <a:cs typeface="Times New Roman" panose="02020603050405020304" pitchFamily="18" charset="0"/>
              </a:rPr>
              <a:t>n</a:t>
            </a:r>
            <a:r>
              <a:rPr lang="pl-PL" sz="1600" b="0" i="1" dirty="0">
                <a:solidFill>
                  <a:schemeClr val="accent6">
                    <a:lumMod val="75000"/>
                  </a:schemeClr>
                </a:solidFill>
                <a:effectLst/>
                <a:latin typeface="Times New Roman" panose="02020603050405020304" pitchFamily="18" charset="0"/>
                <a:cs typeface="Times New Roman" panose="02020603050405020304" pitchFamily="18" charset="0"/>
              </a:rPr>
              <a:t>iektóre substancje kontaktowe np. lateks</a:t>
            </a:r>
          </a:p>
          <a:p>
            <a:pPr algn="ctr">
              <a:buFont typeface="Wingdings" panose="05000000000000000000" pitchFamily="2" charset="2"/>
              <a:buChar char="Ø"/>
            </a:pPr>
            <a:endParaRPr lang="pl-PL" sz="1400" b="1" i="0" cap="all" dirty="0">
              <a:solidFill>
                <a:schemeClr val="accent6">
                  <a:lumMod val="75000"/>
                </a:schemeClr>
              </a:solidFill>
              <a:effectLst/>
              <a:latin typeface="Times New Roman" panose="02020603050405020304" pitchFamily="18" charset="0"/>
              <a:cs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1588977332"/>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02AD4009-408A-0135-AE6E-4AD2118AFB65}"/>
              </a:ext>
            </a:extLst>
          </p:cNvPr>
          <p:cNvSpPr>
            <a:spLocks noGrp="1"/>
          </p:cNvSpPr>
          <p:nvPr>
            <p:ph type="title"/>
          </p:nvPr>
        </p:nvSpPr>
        <p:spPr>
          <a:xfrm>
            <a:off x="345568" y="176981"/>
            <a:ext cx="4343390" cy="1038384"/>
          </a:xfrm>
        </p:spPr>
        <p:txBody>
          <a:bodyPr>
            <a:normAutofit/>
          </a:bodyPr>
          <a:lstStyle/>
          <a:p>
            <a:pPr algn="ctr"/>
            <a:r>
              <a:rPr lang="pl-PL" sz="2800" b="1" i="1" dirty="0">
                <a:solidFill>
                  <a:schemeClr val="accent6">
                    <a:lumMod val="75000"/>
                  </a:schemeClr>
                </a:solidFill>
                <a:latin typeface="Times New Roman" panose="02020603050405020304" pitchFamily="18" charset="0"/>
                <a:cs typeface="Times New Roman" panose="02020603050405020304" pitchFamily="18" charset="0"/>
              </a:rPr>
              <a:t>Objawy wstrząsu anafilaktycznego</a:t>
            </a:r>
          </a:p>
        </p:txBody>
      </p:sp>
      <p:sp>
        <p:nvSpPr>
          <p:cNvPr id="26"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17">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Content Placeholder 8">
            <a:extLst>
              <a:ext uri="{FF2B5EF4-FFF2-40B4-BE49-F238E27FC236}">
                <a16:creationId xmlns:a16="http://schemas.microsoft.com/office/drawing/2014/main" id="{32BE0AAC-33F3-A71F-BD84-94AF71105FC9}"/>
              </a:ext>
            </a:extLst>
          </p:cNvPr>
          <p:cNvSpPr>
            <a:spLocks noGrp="1"/>
          </p:cNvSpPr>
          <p:nvPr>
            <p:ph idx="1"/>
          </p:nvPr>
        </p:nvSpPr>
        <p:spPr>
          <a:xfrm>
            <a:off x="537590" y="1435509"/>
            <a:ext cx="4151368" cy="4911213"/>
          </a:xfrm>
        </p:spPr>
        <p:txBody>
          <a:bodyPr>
            <a:normAutofit/>
          </a:bodyPr>
          <a:lstStyle/>
          <a:p>
            <a:pPr marL="0" indent="0" algn="ctr">
              <a:buNone/>
            </a:pPr>
            <a:r>
              <a:rPr lang="pl-PL" sz="1200" b="1" i="1" dirty="0">
                <a:solidFill>
                  <a:schemeClr val="accent6">
                    <a:lumMod val="75000"/>
                  </a:schemeClr>
                </a:solidFill>
                <a:effectLst/>
                <a:latin typeface="Open Sans" panose="020B0606030504020204" pitchFamily="34" charset="0"/>
              </a:rPr>
              <a:t>Ostra reakcja uczuleniowa (anafilaksja) pojawia się bardzo szybko, w ciągu kilku sekund do kilku minut po narażeniu na czynnik wywołujący. Objawy mogą wystąpić ze strony jednego lub kilku układów i obejmować:</a:t>
            </a:r>
          </a:p>
          <a:p>
            <a:pPr algn="l">
              <a:buFont typeface="Arial" panose="020B0604020202020204" pitchFamily="34" charset="0"/>
              <a:buChar char="•"/>
            </a:pPr>
            <a:r>
              <a:rPr lang="pl-PL" sz="1200" b="1" i="1" dirty="0">
                <a:solidFill>
                  <a:schemeClr val="accent6">
                    <a:lumMod val="75000"/>
                  </a:schemeClr>
                </a:solidFill>
                <a:effectLst/>
                <a:latin typeface="Open Sans" panose="020B0606030504020204" pitchFamily="34" charset="0"/>
              </a:rPr>
              <a:t>Zaburzenia ze strony dróg oddechowych i oddychania. Obrzęk języka, gardła lub krtani, stridor oddechowy, świsty oddechowe, chrypa, przyspieszenie oddechu, sinica, zatrzymanie oddechu.</a:t>
            </a:r>
          </a:p>
          <a:p>
            <a:pPr algn="l">
              <a:buFont typeface="Arial" panose="020B0604020202020204" pitchFamily="34" charset="0"/>
              <a:buChar char="•"/>
            </a:pPr>
            <a:r>
              <a:rPr lang="pl-PL" sz="1200" b="1" i="1" dirty="0">
                <a:solidFill>
                  <a:schemeClr val="accent6">
                    <a:lumMod val="75000"/>
                  </a:schemeClr>
                </a:solidFill>
                <a:effectLst/>
                <a:latin typeface="Open Sans" panose="020B0606030504020204" pitchFamily="34" charset="0"/>
              </a:rPr>
              <a:t>Zaburzenia ze strony układu krążenia. Możliwa tachykardia, wilgotna i blada skóra, hipotonia, niedokrwienie mięśnia sercowego, zatrzymanie akcji serca.</a:t>
            </a:r>
          </a:p>
          <a:p>
            <a:pPr algn="l">
              <a:buFont typeface="Arial" panose="020B0604020202020204" pitchFamily="34" charset="0"/>
              <a:buChar char="•"/>
            </a:pPr>
            <a:r>
              <a:rPr lang="pl-PL" sz="1200" b="1" i="1" dirty="0">
                <a:solidFill>
                  <a:schemeClr val="accent6">
                    <a:lumMod val="75000"/>
                  </a:schemeClr>
                </a:solidFill>
                <a:effectLst/>
                <a:latin typeface="Open Sans" panose="020B0606030504020204" pitchFamily="34" charset="0"/>
              </a:rPr>
              <a:t>Zaburzenia neurologiczne wynikające z nieprawidłowości oddychania i krążenia. Mogą pojawić się splątanie, pobudzenie i utrata przytomności.</a:t>
            </a:r>
          </a:p>
          <a:p>
            <a:pPr algn="l">
              <a:buFont typeface="Arial" panose="020B0604020202020204" pitchFamily="34" charset="0"/>
              <a:buChar char="•"/>
            </a:pPr>
            <a:r>
              <a:rPr lang="pl-PL" sz="1200" b="1" i="1" dirty="0">
                <a:solidFill>
                  <a:schemeClr val="accent6">
                    <a:lumMod val="75000"/>
                  </a:schemeClr>
                </a:solidFill>
                <a:effectLst/>
                <a:latin typeface="Open Sans" panose="020B0606030504020204" pitchFamily="34" charset="0"/>
              </a:rPr>
              <a:t>Zmiany na skórze i błonach śluzowych, zwłaszcza rumień miejscowy lub uogólniony, pokrzywka, obrzęk naczynioruchowy (np. ust lub gardła i krtani).</a:t>
            </a:r>
          </a:p>
          <a:p>
            <a:endParaRPr lang="en-US" sz="1700" dirty="0"/>
          </a:p>
        </p:txBody>
      </p:sp>
      <p:pic>
        <p:nvPicPr>
          <p:cNvPr id="5" name="Symbol zastępczy zawartości 4" descr="Obraz zawierający osoba&#10;&#10;Opis wygenerowany automatycznie">
            <a:extLst>
              <a:ext uri="{FF2B5EF4-FFF2-40B4-BE49-F238E27FC236}">
                <a16:creationId xmlns:a16="http://schemas.microsoft.com/office/drawing/2014/main" id="{DC06F23F-E7DC-05F2-3E8C-89609681F34B}"/>
              </a:ext>
            </a:extLst>
          </p:cNvPr>
          <p:cNvPicPr>
            <a:picLocks noChangeAspect="1"/>
          </p:cNvPicPr>
          <p:nvPr/>
        </p:nvPicPr>
        <p:blipFill rotWithShape="1">
          <a:blip r:embed="rId2">
            <a:extLst>
              <a:ext uri="{28A0092B-C50C-407E-A947-70E740481C1C}">
                <a14:useLocalDpi xmlns:a14="http://schemas.microsoft.com/office/drawing/2010/main" val="0"/>
              </a:ext>
            </a:extLst>
          </a:blip>
          <a:srcRect r="9258" b="1"/>
          <a:stretch/>
        </p:blipFill>
        <p:spPr>
          <a:xfrm>
            <a:off x="5124450" y="634382"/>
            <a:ext cx="6657213" cy="5495162"/>
          </a:xfrm>
          <a:prstGeom prst="rect">
            <a:avLst/>
          </a:prstGeom>
        </p:spPr>
      </p:pic>
    </p:spTree>
    <p:extLst>
      <p:ext uri="{BB962C8B-B14F-4D97-AF65-F5344CB8AC3E}">
        <p14:creationId xmlns:p14="http://schemas.microsoft.com/office/powerpoint/2010/main" val="435898441"/>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061E03D-D770-6D83-4FB4-523D381E4911}"/>
              </a:ext>
            </a:extLst>
          </p:cNvPr>
          <p:cNvSpPr>
            <a:spLocks noGrp="1"/>
          </p:cNvSpPr>
          <p:nvPr>
            <p:ph type="title"/>
          </p:nvPr>
        </p:nvSpPr>
        <p:spPr>
          <a:xfrm>
            <a:off x="6901731" y="137652"/>
            <a:ext cx="5201779" cy="806245"/>
          </a:xfrm>
        </p:spPr>
        <p:txBody>
          <a:bodyPr>
            <a:noAutofit/>
          </a:bodyPr>
          <a:lstStyle/>
          <a:p>
            <a:pPr algn="ctr"/>
            <a:r>
              <a:rPr lang="pl-PL" sz="2400" b="1" i="1" cap="all" dirty="0">
                <a:solidFill>
                  <a:schemeClr val="accent6">
                    <a:lumMod val="75000"/>
                  </a:schemeClr>
                </a:solidFill>
                <a:effectLst/>
                <a:latin typeface="Times New Roman" panose="02020603050405020304" pitchFamily="18" charset="0"/>
                <a:cs typeface="Times New Roman" panose="02020603050405020304" pitchFamily="18" charset="0"/>
              </a:rPr>
              <a:t>WSTRZĄS ANAFILAKTYCZNY – PIERWSZA POMOC</a:t>
            </a:r>
            <a:br>
              <a:rPr lang="pl-PL" sz="2400" b="1" i="1" cap="all" dirty="0">
                <a:solidFill>
                  <a:schemeClr val="accent6">
                    <a:lumMod val="75000"/>
                  </a:schemeClr>
                </a:solidFill>
                <a:effectLst/>
                <a:latin typeface="Times New Roman" panose="02020603050405020304" pitchFamily="18" charset="0"/>
                <a:cs typeface="Times New Roman" panose="02020603050405020304" pitchFamily="18" charset="0"/>
              </a:rPr>
            </a:br>
            <a:endParaRPr lang="pl-PL" sz="2400" i="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5" name="Symbol zastępczy zawartości 4">
            <a:extLst>
              <a:ext uri="{FF2B5EF4-FFF2-40B4-BE49-F238E27FC236}">
                <a16:creationId xmlns:a16="http://schemas.microsoft.com/office/drawing/2014/main" id="{D3EBE997-98FA-B3C5-9458-15B7952FC650}"/>
              </a:ext>
            </a:extLst>
          </p:cNvPr>
          <p:cNvPicPr>
            <a:picLocks noChangeAspect="1"/>
          </p:cNvPicPr>
          <p:nvPr/>
        </p:nvPicPr>
        <p:blipFill rotWithShape="1">
          <a:blip r:embed="rId2">
            <a:extLst>
              <a:ext uri="{28A0092B-C50C-407E-A947-70E740481C1C}">
                <a14:useLocalDpi xmlns:a14="http://schemas.microsoft.com/office/drawing/2010/main" val="0"/>
              </a:ext>
            </a:extLst>
          </a:blip>
          <a:srcRect t="633" r="-1"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9" name="Content Placeholder 8">
            <a:extLst>
              <a:ext uri="{FF2B5EF4-FFF2-40B4-BE49-F238E27FC236}">
                <a16:creationId xmlns:a16="http://schemas.microsoft.com/office/drawing/2014/main" id="{A4A7C274-3E91-B6B6-4B06-D304E387C975}"/>
              </a:ext>
            </a:extLst>
          </p:cNvPr>
          <p:cNvSpPr>
            <a:spLocks noGrp="1"/>
          </p:cNvSpPr>
          <p:nvPr>
            <p:ph idx="1"/>
          </p:nvPr>
        </p:nvSpPr>
        <p:spPr>
          <a:xfrm>
            <a:off x="6901731" y="1198485"/>
            <a:ext cx="5132954" cy="5521863"/>
          </a:xfrm>
        </p:spPr>
        <p:txBody>
          <a:bodyPr>
            <a:normAutofit/>
          </a:bodyPr>
          <a:lstStyle/>
          <a:p>
            <a:pPr marL="0" indent="0" algn="ctr">
              <a:buNone/>
            </a:pPr>
            <a:r>
              <a:rPr lang="pl-PL" sz="1400" b="0" i="1" dirty="0">
                <a:solidFill>
                  <a:schemeClr val="accent6">
                    <a:lumMod val="75000"/>
                  </a:schemeClr>
                </a:solidFill>
                <a:effectLst/>
                <a:latin typeface="Times New Roman" panose="02020603050405020304" pitchFamily="18" charset="0"/>
                <a:cs typeface="Times New Roman" panose="02020603050405020304" pitchFamily="18" charset="0"/>
              </a:rPr>
              <a:t>Ponieważ reakcja anafilaktyczna jest gwałtowna, kluczowy jest czas udzielenia pomocy, aby ograniczyć ryzyko wstrząsu, który doprowadzi do zatrzymania krążenia. Jak postępować w takim przypadku? Przede wszystkim należy przerwać narażenie na czynnik alergizujący, jeżeli jest to możliwe. Następną czynnością jest wezwanie pomocy, dzwoniąc pod </a:t>
            </a:r>
            <a:r>
              <a:rPr lang="pl-PL" sz="1400" b="1" i="1" dirty="0">
                <a:solidFill>
                  <a:schemeClr val="accent6">
                    <a:lumMod val="75000"/>
                  </a:schemeClr>
                </a:solidFill>
                <a:effectLst/>
                <a:latin typeface="Times New Roman" panose="02020603050405020304" pitchFamily="18" charset="0"/>
                <a:cs typeface="Times New Roman" panose="02020603050405020304" pitchFamily="18" charset="0"/>
              </a:rPr>
              <a:t>numer alarmowy 112 lub 999</a:t>
            </a:r>
            <a:r>
              <a:rPr lang="pl-PL" sz="1400" b="0" i="1" dirty="0">
                <a:solidFill>
                  <a:schemeClr val="accent6">
                    <a:lumMod val="75000"/>
                  </a:schemeClr>
                </a:solidFill>
                <a:effectLst/>
                <a:latin typeface="Times New Roman" panose="02020603050405020304" pitchFamily="18" charset="0"/>
                <a:cs typeface="Times New Roman" panose="02020603050405020304" pitchFamily="18" charset="0"/>
              </a:rPr>
              <a:t>.</a:t>
            </a:r>
          </a:p>
          <a:p>
            <a:pPr marL="0" indent="0" algn="ctr">
              <a:buNone/>
            </a:pPr>
            <a:r>
              <a:rPr lang="pl-PL" sz="1400" b="0" i="1" dirty="0">
                <a:solidFill>
                  <a:schemeClr val="accent6">
                    <a:lumMod val="75000"/>
                  </a:schemeClr>
                </a:solidFill>
                <a:effectLst/>
                <a:latin typeface="Times New Roman" panose="02020603050405020304" pitchFamily="18" charset="0"/>
                <a:cs typeface="Times New Roman" panose="02020603050405020304" pitchFamily="18" charset="0"/>
              </a:rPr>
              <a:t>Udzielając pierwszej pomocy w trakcie wstrząsu anafilaktycznego, należy kierować się </a:t>
            </a:r>
            <a:r>
              <a:rPr lang="pl-PL" sz="1400" b="1" i="1" dirty="0">
                <a:solidFill>
                  <a:schemeClr val="accent6">
                    <a:lumMod val="75000"/>
                  </a:schemeClr>
                </a:solidFill>
                <a:effectLst/>
                <a:latin typeface="Times New Roman" panose="02020603050405020304" pitchFamily="18" charset="0"/>
                <a:cs typeface="Times New Roman" panose="02020603050405020304" pitchFamily="18" charset="0"/>
              </a:rPr>
              <a:t>algorytmem ABC</a:t>
            </a:r>
            <a:r>
              <a:rPr lang="pl-PL" sz="1400" b="0" i="1" dirty="0">
                <a:solidFill>
                  <a:schemeClr val="accent6">
                    <a:lumMod val="75000"/>
                  </a:schemeClr>
                </a:solidFill>
                <a:effectLst/>
                <a:latin typeface="Times New Roman" panose="02020603050405020304" pitchFamily="18" charset="0"/>
                <a:cs typeface="Times New Roman" panose="02020603050405020304" pitchFamily="18" charset="0"/>
              </a:rPr>
              <a:t> (udrożnij drogi oddechowe, sprawdź, czy oddycha, oceń krążenie i przytomność).</a:t>
            </a:r>
          </a:p>
          <a:p>
            <a:pPr marL="0" indent="0" algn="ctr">
              <a:buNone/>
            </a:pPr>
            <a:r>
              <a:rPr lang="pl-PL" sz="1400" b="0" i="1" dirty="0">
                <a:solidFill>
                  <a:schemeClr val="accent6">
                    <a:lumMod val="75000"/>
                  </a:schemeClr>
                </a:solidFill>
                <a:effectLst/>
                <a:latin typeface="Times New Roman" panose="02020603050405020304" pitchFamily="18" charset="0"/>
                <a:cs typeface="Times New Roman" panose="02020603050405020304" pitchFamily="18" charset="0"/>
              </a:rPr>
              <a:t>Postępowanie we wstrząsie anafilaktycznym </a:t>
            </a:r>
            <a:r>
              <a:rPr lang="pl-PL" sz="1400" b="1" i="1" dirty="0">
                <a:solidFill>
                  <a:schemeClr val="accent6">
                    <a:lumMod val="75000"/>
                  </a:schemeClr>
                </a:solidFill>
                <a:effectLst/>
                <a:latin typeface="Times New Roman" panose="02020603050405020304" pitchFamily="18" charset="0"/>
                <a:cs typeface="Times New Roman" panose="02020603050405020304" pitchFamily="18" charset="0"/>
              </a:rPr>
              <a:t>polega na podaniu adrenaliny domięśniowo w przednio-boczną powierzchnię uda</a:t>
            </a:r>
            <a:r>
              <a:rPr lang="pl-PL" sz="1400" b="0" i="1" dirty="0">
                <a:solidFill>
                  <a:schemeClr val="accent6">
                    <a:lumMod val="75000"/>
                  </a:schemeClr>
                </a:solidFill>
                <a:effectLst/>
                <a:latin typeface="Times New Roman" panose="02020603050405020304" pitchFamily="18" charset="0"/>
                <a:cs typeface="Times New Roman" panose="02020603050405020304" pitchFamily="18" charset="0"/>
              </a:rPr>
              <a:t>. Osoby, które wiedzą, że są narażone na reakcję anafilaktyczną, powinny nosić przy sobie ampułkostrzykawkę z adrenaliną i natychmiast sobie ją wstrzyknąć, nawet jeżeli objawy są łagodne. Może to zrobić też osoba udzielająca pierwszej pomocy, jeżeli poszkodowany nie jest w stanie wykonać tego sam. </a:t>
            </a:r>
            <a:r>
              <a:rPr lang="pl-PL" sz="1400" b="1" i="1" dirty="0">
                <a:solidFill>
                  <a:schemeClr val="accent6">
                    <a:lumMod val="75000"/>
                  </a:schemeClr>
                </a:solidFill>
                <a:effectLst/>
                <a:latin typeface="Times New Roman" panose="02020603050405020304" pitchFamily="18" charset="0"/>
                <a:cs typeface="Times New Roman" panose="02020603050405020304" pitchFamily="18" charset="0"/>
              </a:rPr>
              <a:t>Nie ma przeciwwskazań do tego, aby świadek zdarzenia podał adrenalinę, którą poszkodowany ma przy sobie, i nie należy się tego obawiać</a:t>
            </a:r>
            <a:r>
              <a:rPr lang="pl-PL" sz="1400" b="0" i="1" dirty="0">
                <a:solidFill>
                  <a:schemeClr val="accent6">
                    <a:lumMod val="75000"/>
                  </a:schemeClr>
                </a:solidFill>
                <a:effectLst/>
                <a:latin typeface="Times New Roman" panose="02020603050405020304" pitchFamily="18" charset="0"/>
                <a:cs typeface="Times New Roman" panose="02020603050405020304" pitchFamily="18" charset="0"/>
              </a:rPr>
              <a:t>. Im wcześniej nastąpi podanie leku, tym jego skuteczność będzie większa.</a:t>
            </a:r>
          </a:p>
        </p:txBody>
      </p:sp>
    </p:spTree>
    <p:extLst>
      <p:ext uri="{BB962C8B-B14F-4D97-AF65-F5344CB8AC3E}">
        <p14:creationId xmlns:p14="http://schemas.microsoft.com/office/powerpoint/2010/main" val="355516047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a:extLst>
              <a:ext uri="{FF2B5EF4-FFF2-40B4-BE49-F238E27FC236}">
                <a16:creationId xmlns:a16="http://schemas.microsoft.com/office/drawing/2014/main" id="{927B44CF-F170-7841-9F00-8DDF520F2F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5354" y="914400"/>
            <a:ext cx="6625092" cy="4968819"/>
          </a:xfrm>
          <a:prstGeom prst="rect">
            <a:avLst/>
          </a:prstGeom>
        </p:spPr>
      </p:pic>
    </p:spTree>
    <p:extLst>
      <p:ext uri="{BB962C8B-B14F-4D97-AF65-F5344CB8AC3E}">
        <p14:creationId xmlns:p14="http://schemas.microsoft.com/office/powerpoint/2010/main" val="306912997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ymbol zastępczy zawartości 4">
            <a:extLst>
              <a:ext uri="{FF2B5EF4-FFF2-40B4-BE49-F238E27FC236}">
                <a16:creationId xmlns:a16="http://schemas.microsoft.com/office/drawing/2014/main" id="{927B44CF-F170-7841-9F00-8DDF520F2F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5354" y="914401"/>
            <a:ext cx="6625092" cy="3748216"/>
          </a:xfrm>
          <a:prstGeom prst="rect">
            <a:avLst/>
          </a:prstGeom>
        </p:spPr>
      </p:pic>
      <p:sp>
        <p:nvSpPr>
          <p:cNvPr id="7" name="pole tekstowe 6"/>
          <p:cNvSpPr txBox="1"/>
          <p:nvPr/>
        </p:nvSpPr>
        <p:spPr>
          <a:xfrm>
            <a:off x="3080951" y="5272216"/>
            <a:ext cx="5807676" cy="369332"/>
          </a:xfrm>
          <a:prstGeom prst="rect">
            <a:avLst/>
          </a:prstGeom>
          <a:noFill/>
        </p:spPr>
        <p:txBody>
          <a:bodyPr wrap="square" rtlCol="0">
            <a:spAutoFit/>
          </a:bodyPr>
          <a:lstStyle/>
          <a:p>
            <a:pPr algn="ctr"/>
            <a:r>
              <a:rPr lang="pl-PL" dirty="0"/>
              <a:t>https://www.youtube.com/watch?v=37ILKpgZ-2s</a:t>
            </a:r>
          </a:p>
        </p:txBody>
      </p:sp>
    </p:spTree>
    <p:extLst>
      <p:ext uri="{BB962C8B-B14F-4D97-AF65-F5344CB8AC3E}">
        <p14:creationId xmlns:p14="http://schemas.microsoft.com/office/powerpoint/2010/main" val="306912997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1137033" y="670559"/>
            <a:ext cx="4683321" cy="2148841"/>
          </a:xfrm>
        </p:spPr>
        <p:txBody>
          <a:bodyPr vert="horz" lIns="91440" tIns="45720" rIns="91440" bIns="45720" rtlCol="0" anchor="t">
            <a:normAutofit/>
          </a:bodyPr>
          <a:lstStyle/>
          <a:p>
            <a:br>
              <a:rPr lang="en-US" dirty="0"/>
            </a:br>
            <a:br>
              <a:rPr lang="en-US" dirty="0"/>
            </a:br>
            <a:r>
              <a:rPr lang="en-US" b="1" i="1" dirty="0"/>
              <a:t> </a:t>
            </a:r>
            <a:r>
              <a:rPr lang="en-US" b="1" i="1" dirty="0" err="1"/>
              <a:t>Czym</a:t>
            </a:r>
            <a:r>
              <a:rPr lang="en-US" b="1" i="1" dirty="0"/>
              <a:t> jest </a:t>
            </a:r>
            <a:r>
              <a:rPr lang="en-US" b="1" i="1" dirty="0" err="1"/>
              <a:t>astma</a:t>
            </a:r>
            <a:r>
              <a:rPr lang="pl-PL" b="1" i="1" dirty="0"/>
              <a:t> ?</a:t>
            </a:r>
            <a:endParaRPr lang="en-US" b="1" i="1" dirty="0"/>
          </a:p>
        </p:txBody>
      </p:sp>
      <p:pic>
        <p:nvPicPr>
          <p:cNvPr id="4" name="Obraz 3" descr="1.jfif"/>
          <p:cNvPicPr>
            <a:picLocks noChangeAspect="1"/>
          </p:cNvPicPr>
          <p:nvPr/>
        </p:nvPicPr>
        <p:blipFill rotWithShape="1">
          <a:blip r:embed="rId2"/>
          <a:srcRect t="3003"/>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 name="Pole tekstowe 5"/>
          <p:cNvSpPr txBox="1"/>
          <p:nvPr/>
        </p:nvSpPr>
        <p:spPr>
          <a:xfrm>
            <a:off x="6499185" y="965834"/>
            <a:ext cx="4555782" cy="5445076"/>
          </a:xfrm>
          <a:prstGeom prst="rect">
            <a:avLst/>
          </a:prstGeom>
        </p:spPr>
        <p:txBody>
          <a:bodyPr vert="horz" lIns="91440" tIns="45720" rIns="91440" bIns="45720" rtlCol="0" anchor="t">
            <a:normAutofit/>
          </a:bodyPr>
          <a:lstStyle/>
          <a:p>
            <a:pPr algn="ctr">
              <a:lnSpc>
                <a:spcPct val="90000"/>
              </a:lnSpc>
              <a:spcAft>
                <a:spcPts val="600"/>
              </a:spcAft>
            </a:pPr>
            <a:r>
              <a:rPr lang="en-US" sz="2400" i="1" dirty="0" err="1">
                <a:latin typeface="Times New Roman" panose="02020603050405020304" pitchFamily="18" charset="0"/>
                <a:cs typeface="Times New Roman" panose="02020603050405020304" pitchFamily="18" charset="0"/>
              </a:rPr>
              <a:t>Astma</a:t>
            </a:r>
            <a:r>
              <a:rPr lang="en-US" sz="2400" i="1" dirty="0">
                <a:latin typeface="Times New Roman" panose="02020603050405020304" pitchFamily="18" charset="0"/>
                <a:cs typeface="Times New Roman" panose="02020603050405020304" pitchFamily="18" charset="0"/>
              </a:rPr>
              <a:t> jest </a:t>
            </a:r>
            <a:r>
              <a:rPr lang="en-US" sz="2400" i="1" dirty="0" err="1">
                <a:latin typeface="Times New Roman" panose="02020603050405020304" pitchFamily="18" charset="0"/>
                <a:cs typeface="Times New Roman" panose="02020603050405020304" pitchFamily="18" charset="0"/>
              </a:rPr>
              <a:t>przewlekłą</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chorobą</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zapalną</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dróg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oddechowych</a:t>
            </a:r>
            <a:r>
              <a:rPr lang="en-US" sz="2400" i="1" dirty="0">
                <a:latin typeface="Times New Roman" panose="02020603050405020304" pitchFamily="18" charset="0"/>
                <a:cs typeface="Times New Roman" panose="02020603050405020304" pitchFamily="18" charset="0"/>
              </a:rPr>
              <a:t>, w </a:t>
            </a:r>
            <a:r>
              <a:rPr lang="en-US" sz="2400" i="1" dirty="0" err="1">
                <a:latin typeface="Times New Roman" panose="02020603050405020304" pitchFamily="18" charset="0"/>
                <a:cs typeface="Times New Roman" panose="02020603050405020304" pitchFamily="18" charset="0"/>
              </a:rPr>
              <a:t>której</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uczestniczy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wiele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komórek</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substancji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przez</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nie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uwalnianych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Przewlekłemu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zapaleniu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towarzyszy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nadreaktywność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oskrzeli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prowadząca</a:t>
            </a:r>
            <a:r>
              <a:rPr lang="en-US" sz="2400" i="1" dirty="0">
                <a:latin typeface="Times New Roman" panose="02020603050405020304" pitchFamily="18" charset="0"/>
                <a:cs typeface="Times New Roman" panose="02020603050405020304" pitchFamily="18" charset="0"/>
              </a:rPr>
              <a:t> do </a:t>
            </a:r>
            <a:r>
              <a:rPr lang="en-US" sz="2400" i="1" dirty="0" err="1">
                <a:latin typeface="Times New Roman" panose="02020603050405020304" pitchFamily="18" charset="0"/>
                <a:cs typeface="Times New Roman" panose="02020603050405020304" pitchFamily="18" charset="0"/>
              </a:rPr>
              <a:t>nawracających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epizodów</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świszczącego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oddechu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duszności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uczucia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ściskania</a:t>
            </a:r>
            <a:r>
              <a:rPr lang="en-US" sz="2400" i="1" dirty="0">
                <a:latin typeface="Times New Roman" panose="02020603050405020304" pitchFamily="18" charset="0"/>
                <a:cs typeface="Times New Roman" panose="02020603050405020304" pitchFamily="18" charset="0"/>
              </a:rPr>
              <a:t> w </a:t>
            </a:r>
            <a:r>
              <a:rPr lang="en-US" sz="2400" i="1" dirty="0" err="1">
                <a:latin typeface="Times New Roman" panose="02020603050405020304" pitchFamily="18" charset="0"/>
                <a:cs typeface="Times New Roman" panose="02020603050405020304" pitchFamily="18" charset="0"/>
              </a:rPr>
              <a:t>klatce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piersiowej</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kaszlu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występujących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szczególnie</a:t>
            </a:r>
            <a:r>
              <a:rPr lang="en-US" sz="2400" i="1" dirty="0">
                <a:latin typeface="Times New Roman" panose="02020603050405020304" pitchFamily="18" charset="0"/>
                <a:cs typeface="Times New Roman" panose="02020603050405020304" pitchFamily="18" charset="0"/>
              </a:rPr>
              <a:t> w </a:t>
            </a:r>
            <a:r>
              <a:rPr lang="en-US" sz="2400" i="1" dirty="0" err="1">
                <a:latin typeface="Times New Roman" panose="02020603050405020304" pitchFamily="18" charset="0"/>
                <a:cs typeface="Times New Roman" panose="02020603050405020304" pitchFamily="18" charset="0"/>
              </a:rPr>
              <a:t>nocy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lub</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nad</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ranem</a:t>
            </a:r>
            <a:r>
              <a:rPr lang="en-US" sz="2400" i="1" dirty="0">
                <a:latin typeface="Times New Roman" panose="02020603050405020304" pitchFamily="18" charset="0"/>
                <a:cs typeface="Times New Roman" panose="02020603050405020304" pitchFamily="18" charset="0"/>
              </a:rPr>
              <a:t>.</a:t>
            </a:r>
          </a:p>
        </p:txBody>
      </p:sp>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D5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i="1" kern="1200" dirty="0" err="1">
                <a:solidFill>
                  <a:srgbClr val="FFFFFF"/>
                </a:solidFill>
                <a:latin typeface="+mj-lt"/>
                <a:ea typeface="+mj-ea"/>
                <a:cs typeface="+mj-cs"/>
              </a:rPr>
              <a:t>Porównanie</a:t>
            </a:r>
            <a:r>
              <a:rPr lang="en-US" sz="2600" i="1" kern="1200" dirty="0">
                <a:solidFill>
                  <a:srgbClr val="FFFFFF"/>
                </a:solidFill>
                <a:latin typeface="+mj-lt"/>
                <a:ea typeface="+mj-ea"/>
                <a:cs typeface="+mj-cs"/>
              </a:rPr>
              <a:t> </a:t>
            </a:r>
            <a:r>
              <a:rPr lang="en-US" sz="2600" i="1" kern="1200" dirty="0" err="1">
                <a:solidFill>
                  <a:srgbClr val="FFFFFF"/>
                </a:solidFill>
                <a:latin typeface="+mj-lt"/>
                <a:ea typeface="+mj-ea"/>
                <a:cs typeface="+mj-cs"/>
              </a:rPr>
              <a:t>zdrowych</a:t>
            </a:r>
            <a:r>
              <a:rPr lang="en-US" sz="2600" i="1" kern="1200" dirty="0">
                <a:solidFill>
                  <a:srgbClr val="FFFFFF"/>
                </a:solidFill>
                <a:latin typeface="+mj-lt"/>
                <a:ea typeface="+mj-ea"/>
                <a:cs typeface="+mj-cs"/>
              </a:rPr>
              <a:t> </a:t>
            </a:r>
            <a:r>
              <a:rPr lang="en-US" sz="2600" i="1" kern="1200" dirty="0" err="1">
                <a:solidFill>
                  <a:srgbClr val="FFFFFF"/>
                </a:solidFill>
                <a:latin typeface="+mj-lt"/>
                <a:ea typeface="+mj-ea"/>
                <a:cs typeface="+mj-cs"/>
              </a:rPr>
              <a:t>płuc</a:t>
            </a:r>
            <a:r>
              <a:rPr lang="en-US" sz="2600" i="1" kern="1200" dirty="0">
                <a:solidFill>
                  <a:srgbClr val="FFFFFF"/>
                </a:solidFill>
                <a:latin typeface="+mj-lt"/>
                <a:ea typeface="+mj-ea"/>
                <a:cs typeface="+mj-cs"/>
              </a:rPr>
              <a:t> </a:t>
            </a:r>
            <a:r>
              <a:rPr lang="en-US" sz="2600" i="1" kern="1200" dirty="0" err="1">
                <a:solidFill>
                  <a:srgbClr val="FFFFFF"/>
                </a:solidFill>
                <a:latin typeface="+mj-lt"/>
                <a:ea typeface="+mj-ea"/>
                <a:cs typeface="+mj-cs"/>
              </a:rPr>
              <a:t>i</a:t>
            </a:r>
            <a:r>
              <a:rPr lang="en-US" sz="2600" i="1" kern="1200" dirty="0">
                <a:solidFill>
                  <a:srgbClr val="FFFFFF"/>
                </a:solidFill>
                <a:latin typeface="+mj-lt"/>
                <a:ea typeface="+mj-ea"/>
                <a:cs typeface="+mj-cs"/>
              </a:rPr>
              <a:t> </a:t>
            </a:r>
            <a:r>
              <a:rPr lang="en-US" sz="2600" i="1" kern="1200" dirty="0" err="1">
                <a:solidFill>
                  <a:srgbClr val="FFFFFF"/>
                </a:solidFill>
                <a:latin typeface="+mj-lt"/>
                <a:ea typeface="+mj-ea"/>
                <a:cs typeface="+mj-cs"/>
              </a:rPr>
              <a:t>płuc</a:t>
            </a:r>
            <a:r>
              <a:rPr lang="en-US" sz="2600" i="1" kern="1200" dirty="0">
                <a:solidFill>
                  <a:srgbClr val="FFFFFF"/>
                </a:solidFill>
                <a:latin typeface="+mj-lt"/>
                <a:ea typeface="+mj-ea"/>
                <a:cs typeface="+mj-cs"/>
              </a:rPr>
              <a:t> w </a:t>
            </a:r>
            <a:r>
              <a:rPr lang="en-US" sz="2600" i="1" kern="1200" dirty="0" err="1">
                <a:solidFill>
                  <a:srgbClr val="FFFFFF"/>
                </a:solidFill>
                <a:latin typeface="+mj-lt"/>
                <a:ea typeface="+mj-ea"/>
                <a:cs typeface="+mj-cs"/>
              </a:rPr>
              <a:t>przebiegu</a:t>
            </a:r>
            <a:r>
              <a:rPr lang="en-US" sz="2600" i="1" kern="1200" dirty="0">
                <a:solidFill>
                  <a:srgbClr val="FFFFFF"/>
                </a:solidFill>
                <a:latin typeface="+mj-lt"/>
                <a:ea typeface="+mj-ea"/>
                <a:cs typeface="+mj-cs"/>
              </a:rPr>
              <a:t> </a:t>
            </a:r>
            <a:r>
              <a:rPr lang="en-US" sz="2600" i="1" kern="1200" dirty="0" err="1">
                <a:solidFill>
                  <a:srgbClr val="FFFFFF"/>
                </a:solidFill>
                <a:latin typeface="+mj-lt"/>
                <a:ea typeface="+mj-ea"/>
                <a:cs typeface="+mj-cs"/>
              </a:rPr>
              <a:t>astmy</a:t>
            </a:r>
            <a:endParaRPr lang="en-US" sz="2600" i="1" kern="1200" dirty="0">
              <a:solidFill>
                <a:srgbClr val="FFFFFF"/>
              </a:solidFill>
              <a:latin typeface="+mj-lt"/>
              <a:ea typeface="+mj-ea"/>
              <a:cs typeface="+mj-cs"/>
            </a:endParaRPr>
          </a:p>
        </p:txBody>
      </p:sp>
      <p:pic>
        <p:nvPicPr>
          <p:cNvPr id="2" name="Obraz 1"/>
          <p:cNvPicPr>
            <a:picLocks noChangeAspect="1"/>
          </p:cNvPicPr>
          <p:nvPr/>
        </p:nvPicPr>
        <p:blipFill rotWithShape="1">
          <a:blip r:embed="rId2"/>
          <a:srcRect l="488" t="12109" r="1142" b="11535"/>
          <a:stretch>
            <a:fillRect/>
          </a:stretch>
        </p:blipFill>
        <p:spPr>
          <a:xfrm>
            <a:off x="6073869" y="963506"/>
            <a:ext cx="6019114" cy="4930987"/>
          </a:xfrm>
          <a:prstGeom prst="rect">
            <a:avLst/>
          </a:prstGeom>
          <a:noFill/>
        </p:spPr>
      </p:pic>
      <p:sp>
        <p:nvSpPr>
          <p:cNvPr id="3" name="Strzałka: w prawo 2"/>
          <p:cNvSpPr/>
          <p:nvPr/>
        </p:nvSpPr>
        <p:spPr>
          <a:xfrm>
            <a:off x="3244595" y="3018154"/>
            <a:ext cx="2730257" cy="648069"/>
          </a:xfrm>
          <a:prstGeom prst="rightArrow">
            <a:avLst>
              <a:gd name="adj1" fmla="val 39041"/>
              <a:gd name="adj2" fmla="val 787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2320</Words>
  <Application>Microsoft Office PowerPoint</Application>
  <PresentationFormat>Panoramiczny</PresentationFormat>
  <Paragraphs>147</Paragraphs>
  <Slides>26</Slides>
  <Notes>0</Notes>
  <HiddenSlides>0</HiddenSlides>
  <MMClips>0</MMClips>
  <ScaleCrop>false</ScaleCrop>
  <HeadingPairs>
    <vt:vector size="6" baseType="variant">
      <vt:variant>
        <vt:lpstr>Używane czcionki</vt:lpstr>
      </vt:variant>
      <vt:variant>
        <vt:i4>10</vt:i4>
      </vt:variant>
      <vt:variant>
        <vt:lpstr>Motyw</vt:lpstr>
      </vt:variant>
      <vt:variant>
        <vt:i4>2</vt:i4>
      </vt:variant>
      <vt:variant>
        <vt:lpstr>Tytuły slajdów</vt:lpstr>
      </vt:variant>
      <vt:variant>
        <vt:i4>26</vt:i4>
      </vt:variant>
    </vt:vector>
  </HeadingPairs>
  <TitlesOfParts>
    <vt:vector size="38" baseType="lpstr">
      <vt:lpstr>Meiryo</vt:lpstr>
      <vt:lpstr>Arial</vt:lpstr>
      <vt:lpstr>Calibri</vt:lpstr>
      <vt:lpstr>Calibri Light</vt:lpstr>
      <vt:lpstr>Open Sans</vt:lpstr>
      <vt:lpstr>source sans pro</vt:lpstr>
      <vt:lpstr>StarSymbol</vt:lpstr>
      <vt:lpstr>Symbol</vt:lpstr>
      <vt:lpstr>Times New Roman</vt:lpstr>
      <vt:lpstr>Wingdings</vt:lpstr>
      <vt:lpstr>Motyw pakietu Office</vt:lpstr>
      <vt:lpstr>Motyw pakietu Office</vt:lpstr>
      <vt:lpstr>         CHOROBY CYWILIZACYJNE Alergie układu pokarmowego Astma POChP </vt:lpstr>
      <vt:lpstr>Co to jest alergia pokarmowa?</vt:lpstr>
      <vt:lpstr>Wstrząs anafilaktyczny – ryzyko utraty życia !!!</vt:lpstr>
      <vt:lpstr>Objawy wstrząsu anafilaktycznego</vt:lpstr>
      <vt:lpstr>WSTRZĄS ANAFILAKTYCZNY – PIERWSZA POMOC </vt:lpstr>
      <vt:lpstr>Prezentacja programu PowerPoint</vt:lpstr>
      <vt:lpstr>Prezentacja programu PowerPoint</vt:lpstr>
      <vt:lpstr>   Czym jest astma ?</vt:lpstr>
      <vt:lpstr>Porównanie zdrowych płuc i płuc w przebiegu astmy</vt:lpstr>
      <vt:lpstr>Przyczyny astmy oskrzelowej nie są jednoznacznie stwierdzone – mówi się raczej o zespole czynników, które mogą ją powodować. U podłoża napadów astmy leżą mechanizmy zapalne, alergiczno-immunologiczne oraz reakcja alergiczna na kontakt z niektórymi substancjami, objawiająca się napadami kaszlu.  Czynniki te dzielimy na genetyczne i środowiskowe.</vt:lpstr>
      <vt:lpstr>Prezentacja programu PowerPoint</vt:lpstr>
      <vt:lpstr>Astma oskrzelowa - objawy</vt:lpstr>
      <vt:lpstr>Objawy, które powinny skłonić pacjentów do pilnej wizyty u lekarza lub wezwania pogotowia, to przede wszystkim: duszność pojawiająca się w spoczynku z narastającym uczuciem zmęczenia;  duszność, która wymaga przyjęcia pozycji stojącej z rękoma opartymi np. na stole;  widoczna praca dodatkowych mięśni oddechowych, tzw. zaciąganie przestrzeni międzyżebrowych;  trudności w mówieniu – mówienie pojedynczymi słowami lub krótkimi frazami.</vt:lpstr>
      <vt:lpstr>Diagnostyka</vt:lpstr>
      <vt:lpstr>Astma oskrzelowa a POChP </vt:lpstr>
      <vt:lpstr>Definicja POChP</vt:lpstr>
      <vt:lpstr>Czynniki odpowiadające za zachorowanie na POChP (według GOLD 2017 Global Initiative for Chronic Obstructive Lung Disease): </vt:lpstr>
      <vt:lpstr>Diagnostyka POChP</vt:lpstr>
      <vt:lpstr>Prezentacja programu PowerPoint</vt:lpstr>
      <vt:lpstr>Prezentacja programu PowerPoint</vt:lpstr>
      <vt:lpstr>Prezentacja programu PowerPoint</vt:lpstr>
      <vt:lpstr>Wnioski:</vt:lpstr>
      <vt:lpstr>Prezentacja programu PowerPoint</vt:lpstr>
      <vt:lpstr>Wpływ palenia tytoniu na stan zdrowia dzieci i młodzieży </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POChP  Astma Alergie układu pokarmowego</dc:title>
  <dc:creator>Nikola Wątroba</dc:creator>
  <cp:lastModifiedBy>Elzbieta Garwacka-Czachor</cp:lastModifiedBy>
  <cp:revision>6</cp:revision>
  <dcterms:created xsi:type="dcterms:W3CDTF">2022-12-30T15:01:56Z</dcterms:created>
  <dcterms:modified xsi:type="dcterms:W3CDTF">2023-02-12T21:20:06Z</dcterms:modified>
</cp:coreProperties>
</file>