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420" y="6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0bc2861d1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0bc2861d1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0bc2861d14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0bc2861d1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0bc2861d1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0bc2861d1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0bc2861d1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0bc2861d1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0bc2861d1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0bc2861d1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0bc2861d14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0bc2861d1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0bc2861d1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0bc2861d1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bc2861d14_2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0bc2861d14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0bc2861d14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0bc2861d14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0bc2861d14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0bc2861d14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0bc2855c9d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0bc2855c9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0bc2861d14_2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0bc2861d14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bc2861d14_2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0bc2861d14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0bc2861d14_2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0bc2861d14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0bc2861d14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0bc2861d14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bc2861d14_2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0bc2861d14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0bc2861d14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0bc2861d14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bc2855c9d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0bc2855c9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c2855c9d_0_6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0bc2855c9d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0bc2855c9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0bc2855c9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0bc2861d1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0bc2861d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0bc2861d14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0bc2861d1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0bc2861d1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0bc2861d1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0bc2861d14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0bc2861d1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Układ niestandardowy">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 name="Google Shape;52;p13"/>
          <p:cNvCxnSpPr/>
          <p:nvPr/>
        </p:nvCxnSpPr>
        <p:spPr>
          <a:xfrm>
            <a:off x="858825" y="549150"/>
            <a:ext cx="7416300" cy="0"/>
          </a:xfrm>
          <a:prstGeom prst="straightConnector1">
            <a:avLst/>
          </a:prstGeom>
          <a:noFill/>
          <a:ln w="19050" cap="flat" cmpd="sng">
            <a:solidFill>
              <a:schemeClr val="lt1"/>
            </a:solidFill>
            <a:prstDash val="solid"/>
            <a:round/>
            <a:headEnd type="none" w="sm" len="sm"/>
            <a:tailEnd type="none" w="sm" len="sm"/>
          </a:ln>
        </p:spPr>
      </p:cxnSp>
      <p:cxnSp>
        <p:nvCxnSpPr>
          <p:cNvPr id="53" name="Google Shape;53;p13"/>
          <p:cNvCxnSpPr/>
          <p:nvPr/>
        </p:nvCxnSpPr>
        <p:spPr>
          <a:xfrm>
            <a:off x="863850" y="4594350"/>
            <a:ext cx="7416300" cy="0"/>
          </a:xfrm>
          <a:prstGeom prst="straightConnector1">
            <a:avLst/>
          </a:prstGeom>
          <a:noFill/>
          <a:ln w="19050" cap="flat" cmpd="sng">
            <a:solidFill>
              <a:schemeClr val="lt1"/>
            </a:solidFill>
            <a:prstDash val="solid"/>
            <a:round/>
            <a:headEnd type="none" w="sm" len="sm"/>
            <a:tailEnd type="none" w="sm" len="sm"/>
          </a:ln>
        </p:spPr>
      </p:cxnSp>
      <p:sp>
        <p:nvSpPr>
          <p:cNvPr id="54" name="Google Shape;54;p13"/>
          <p:cNvSpPr txBox="1">
            <a:spLocks noGrp="1"/>
          </p:cNvSpPr>
          <p:nvPr>
            <p:ph type="body" idx="1"/>
          </p:nvPr>
        </p:nvSpPr>
        <p:spPr>
          <a:xfrm>
            <a:off x="814025" y="945000"/>
            <a:ext cx="7515900" cy="3253500"/>
          </a:xfrm>
          <a:prstGeom prst="rect">
            <a:avLst/>
          </a:prstGeom>
          <a:noFill/>
        </p:spPr>
        <p:txBody>
          <a:bodyPr spcFirstLastPara="1" wrap="square" lIns="91425" tIns="91425" rIns="91425" bIns="91425" anchor="ctr" anchorCtr="0">
            <a:normAutofit/>
          </a:bodyPr>
          <a:lstStyle>
            <a:lvl1pPr marL="457200" lvl="0" indent="-381000" algn="ctr">
              <a:lnSpc>
                <a:spcPct val="115000"/>
              </a:lnSpc>
              <a:spcBef>
                <a:spcPts val="0"/>
              </a:spcBef>
              <a:spcAft>
                <a:spcPts val="0"/>
              </a:spcAft>
              <a:buClr>
                <a:schemeClr val="lt1"/>
              </a:buClr>
              <a:buSzPts val="2400"/>
              <a:buChar char="●"/>
              <a:defRPr sz="2400">
                <a:solidFill>
                  <a:schemeClr val="lt1"/>
                </a:solidFill>
              </a:defRPr>
            </a:lvl1pPr>
            <a:lvl2pPr marL="914400" lvl="1" indent="-355600" algn="ctr">
              <a:lnSpc>
                <a:spcPct val="115000"/>
              </a:lnSpc>
              <a:spcBef>
                <a:spcPts val="0"/>
              </a:spcBef>
              <a:spcAft>
                <a:spcPts val="0"/>
              </a:spcAft>
              <a:buClr>
                <a:schemeClr val="lt1"/>
              </a:buClr>
              <a:buSzPts val="2000"/>
              <a:buChar char="○"/>
              <a:defRPr sz="2000">
                <a:solidFill>
                  <a:schemeClr val="lt1"/>
                </a:solidFill>
              </a:defRPr>
            </a:lvl2pPr>
            <a:lvl3pPr marL="1371600" lvl="2" indent="-355600" algn="ctr">
              <a:lnSpc>
                <a:spcPct val="115000"/>
              </a:lnSpc>
              <a:spcBef>
                <a:spcPts val="0"/>
              </a:spcBef>
              <a:spcAft>
                <a:spcPts val="0"/>
              </a:spcAft>
              <a:buClr>
                <a:schemeClr val="lt1"/>
              </a:buClr>
              <a:buSzPts val="2000"/>
              <a:buChar char="■"/>
              <a:defRPr sz="2000">
                <a:solidFill>
                  <a:schemeClr val="lt1"/>
                </a:solidFill>
              </a:defRPr>
            </a:lvl3pPr>
            <a:lvl4pPr marL="1828800" lvl="3" indent="-355600" algn="ctr">
              <a:lnSpc>
                <a:spcPct val="115000"/>
              </a:lnSpc>
              <a:spcBef>
                <a:spcPts val="0"/>
              </a:spcBef>
              <a:spcAft>
                <a:spcPts val="0"/>
              </a:spcAft>
              <a:buClr>
                <a:schemeClr val="lt1"/>
              </a:buClr>
              <a:buSzPts val="2000"/>
              <a:buChar char="●"/>
              <a:defRPr sz="2000">
                <a:solidFill>
                  <a:schemeClr val="lt1"/>
                </a:solidFill>
              </a:defRPr>
            </a:lvl4pPr>
            <a:lvl5pPr marL="2286000" lvl="4" indent="-355600" algn="ctr">
              <a:lnSpc>
                <a:spcPct val="115000"/>
              </a:lnSpc>
              <a:spcBef>
                <a:spcPts val="0"/>
              </a:spcBef>
              <a:spcAft>
                <a:spcPts val="0"/>
              </a:spcAft>
              <a:buClr>
                <a:schemeClr val="lt1"/>
              </a:buClr>
              <a:buSzPts val="2000"/>
              <a:buChar char="○"/>
              <a:defRPr sz="2000">
                <a:solidFill>
                  <a:schemeClr val="lt1"/>
                </a:solidFill>
              </a:defRPr>
            </a:lvl5pPr>
            <a:lvl6pPr marL="2743200" lvl="5" indent="-355600" algn="ctr">
              <a:lnSpc>
                <a:spcPct val="115000"/>
              </a:lnSpc>
              <a:spcBef>
                <a:spcPts val="0"/>
              </a:spcBef>
              <a:spcAft>
                <a:spcPts val="0"/>
              </a:spcAft>
              <a:buClr>
                <a:schemeClr val="lt1"/>
              </a:buClr>
              <a:buSzPts val="2000"/>
              <a:buChar char="■"/>
              <a:defRPr sz="2000">
                <a:solidFill>
                  <a:schemeClr val="lt1"/>
                </a:solidFill>
              </a:defRPr>
            </a:lvl6pPr>
            <a:lvl7pPr marL="3200400" lvl="6" indent="-355600" algn="ctr">
              <a:lnSpc>
                <a:spcPct val="115000"/>
              </a:lnSpc>
              <a:spcBef>
                <a:spcPts val="0"/>
              </a:spcBef>
              <a:spcAft>
                <a:spcPts val="0"/>
              </a:spcAft>
              <a:buClr>
                <a:schemeClr val="lt1"/>
              </a:buClr>
              <a:buSzPts val="2000"/>
              <a:buChar char="●"/>
              <a:defRPr sz="2000">
                <a:solidFill>
                  <a:schemeClr val="lt1"/>
                </a:solidFill>
              </a:defRPr>
            </a:lvl7pPr>
            <a:lvl8pPr marL="3657600" lvl="7" indent="-355600" algn="ctr">
              <a:lnSpc>
                <a:spcPct val="115000"/>
              </a:lnSpc>
              <a:spcBef>
                <a:spcPts val="0"/>
              </a:spcBef>
              <a:spcAft>
                <a:spcPts val="0"/>
              </a:spcAft>
              <a:buClr>
                <a:schemeClr val="lt1"/>
              </a:buClr>
              <a:buSzPts val="2000"/>
              <a:buChar char="○"/>
              <a:defRPr sz="2000">
                <a:solidFill>
                  <a:schemeClr val="lt1"/>
                </a:solidFill>
              </a:defRPr>
            </a:lvl8pPr>
            <a:lvl9pPr marL="4114800" lvl="8" indent="-355600" algn="ctr">
              <a:lnSpc>
                <a:spcPct val="115000"/>
              </a:lnSpc>
              <a:spcBef>
                <a:spcPts val="0"/>
              </a:spcBef>
              <a:spcAft>
                <a:spcPts val="0"/>
              </a:spcAft>
              <a:buClr>
                <a:schemeClr val="lt1"/>
              </a:buClr>
              <a:buSzPts val="2000"/>
              <a:buChar char="■"/>
              <a:defRPr sz="2000">
                <a:solidFill>
                  <a:schemeClr val="lt1"/>
                </a:solidFill>
              </a:defRPr>
            </a:lvl9pPr>
          </a:lstStyle>
          <a:p>
            <a:endParaRPr/>
          </a:p>
        </p:txBody>
      </p:sp>
      <p:sp>
        <p:nvSpPr>
          <p:cNvPr id="55" name="Google Shape;55;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superflavon.eu/aktywnosc-fizyczna"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hyperlink" Target="http://www.active-akcja.pl/aktywnosc-fizyczna/?fbclid=IwAR0nLE3EaYrTm37ZgfQ30gkIFnnVkVTtOcjfr05-EtVlNukoObPOUXZeJy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0" y="-291725"/>
            <a:ext cx="8148300" cy="4713600"/>
          </a:xfrm>
          <a:prstGeom prst="rect">
            <a:avLst/>
          </a:prstGeom>
          <a:noFill/>
        </p:spPr>
        <p:txBody>
          <a:bodyPr spcFirstLastPara="1" wrap="square" lIns="91425" tIns="91425" rIns="91425" bIns="91425" anchor="b" anchorCtr="0">
            <a:normAutofit/>
          </a:bodyPr>
          <a:lstStyle/>
          <a:p>
            <a:r>
              <a:rPr lang="pl" sz="4100" b="1" dirty="0">
                <a:solidFill>
                  <a:schemeClr val="lt1"/>
                </a:solidFill>
                <a:latin typeface="Times New Roman"/>
                <a:ea typeface="Times New Roman"/>
                <a:cs typeface="Times New Roman"/>
                <a:sym typeface="Times New Roman"/>
              </a:rPr>
              <a:t>Bądź codziennie aktywny ruchowo, uprawiaj ćwiczenia fizyczne.</a:t>
            </a:r>
            <a:br>
              <a:rPr lang="pl" sz="4100" b="1" dirty="0">
                <a:solidFill>
                  <a:schemeClr val="lt1"/>
                </a:solidFill>
                <a:latin typeface="Times New Roman"/>
                <a:ea typeface="Times New Roman"/>
                <a:cs typeface="Times New Roman"/>
                <a:sym typeface="Times New Roman"/>
              </a:rPr>
            </a:br>
            <a:r>
              <a:rPr lang="pl" sz="4400" b="1" dirty="0">
                <a:solidFill>
                  <a:srgbClr val="FFC000"/>
                </a:solidFill>
                <a:latin typeface="Times New Roman"/>
                <a:ea typeface="Times New Roman"/>
                <a:cs typeface="Times New Roman"/>
                <a:sym typeface="Times New Roman"/>
              </a:rPr>
              <a:t> </a:t>
            </a:r>
            <a:r>
              <a:rPr lang="pl" sz="1800" b="1" dirty="0">
                <a:solidFill>
                  <a:schemeClr val="tx1"/>
                </a:solidFill>
                <a:latin typeface="Times New Roman"/>
                <a:ea typeface="Times New Roman"/>
                <a:cs typeface="Times New Roman"/>
                <a:sym typeface="Times New Roman"/>
              </a:rPr>
              <a:t>Zuzanna Przybylska Alicja Wolińska</a:t>
            </a:r>
            <a:br>
              <a:rPr lang="pl" sz="2000" b="1" dirty="0">
                <a:solidFill>
                  <a:srgbClr val="FFFF00"/>
                </a:solidFill>
                <a:latin typeface="Times New Roman"/>
                <a:ea typeface="Times New Roman"/>
                <a:cs typeface="Times New Roman"/>
                <a:sym typeface="Times New Roman"/>
              </a:rPr>
            </a:br>
            <a:r>
              <a:rPr lang="pl-PL" sz="1600" dirty="0"/>
              <a:t>Państwowa Wyższa Szkoła Zawodowa w Głogowie</a:t>
            </a:r>
            <a:br>
              <a:rPr lang="pl-PL" sz="1600" dirty="0"/>
            </a:br>
            <a:r>
              <a:rPr lang="pl-PL" sz="1600" dirty="0"/>
              <a:t>Studenckie Koło Naukowe PTP</a:t>
            </a:r>
            <a:br>
              <a:rPr lang="pl-PL" sz="1600" dirty="0"/>
            </a:br>
            <a:r>
              <a:rPr lang="pl-PL" sz="1600" dirty="0"/>
              <a:t>Opiekun Koła: dr n. med. E. Garwacka-Czachor</a:t>
            </a:r>
            <a:br>
              <a:rPr lang="pl-PL" sz="2000" dirty="0"/>
            </a:br>
            <a:endParaRPr sz="2000" b="1" dirty="0">
              <a:solidFill>
                <a:srgbClr val="FFFF00"/>
              </a:solidFill>
              <a:latin typeface="Times New Roman"/>
              <a:ea typeface="Times New Roman"/>
              <a:cs typeface="Times New Roman"/>
              <a:sym typeface="Times New Roman"/>
            </a:endParaRPr>
          </a:p>
          <a:p>
            <a:pPr marL="0" lvl="0" indent="0" algn="ctr"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3"/>
          <p:cNvSpPr txBox="1">
            <a:spLocks noGrp="1"/>
          </p:cNvSpPr>
          <p:nvPr>
            <p:ph type="body" idx="1"/>
          </p:nvPr>
        </p:nvSpPr>
        <p:spPr>
          <a:xfrm>
            <a:off x="381001" y="945000"/>
            <a:ext cx="8382000" cy="3637886"/>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770"/>
              <a:buFont typeface="Arial"/>
              <a:buNone/>
            </a:pPr>
            <a:r>
              <a:rPr lang="pl" sz="1979" b="1" dirty="0">
                <a:latin typeface="Times New Roman"/>
                <a:ea typeface="Times New Roman"/>
                <a:cs typeface="Times New Roman"/>
                <a:sym typeface="Times New Roman"/>
              </a:rPr>
              <a:t>Ruch jako profilaktyka osteoporozy </a:t>
            </a:r>
            <a:endParaRPr sz="1979" b="1" dirty="0">
              <a:latin typeface="Times New Roman"/>
              <a:ea typeface="Times New Roman"/>
              <a:cs typeface="Times New Roman"/>
              <a:sym typeface="Times New Roman"/>
            </a:endParaRPr>
          </a:p>
          <a:p>
            <a:pPr marL="0" lvl="0" indent="0" rtl="0">
              <a:lnSpc>
                <a:spcPct val="150000"/>
              </a:lnSpc>
              <a:spcBef>
                <a:spcPts val="1600"/>
              </a:spcBef>
              <a:spcAft>
                <a:spcPts val="1600"/>
              </a:spcAft>
              <a:buClr>
                <a:schemeClr val="dk1"/>
              </a:buClr>
              <a:buSzPts val="770"/>
              <a:buFont typeface="Arial"/>
              <a:buNone/>
            </a:pPr>
            <a:r>
              <a:rPr lang="pl" sz="1879" b="1" dirty="0">
                <a:latin typeface="Times New Roman"/>
                <a:ea typeface="Times New Roman"/>
                <a:cs typeface="Times New Roman"/>
                <a:sym typeface="Times New Roman"/>
              </a:rPr>
              <a:t>Osteoporoza to choroba polegająca na zmniejszeniu masy i objętości kostnej,   co powoduje między innymi łamliwość. Jeśli jednak młody człowiek do okresu dojrzałości kostnej, zadba o odpowiednią dietą i regularną aktywność fizycznąi i o większą masę kostną, to osteoporozie można w znacznym stopniu zapobiec. Drobne aktywności dnia codziennego nie wspierają profilaktyki osteoporozy.  Na zmniejszenie ryzyka osteoporozy wpływają także ćwiczenia w obciążeniu (najlepiej bieganie i spacer). Szczególnie istotne jest, aby osoby starsze zdecydowały się na aktywność fizyczną, ponieważ są one w grupie ryzyka. </a:t>
            </a:r>
            <a:endParaRPr sz="1879" b="1" dirty="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4"/>
          <p:cNvSpPr txBox="1">
            <a:spLocks noGrp="1"/>
          </p:cNvSpPr>
          <p:nvPr>
            <p:ph type="body" idx="1"/>
          </p:nvPr>
        </p:nvSpPr>
        <p:spPr>
          <a:xfrm>
            <a:off x="814025" y="583450"/>
            <a:ext cx="7515900" cy="3615000"/>
          </a:xfrm>
          <a:prstGeom prst="rect">
            <a:avLst/>
          </a:prstGeom>
        </p:spPr>
        <p:txBody>
          <a:bodyPr spcFirstLastPara="1" wrap="square" lIns="91425" tIns="91425" rIns="91425" bIns="91425" anchor="ctr" anchorCtr="0">
            <a:normAutofit fontScale="92500" lnSpcReduction="10000"/>
          </a:bodyPr>
          <a:lstStyle/>
          <a:p>
            <a:pPr marL="0" lvl="0" indent="0" algn="ctr" rtl="0">
              <a:spcBef>
                <a:spcPts val="0"/>
              </a:spcBef>
              <a:spcAft>
                <a:spcPts val="0"/>
              </a:spcAft>
              <a:buNone/>
            </a:pPr>
            <a:r>
              <a:rPr lang="pl" sz="3000" b="1">
                <a:latin typeface="Times New Roman"/>
                <a:ea typeface="Times New Roman"/>
                <a:cs typeface="Times New Roman"/>
                <a:sym typeface="Times New Roman"/>
              </a:rPr>
              <a:t>Układ mięśniowy</a:t>
            </a:r>
            <a:endParaRPr sz="3000" b="1">
              <a:latin typeface="Times New Roman"/>
              <a:ea typeface="Times New Roman"/>
              <a:cs typeface="Times New Roman"/>
              <a:sym typeface="Times New Roman"/>
            </a:endParaRPr>
          </a:p>
          <a:p>
            <a:pPr marL="457200" lvl="0" indent="-393700" algn="l" rtl="0">
              <a:spcBef>
                <a:spcPts val="1600"/>
              </a:spcBef>
              <a:spcAft>
                <a:spcPts val="0"/>
              </a:spcAft>
              <a:buSzPts val="2600"/>
              <a:buFont typeface="Times New Roman"/>
              <a:buChar char="●"/>
            </a:pPr>
            <a:r>
              <a:rPr lang="pl" sz="2600" b="1">
                <a:latin typeface="Times New Roman"/>
                <a:ea typeface="Times New Roman"/>
                <a:cs typeface="Times New Roman"/>
                <a:sym typeface="Times New Roman"/>
              </a:rPr>
              <a:t>Zwiększenie masy mięśniowej</a:t>
            </a:r>
            <a:endParaRPr sz="2600" b="1">
              <a:latin typeface="Times New Roman"/>
              <a:ea typeface="Times New Roman"/>
              <a:cs typeface="Times New Roman"/>
              <a:sym typeface="Times New Roman"/>
            </a:endParaRPr>
          </a:p>
          <a:p>
            <a:pPr marL="457200" lvl="0" indent="-393700" algn="l" rtl="0">
              <a:spcBef>
                <a:spcPts val="0"/>
              </a:spcBef>
              <a:spcAft>
                <a:spcPts val="0"/>
              </a:spcAft>
              <a:buSzPts val="2600"/>
              <a:buFont typeface="Times New Roman"/>
              <a:buChar char="●"/>
            </a:pPr>
            <a:r>
              <a:rPr lang="pl" sz="2600" b="1">
                <a:latin typeface="Times New Roman"/>
                <a:ea typeface="Times New Roman"/>
                <a:cs typeface="Times New Roman"/>
                <a:sym typeface="Times New Roman"/>
              </a:rPr>
              <a:t>Wzrost liczby mikrofibryli, białek kurczliwych, mitochondrium </a:t>
            </a:r>
            <a:endParaRPr sz="2600" b="1">
              <a:latin typeface="Times New Roman"/>
              <a:ea typeface="Times New Roman"/>
              <a:cs typeface="Times New Roman"/>
              <a:sym typeface="Times New Roman"/>
            </a:endParaRPr>
          </a:p>
          <a:p>
            <a:pPr marL="457200" lvl="0" indent="-393700" algn="l" rtl="0">
              <a:spcBef>
                <a:spcPts val="0"/>
              </a:spcBef>
              <a:spcAft>
                <a:spcPts val="0"/>
              </a:spcAft>
              <a:buSzPts val="2600"/>
              <a:buFont typeface="Times New Roman"/>
              <a:buChar char="●"/>
            </a:pPr>
            <a:r>
              <a:rPr lang="pl" sz="2600" b="1">
                <a:latin typeface="Times New Roman"/>
                <a:ea typeface="Times New Roman"/>
                <a:cs typeface="Times New Roman"/>
                <a:sym typeface="Times New Roman"/>
              </a:rPr>
              <a:t>Wzrost siły mięśniowej </a:t>
            </a:r>
            <a:endParaRPr sz="2600" b="1">
              <a:latin typeface="Times New Roman"/>
              <a:ea typeface="Times New Roman"/>
              <a:cs typeface="Times New Roman"/>
              <a:sym typeface="Times New Roman"/>
            </a:endParaRPr>
          </a:p>
          <a:p>
            <a:pPr marL="457200" lvl="0" indent="0" algn="l" rtl="0">
              <a:spcBef>
                <a:spcPts val="1600"/>
              </a:spcBef>
              <a:spcAft>
                <a:spcPts val="0"/>
              </a:spcAft>
              <a:buNone/>
            </a:pPr>
            <a:endParaRPr sz="2600" b="1">
              <a:latin typeface="Times New Roman"/>
              <a:ea typeface="Times New Roman"/>
              <a:cs typeface="Times New Roman"/>
              <a:sym typeface="Times New Roman"/>
            </a:endParaRPr>
          </a:p>
          <a:p>
            <a:pPr marL="0" lvl="0" indent="0" algn="l" rtl="0">
              <a:lnSpc>
                <a:spcPct val="100000"/>
              </a:lnSpc>
              <a:spcBef>
                <a:spcPts val="1600"/>
              </a:spcBef>
              <a:spcAft>
                <a:spcPts val="1000"/>
              </a:spcAft>
              <a:buClr>
                <a:schemeClr val="dk1"/>
              </a:buClr>
              <a:buSzPts val="1100"/>
              <a:buFont typeface="Arial"/>
              <a:buNone/>
            </a:pPr>
            <a:r>
              <a:rPr lang="pl" sz="1100">
                <a:solidFill>
                  <a:schemeClr val="dk1"/>
                </a:solidFill>
                <a:latin typeface="Calibri"/>
                <a:ea typeface="Calibri"/>
                <a:cs typeface="Calibri"/>
                <a:sym typeface="Calibri"/>
              </a:rPr>
              <a:t>Zwiększe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5"/>
          <p:cNvSpPr txBox="1">
            <a:spLocks noGrp="1"/>
          </p:cNvSpPr>
          <p:nvPr>
            <p:ph type="body" idx="1"/>
          </p:nvPr>
        </p:nvSpPr>
        <p:spPr>
          <a:xfrm>
            <a:off x="814025" y="945000"/>
            <a:ext cx="7515900" cy="3253500"/>
          </a:xfrm>
          <a:prstGeom prst="rect">
            <a:avLst/>
          </a:prstGeom>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935"/>
              <a:buNone/>
            </a:pPr>
            <a:r>
              <a:rPr lang="pl" sz="2340" b="1" dirty="0">
                <a:latin typeface="Times New Roman"/>
                <a:ea typeface="Times New Roman"/>
                <a:cs typeface="Times New Roman"/>
                <a:sym typeface="Times New Roman"/>
              </a:rPr>
              <a:t>C.D.</a:t>
            </a:r>
            <a:endParaRPr sz="2340" b="1" dirty="0">
              <a:latin typeface="Times New Roman"/>
              <a:ea typeface="Times New Roman"/>
              <a:cs typeface="Times New Roman"/>
              <a:sym typeface="Times New Roman"/>
            </a:endParaRPr>
          </a:p>
          <a:p>
            <a:pPr marL="0" lvl="0" indent="0" algn="l" rtl="0">
              <a:lnSpc>
                <a:spcPct val="95000"/>
              </a:lnSpc>
              <a:spcBef>
                <a:spcPts val="1600"/>
              </a:spcBef>
              <a:spcAft>
                <a:spcPts val="0"/>
              </a:spcAft>
              <a:buClr>
                <a:schemeClr val="dk1"/>
              </a:buClr>
              <a:buSzPts val="935"/>
              <a:buFont typeface="Arial"/>
              <a:buNone/>
            </a:pPr>
            <a:r>
              <a:rPr lang="pl" sz="2540" b="1" dirty="0">
                <a:latin typeface="Times New Roman"/>
                <a:ea typeface="Times New Roman"/>
                <a:cs typeface="Times New Roman"/>
                <a:sym typeface="Times New Roman"/>
              </a:rPr>
              <a:t>Największy wpływ na przyrost masy mięśniowej ma trening siłowy. Zależne jest to od człowieka. Osoba nigdy nie uprawiająca aktywności fizycznej szybciej będzie widziała efekty, niż osoba początkująca. Wysiłek fizyczny wpływa również na działanie pompy mięśniowo-naczyniowej (poprawia krążenie) oraz na przewodzenie impulsów nerwowych przez działania mięśni. </a:t>
            </a:r>
            <a:endParaRPr sz="2540" b="1" dirty="0">
              <a:latin typeface="Times New Roman"/>
              <a:ea typeface="Times New Roman"/>
              <a:cs typeface="Times New Roman"/>
              <a:sym typeface="Times New Roman"/>
            </a:endParaRPr>
          </a:p>
          <a:p>
            <a:pPr marL="0" lvl="0" indent="0" algn="l" rtl="0">
              <a:lnSpc>
                <a:spcPct val="95000"/>
              </a:lnSpc>
              <a:spcBef>
                <a:spcPts val="1600"/>
              </a:spcBef>
              <a:spcAft>
                <a:spcPts val="1600"/>
              </a:spcAft>
              <a:buSzPts val="935"/>
              <a:buNone/>
            </a:pPr>
            <a:endParaRPr sz="224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6"/>
          <p:cNvSpPr txBox="1">
            <a:spLocks noGrp="1"/>
          </p:cNvSpPr>
          <p:nvPr>
            <p:ph type="body" idx="1"/>
          </p:nvPr>
        </p:nvSpPr>
        <p:spPr>
          <a:xfrm>
            <a:off x="814025" y="945000"/>
            <a:ext cx="7515900" cy="3492300"/>
          </a:xfrm>
          <a:prstGeom prst="rect">
            <a:avLst/>
          </a:prstGeom>
        </p:spPr>
        <p:txBody>
          <a:bodyPr spcFirstLastPara="1" wrap="square" lIns="91425" tIns="91425" rIns="91425" bIns="91425" anchor="ctr" anchorCtr="0">
            <a:normAutofit fontScale="25000" lnSpcReduction="20000"/>
          </a:bodyPr>
          <a:lstStyle/>
          <a:p>
            <a:pPr marL="0" lvl="0" indent="0" algn="ctr" rtl="0">
              <a:spcBef>
                <a:spcPts val="0"/>
              </a:spcBef>
              <a:spcAft>
                <a:spcPts val="0"/>
              </a:spcAft>
              <a:buNone/>
            </a:pPr>
            <a:r>
              <a:rPr lang="pl" sz="10400" b="1" dirty="0">
                <a:latin typeface="Times New Roman"/>
                <a:ea typeface="Times New Roman"/>
                <a:cs typeface="Times New Roman"/>
                <a:sym typeface="Times New Roman"/>
              </a:rPr>
              <a:t>Ośrodkowy układ nerwowy</a:t>
            </a:r>
            <a:endParaRPr sz="10400" b="1" dirty="0">
              <a:latin typeface="Times New Roman"/>
              <a:ea typeface="Times New Roman"/>
              <a:cs typeface="Times New Roman"/>
              <a:sym typeface="Times New Roman"/>
            </a:endParaRPr>
          </a:p>
          <a:p>
            <a:pPr marL="457200" lvl="0" indent="-356517" algn="l" rtl="0">
              <a:lnSpc>
                <a:spcPct val="115000"/>
              </a:lnSpc>
              <a:spcBef>
                <a:spcPts val="1600"/>
              </a:spcBef>
              <a:spcAft>
                <a:spcPts val="0"/>
              </a:spcAft>
              <a:buSzPct val="100000"/>
              <a:buFont typeface="Times New Roman"/>
              <a:buChar char="●"/>
            </a:pPr>
            <a:r>
              <a:rPr lang="pl" sz="8057" b="1" dirty="0">
                <a:latin typeface="Times New Roman"/>
                <a:ea typeface="Times New Roman"/>
                <a:cs typeface="Times New Roman"/>
                <a:sym typeface="Times New Roman"/>
              </a:rPr>
              <a:t>Szybkość podejmowania w sposób stabilny decyzji w trudnych sytuacjach </a:t>
            </a:r>
            <a:endParaRPr sz="8057" b="1" dirty="0">
              <a:latin typeface="Times New Roman"/>
              <a:ea typeface="Times New Roman"/>
              <a:cs typeface="Times New Roman"/>
              <a:sym typeface="Times New Roman"/>
            </a:endParaRPr>
          </a:p>
          <a:p>
            <a:pPr marL="457200" lvl="0" indent="-356517" algn="l" rtl="0">
              <a:lnSpc>
                <a:spcPct val="115000"/>
              </a:lnSpc>
              <a:spcBef>
                <a:spcPts val="0"/>
              </a:spcBef>
              <a:spcAft>
                <a:spcPts val="0"/>
              </a:spcAft>
              <a:buSzPct val="100000"/>
              <a:buFont typeface="Times New Roman"/>
              <a:buChar char="●"/>
            </a:pPr>
            <a:r>
              <a:rPr lang="pl" sz="8057" b="1" dirty="0">
                <a:latin typeface="Times New Roman"/>
                <a:ea typeface="Times New Roman"/>
                <a:cs typeface="Times New Roman"/>
                <a:sym typeface="Times New Roman"/>
              </a:rPr>
              <a:t>Wzrost koncentracji </a:t>
            </a:r>
            <a:endParaRPr sz="8057" b="1" dirty="0">
              <a:latin typeface="Times New Roman"/>
              <a:ea typeface="Times New Roman"/>
              <a:cs typeface="Times New Roman"/>
              <a:sym typeface="Times New Roman"/>
            </a:endParaRPr>
          </a:p>
          <a:p>
            <a:pPr marL="457200" lvl="0" indent="-356517" algn="l" rtl="0">
              <a:lnSpc>
                <a:spcPct val="115000"/>
              </a:lnSpc>
              <a:spcBef>
                <a:spcPts val="0"/>
              </a:spcBef>
              <a:spcAft>
                <a:spcPts val="0"/>
              </a:spcAft>
              <a:buSzPct val="100000"/>
              <a:buFont typeface="Times New Roman"/>
              <a:buChar char="●"/>
            </a:pPr>
            <a:r>
              <a:rPr lang="pl" sz="8057" b="1" dirty="0">
                <a:latin typeface="Times New Roman"/>
                <a:ea typeface="Times New Roman"/>
                <a:cs typeface="Times New Roman"/>
                <a:sym typeface="Times New Roman"/>
              </a:rPr>
              <a:t>Zwiększenie zdolności zapamiętywania </a:t>
            </a:r>
            <a:endParaRPr sz="8057" b="1" dirty="0">
              <a:latin typeface="Times New Roman"/>
              <a:ea typeface="Times New Roman"/>
              <a:cs typeface="Times New Roman"/>
              <a:sym typeface="Times New Roman"/>
            </a:endParaRPr>
          </a:p>
          <a:p>
            <a:pPr marL="457200" lvl="0" indent="-356517" algn="l" rtl="0">
              <a:lnSpc>
                <a:spcPct val="115000"/>
              </a:lnSpc>
              <a:spcBef>
                <a:spcPts val="0"/>
              </a:spcBef>
              <a:spcAft>
                <a:spcPts val="0"/>
              </a:spcAft>
              <a:buSzPct val="100000"/>
              <a:buFont typeface="Times New Roman"/>
              <a:buChar char="●"/>
            </a:pPr>
            <a:r>
              <a:rPr lang="pl" sz="8057" b="1" dirty="0">
                <a:latin typeface="Times New Roman"/>
                <a:ea typeface="Times New Roman"/>
                <a:cs typeface="Times New Roman"/>
                <a:sym typeface="Times New Roman"/>
              </a:rPr>
              <a:t>Poprawa koordynacji ruchowej (regularne powtarzanie danych czynności wspiera pamięć ruchową, zakodowaną w móżdżku, również bierze w tym procesie udział kora oraz jądra podkorowe)</a:t>
            </a:r>
            <a:endParaRPr sz="8057" b="1" dirty="0">
              <a:latin typeface="Times New Roman"/>
              <a:ea typeface="Times New Roman"/>
              <a:cs typeface="Times New Roman"/>
              <a:sym typeface="Times New Roman"/>
            </a:endParaRPr>
          </a:p>
          <a:p>
            <a:pPr marL="457200" lvl="0" indent="-356517" algn="l" rtl="0">
              <a:lnSpc>
                <a:spcPct val="115000"/>
              </a:lnSpc>
              <a:spcBef>
                <a:spcPts val="0"/>
              </a:spcBef>
              <a:spcAft>
                <a:spcPts val="0"/>
              </a:spcAft>
              <a:buSzPct val="100000"/>
              <a:buFont typeface="Times New Roman"/>
              <a:buChar char="●"/>
            </a:pPr>
            <a:r>
              <a:rPr lang="pl" sz="8057" b="1" dirty="0">
                <a:latin typeface="Times New Roman"/>
                <a:ea typeface="Times New Roman"/>
                <a:cs typeface="Times New Roman"/>
                <a:sym typeface="Times New Roman"/>
              </a:rPr>
              <a:t>Zwiększenie siły skurczu (decyduje o tym najpierw układ nerwowy, a potem mięśniowy)</a:t>
            </a:r>
            <a:endParaRPr sz="8057" b="1" dirty="0">
              <a:latin typeface="Times New Roman"/>
              <a:ea typeface="Times New Roman"/>
              <a:cs typeface="Times New Roman"/>
              <a:sym typeface="Times New Roman"/>
            </a:endParaRPr>
          </a:p>
          <a:p>
            <a:pPr marL="0" lvl="0" indent="0" algn="l" rtl="0">
              <a:lnSpc>
                <a:spcPct val="115000"/>
              </a:lnSpc>
              <a:spcBef>
                <a:spcPts val="1600"/>
              </a:spcBef>
              <a:spcAft>
                <a:spcPts val="1600"/>
              </a:spcAft>
              <a:buNone/>
            </a:pPr>
            <a:endParaRPr sz="8057"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7"/>
          <p:cNvSpPr txBox="1">
            <a:spLocks noGrp="1"/>
          </p:cNvSpPr>
          <p:nvPr>
            <p:ph type="body" idx="1"/>
          </p:nvPr>
        </p:nvSpPr>
        <p:spPr>
          <a:xfrm>
            <a:off x="814025" y="945000"/>
            <a:ext cx="7515900" cy="3492300"/>
          </a:xfrm>
          <a:prstGeom prst="rect">
            <a:avLst/>
          </a:prstGeom>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1018"/>
              <a:buNone/>
            </a:pPr>
            <a:r>
              <a:rPr lang="pl" sz="2620" b="1" dirty="0">
                <a:latin typeface="Times New Roman"/>
                <a:ea typeface="Times New Roman"/>
                <a:cs typeface="Times New Roman"/>
                <a:sym typeface="Times New Roman"/>
              </a:rPr>
              <a:t>C.D.</a:t>
            </a:r>
            <a:endParaRPr sz="2620" b="1" dirty="0">
              <a:latin typeface="Times New Roman"/>
              <a:ea typeface="Times New Roman"/>
              <a:cs typeface="Times New Roman"/>
              <a:sym typeface="Times New Roman"/>
            </a:endParaRPr>
          </a:p>
          <a:p>
            <a:pPr marL="0" lvl="0" indent="0" algn="l" rtl="0">
              <a:lnSpc>
                <a:spcPct val="95000"/>
              </a:lnSpc>
              <a:spcBef>
                <a:spcPts val="1600"/>
              </a:spcBef>
              <a:spcAft>
                <a:spcPts val="0"/>
              </a:spcAft>
              <a:buClr>
                <a:schemeClr val="dk1"/>
              </a:buClr>
              <a:buSzPts val="1018"/>
              <a:buFont typeface="Arial"/>
              <a:buNone/>
            </a:pPr>
            <a:r>
              <a:rPr lang="pl" sz="2620" b="1" dirty="0">
                <a:latin typeface="Times New Roman"/>
                <a:ea typeface="Times New Roman"/>
                <a:cs typeface="Times New Roman"/>
                <a:sym typeface="Times New Roman"/>
              </a:rPr>
              <a:t>Ćwiczenia w stopniu umiarkowanym ochrania centralny układ nerwowy. Ponadto spowalnia proces starzenia układu nerwowego (zapobiega przedwczesnej demencji w wieku starczym). Aktywność fizyczna jest wspomagająca w leczeniu chorób takich jak Parkinson (spowalnia proces powstawania niepełnosprawności) oraz padaczki. </a:t>
            </a:r>
            <a:endParaRPr sz="2620" b="1" dirty="0">
              <a:latin typeface="Times New Roman"/>
              <a:ea typeface="Times New Roman"/>
              <a:cs typeface="Times New Roman"/>
              <a:sym typeface="Times New Roman"/>
            </a:endParaRPr>
          </a:p>
          <a:p>
            <a:pPr marL="0" lvl="0" indent="0" algn="ctr" rtl="0">
              <a:lnSpc>
                <a:spcPct val="95000"/>
              </a:lnSpc>
              <a:spcBef>
                <a:spcPts val="1600"/>
              </a:spcBef>
              <a:spcAft>
                <a:spcPts val="1600"/>
              </a:spcAft>
              <a:buSzPts val="1018"/>
              <a:buNone/>
            </a:pPr>
            <a:endParaRPr sz="262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8"/>
          <p:cNvPicPr preferRelativeResize="0"/>
          <p:nvPr/>
        </p:nvPicPr>
        <p:blipFill>
          <a:blip r:embed="rId3">
            <a:alphaModFix/>
          </a:blip>
          <a:stretch>
            <a:fillRect/>
          </a:stretch>
        </p:blipFill>
        <p:spPr>
          <a:xfrm>
            <a:off x="1857800" y="537375"/>
            <a:ext cx="5573400" cy="4068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9"/>
          <p:cNvSpPr txBox="1">
            <a:spLocks noGrp="1"/>
          </p:cNvSpPr>
          <p:nvPr>
            <p:ph type="body" idx="1"/>
          </p:nvPr>
        </p:nvSpPr>
        <p:spPr>
          <a:xfrm>
            <a:off x="814025" y="945000"/>
            <a:ext cx="7515900" cy="39069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770"/>
              <a:buNone/>
            </a:pPr>
            <a:r>
              <a:rPr lang="pl" sz="2680" b="1" dirty="0">
                <a:latin typeface="Times New Roman"/>
                <a:ea typeface="Times New Roman"/>
                <a:cs typeface="Times New Roman"/>
                <a:sym typeface="Times New Roman"/>
              </a:rPr>
              <a:t>Układ oddechowy</a:t>
            </a:r>
            <a:endParaRPr sz="2680" b="1" dirty="0">
              <a:latin typeface="Times New Roman"/>
              <a:ea typeface="Times New Roman"/>
              <a:cs typeface="Times New Roman"/>
              <a:sym typeface="Times New Roman"/>
            </a:endParaRPr>
          </a:p>
          <a:p>
            <a:pPr marL="457200" lvl="0" indent="-398780" algn="l" rtl="0">
              <a:lnSpc>
                <a:spcPct val="115000"/>
              </a:lnSpc>
              <a:spcBef>
                <a:spcPts val="1600"/>
              </a:spcBef>
              <a:spcAft>
                <a:spcPts val="0"/>
              </a:spcAft>
              <a:buSzPts val="2680"/>
              <a:buFont typeface="Times New Roman"/>
              <a:buChar char="●"/>
            </a:pPr>
            <a:r>
              <a:rPr lang="pl" sz="2680" b="1" dirty="0">
                <a:latin typeface="Times New Roman"/>
                <a:ea typeface="Times New Roman"/>
                <a:cs typeface="Times New Roman"/>
                <a:sym typeface="Times New Roman"/>
              </a:rPr>
              <a:t>Wzrost wentylacji płuc </a:t>
            </a:r>
            <a:endParaRPr sz="2680" b="1" dirty="0">
              <a:latin typeface="Times New Roman"/>
              <a:ea typeface="Times New Roman"/>
              <a:cs typeface="Times New Roman"/>
              <a:sym typeface="Times New Roman"/>
            </a:endParaRPr>
          </a:p>
          <a:p>
            <a:pPr marL="457200" lvl="0" indent="-398780" algn="l" rtl="0">
              <a:lnSpc>
                <a:spcPct val="115000"/>
              </a:lnSpc>
              <a:spcBef>
                <a:spcPts val="0"/>
              </a:spcBef>
              <a:spcAft>
                <a:spcPts val="0"/>
              </a:spcAft>
              <a:buSzPts val="2680"/>
              <a:buFont typeface="Times New Roman"/>
              <a:buChar char="●"/>
            </a:pPr>
            <a:r>
              <a:rPr lang="pl" sz="2680" b="1" dirty="0">
                <a:latin typeface="Times New Roman"/>
                <a:ea typeface="Times New Roman"/>
                <a:cs typeface="Times New Roman"/>
                <a:sym typeface="Times New Roman"/>
              </a:rPr>
              <a:t>Zwiększenie sprawności układu oddechowego </a:t>
            </a:r>
            <a:endParaRPr sz="2680" b="1" dirty="0">
              <a:latin typeface="Times New Roman"/>
              <a:ea typeface="Times New Roman"/>
              <a:cs typeface="Times New Roman"/>
              <a:sym typeface="Times New Roman"/>
            </a:endParaRPr>
          </a:p>
          <a:p>
            <a:pPr marL="457200" lvl="0" indent="-398780" algn="l" rtl="0">
              <a:lnSpc>
                <a:spcPct val="115000"/>
              </a:lnSpc>
              <a:spcBef>
                <a:spcPts val="0"/>
              </a:spcBef>
              <a:spcAft>
                <a:spcPts val="0"/>
              </a:spcAft>
              <a:buSzPts val="2680"/>
              <a:buFont typeface="Times New Roman"/>
              <a:buChar char="●"/>
            </a:pPr>
            <a:r>
              <a:rPr lang="pl" sz="2680" b="1" dirty="0">
                <a:latin typeface="Times New Roman"/>
                <a:ea typeface="Times New Roman"/>
                <a:cs typeface="Times New Roman"/>
                <a:sym typeface="Times New Roman"/>
              </a:rPr>
              <a:t>Zwiększenie pojemności płuc </a:t>
            </a:r>
            <a:endParaRPr sz="2680" b="1" dirty="0">
              <a:latin typeface="Times New Roman"/>
              <a:ea typeface="Times New Roman"/>
              <a:cs typeface="Times New Roman"/>
              <a:sym typeface="Times New Roman"/>
            </a:endParaRPr>
          </a:p>
          <a:p>
            <a:pPr marL="457200" lvl="0" indent="-398780" algn="l" rtl="0">
              <a:lnSpc>
                <a:spcPct val="115000"/>
              </a:lnSpc>
              <a:spcBef>
                <a:spcPts val="0"/>
              </a:spcBef>
              <a:spcAft>
                <a:spcPts val="0"/>
              </a:spcAft>
              <a:buSzPts val="2680"/>
              <a:buFont typeface="Times New Roman"/>
              <a:buChar char="●"/>
            </a:pPr>
            <a:r>
              <a:rPr lang="pl" sz="2680" b="1" dirty="0">
                <a:latin typeface="Times New Roman"/>
                <a:ea typeface="Times New Roman"/>
                <a:cs typeface="Times New Roman"/>
                <a:sym typeface="Times New Roman"/>
              </a:rPr>
              <a:t>Poprawa jakości oddechów (podczas aktywności fizycznej organizm potrzebuje większej ilości tlenu, więc oddech jest przyśpieszony, natomiast bardziej głęboki)</a:t>
            </a:r>
            <a:endParaRPr sz="2680" b="1" dirty="0">
              <a:latin typeface="Times New Roman"/>
              <a:ea typeface="Times New Roman"/>
              <a:cs typeface="Times New Roman"/>
              <a:sym typeface="Times New Roman"/>
            </a:endParaRPr>
          </a:p>
          <a:p>
            <a:pPr marL="0" lvl="0" indent="0" algn="ctr" rtl="0">
              <a:lnSpc>
                <a:spcPct val="95000"/>
              </a:lnSpc>
              <a:spcBef>
                <a:spcPts val="1600"/>
              </a:spcBef>
              <a:spcAft>
                <a:spcPts val="1600"/>
              </a:spcAft>
              <a:buSzPts val="770"/>
              <a:buNone/>
            </a:pPr>
            <a:endParaRPr sz="268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30"/>
          <p:cNvPicPr preferRelativeResize="0"/>
          <p:nvPr/>
        </p:nvPicPr>
        <p:blipFill>
          <a:blip r:embed="rId3">
            <a:alphaModFix/>
          </a:blip>
          <a:stretch>
            <a:fillRect/>
          </a:stretch>
        </p:blipFill>
        <p:spPr>
          <a:xfrm>
            <a:off x="2087125" y="548613"/>
            <a:ext cx="5276850" cy="4046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1"/>
          <p:cNvSpPr txBox="1">
            <a:spLocks noGrp="1"/>
          </p:cNvSpPr>
          <p:nvPr>
            <p:ph type="body" idx="1"/>
          </p:nvPr>
        </p:nvSpPr>
        <p:spPr>
          <a:xfrm>
            <a:off x="814025" y="552725"/>
            <a:ext cx="7515900" cy="451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l" sz="3500" b="1" dirty="0">
                <a:latin typeface="Times New Roman"/>
                <a:ea typeface="Times New Roman"/>
                <a:cs typeface="Times New Roman"/>
                <a:sym typeface="Times New Roman"/>
              </a:rPr>
              <a:t>Układ krążenia</a:t>
            </a:r>
            <a:endParaRPr sz="3500" b="1" dirty="0">
              <a:latin typeface="Times New Roman"/>
              <a:ea typeface="Times New Roman"/>
              <a:cs typeface="Times New Roman"/>
              <a:sym typeface="Times New Roman"/>
            </a:endParaRPr>
          </a:p>
          <a:p>
            <a:pPr marL="457200" lvl="0" indent="-361950" algn="l" rtl="0">
              <a:lnSpc>
                <a:spcPct val="100000"/>
              </a:lnSpc>
              <a:spcBef>
                <a:spcPts val="1600"/>
              </a:spcBef>
              <a:spcAft>
                <a:spcPts val="0"/>
              </a:spcAft>
              <a:buSzPts val="2100"/>
              <a:buFont typeface="Times New Roman"/>
              <a:buChar char="●"/>
            </a:pPr>
            <a:r>
              <a:rPr lang="pl" sz="2100" b="1" dirty="0">
                <a:latin typeface="Times New Roman"/>
                <a:ea typeface="Times New Roman"/>
                <a:cs typeface="Times New Roman"/>
                <a:sym typeface="Times New Roman"/>
              </a:rPr>
              <a:t>Zwiększona pojemność minutowa serca</a:t>
            </a:r>
            <a:endParaRPr sz="2100" b="1" dirty="0">
              <a:latin typeface="Times New Roman"/>
              <a:ea typeface="Times New Roman"/>
              <a:cs typeface="Times New Roman"/>
              <a:sym typeface="Times New Roman"/>
            </a:endParaRPr>
          </a:p>
          <a:p>
            <a:pPr marL="457200" lvl="0" indent="-361950" algn="l" rtl="0">
              <a:lnSpc>
                <a:spcPct val="100000"/>
              </a:lnSpc>
              <a:spcBef>
                <a:spcPts val="0"/>
              </a:spcBef>
              <a:spcAft>
                <a:spcPts val="0"/>
              </a:spcAft>
              <a:buSzPts val="2100"/>
              <a:buFont typeface="Times New Roman"/>
              <a:buChar char="●"/>
            </a:pPr>
            <a:r>
              <a:rPr lang="pl" sz="2100" b="1" dirty="0">
                <a:latin typeface="Times New Roman"/>
                <a:ea typeface="Times New Roman"/>
                <a:cs typeface="Times New Roman"/>
                <a:sym typeface="Times New Roman"/>
              </a:rPr>
              <a:t>Usprawnienie transportu gazów </a:t>
            </a:r>
            <a:endParaRPr sz="2100" b="1" dirty="0">
              <a:latin typeface="Times New Roman"/>
              <a:ea typeface="Times New Roman"/>
              <a:cs typeface="Times New Roman"/>
              <a:sym typeface="Times New Roman"/>
            </a:endParaRPr>
          </a:p>
          <a:p>
            <a:pPr marL="457200" lvl="0" indent="-361950" algn="l" rtl="0">
              <a:lnSpc>
                <a:spcPct val="100000"/>
              </a:lnSpc>
              <a:spcBef>
                <a:spcPts val="0"/>
              </a:spcBef>
              <a:spcAft>
                <a:spcPts val="0"/>
              </a:spcAft>
              <a:buSzPts val="2100"/>
              <a:buFont typeface="Times New Roman"/>
              <a:buChar char="●"/>
            </a:pPr>
            <a:r>
              <a:rPr lang="pl" sz="2100" b="1" dirty="0">
                <a:latin typeface="Times New Roman"/>
                <a:ea typeface="Times New Roman"/>
                <a:cs typeface="Times New Roman"/>
                <a:sym typeface="Times New Roman"/>
              </a:rPr>
              <a:t>Spadek cholesterolu i trójglicerydów (zapobieganie miażdżycy)</a:t>
            </a:r>
            <a:endParaRPr sz="2100" b="1" dirty="0">
              <a:latin typeface="Times New Roman"/>
              <a:ea typeface="Times New Roman"/>
              <a:cs typeface="Times New Roman"/>
              <a:sym typeface="Times New Roman"/>
            </a:endParaRPr>
          </a:p>
          <a:p>
            <a:pPr marL="457200" lvl="0" indent="-361950" algn="l" rtl="0">
              <a:lnSpc>
                <a:spcPct val="100000"/>
              </a:lnSpc>
              <a:spcBef>
                <a:spcPts val="0"/>
              </a:spcBef>
              <a:spcAft>
                <a:spcPts val="0"/>
              </a:spcAft>
              <a:buSzPts val="2100"/>
              <a:buFont typeface="Times New Roman"/>
              <a:buChar char="●"/>
            </a:pPr>
            <a:r>
              <a:rPr lang="pl" sz="2100" b="1" dirty="0">
                <a:latin typeface="Times New Roman"/>
                <a:ea typeface="Times New Roman"/>
                <a:cs typeface="Times New Roman"/>
                <a:sym typeface="Times New Roman"/>
              </a:rPr>
              <a:t>Zapobiega powstawaniu nadciśnienia. </a:t>
            </a:r>
            <a:endParaRPr sz="2100" b="1" dirty="0">
              <a:latin typeface="Times New Roman"/>
              <a:ea typeface="Times New Roman"/>
              <a:cs typeface="Times New Roman"/>
              <a:sym typeface="Times New Roman"/>
            </a:endParaRPr>
          </a:p>
          <a:p>
            <a:pPr marL="457200" lvl="0" indent="-361950" algn="l" rtl="0">
              <a:lnSpc>
                <a:spcPct val="100000"/>
              </a:lnSpc>
              <a:spcBef>
                <a:spcPts val="0"/>
              </a:spcBef>
              <a:spcAft>
                <a:spcPts val="0"/>
              </a:spcAft>
              <a:buSzPts val="2100"/>
              <a:buFont typeface="Times New Roman"/>
              <a:buChar char="●"/>
            </a:pPr>
            <a:r>
              <a:rPr lang="pl" sz="2100" b="1" dirty="0">
                <a:latin typeface="Times New Roman"/>
                <a:ea typeface="Times New Roman"/>
                <a:cs typeface="Times New Roman"/>
                <a:sym typeface="Times New Roman"/>
              </a:rPr>
              <a:t>Trening wspierający pracę serca powinien trwać 150-200 minut tygodniowo, aby dać jak najlepsze efekty. Trening umiarkowany działa korzystnie dla matki w ciąży i płodu </a:t>
            </a:r>
            <a:endParaRPr sz="2100" b="1" dirty="0">
              <a:latin typeface="Times New Roman"/>
              <a:ea typeface="Times New Roman"/>
              <a:cs typeface="Times New Roman"/>
              <a:sym typeface="Times New Roman"/>
            </a:endParaRPr>
          </a:p>
          <a:p>
            <a:pPr marL="457200" lvl="0" indent="-361950" algn="l" rtl="0">
              <a:lnSpc>
                <a:spcPct val="100000"/>
              </a:lnSpc>
              <a:spcBef>
                <a:spcPts val="0"/>
              </a:spcBef>
              <a:spcAft>
                <a:spcPts val="0"/>
              </a:spcAft>
              <a:buSzPts val="2100"/>
              <a:buFont typeface="Times New Roman"/>
              <a:buChar char="●"/>
            </a:pPr>
            <a:r>
              <a:rPr lang="pl" sz="2100" b="1" dirty="0">
                <a:latin typeface="Times New Roman"/>
                <a:ea typeface="Times New Roman"/>
                <a:cs typeface="Times New Roman"/>
                <a:sym typeface="Times New Roman"/>
              </a:rPr>
              <a:t>Najlepiej dla serca zdecydować się na ćwiczenia aerobowe </a:t>
            </a:r>
            <a:endParaRPr sz="2100" b="1" dirty="0">
              <a:latin typeface="Times New Roman"/>
              <a:ea typeface="Times New Roman"/>
              <a:cs typeface="Times New Roman"/>
              <a:sym typeface="Times New Roman"/>
            </a:endParaRPr>
          </a:p>
          <a:p>
            <a:pPr marL="0" lvl="0" indent="0" algn="ctr" rtl="0">
              <a:spcBef>
                <a:spcPts val="1000"/>
              </a:spcBef>
              <a:spcAft>
                <a:spcPts val="1600"/>
              </a:spcAft>
              <a:buNone/>
            </a:pPr>
            <a:endParaRPr sz="35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2"/>
          <p:cNvSpPr txBox="1">
            <a:spLocks noGrp="1"/>
          </p:cNvSpPr>
          <p:nvPr>
            <p:ph type="body" idx="1"/>
          </p:nvPr>
        </p:nvSpPr>
        <p:spPr>
          <a:xfrm>
            <a:off x="814025" y="945000"/>
            <a:ext cx="7515900" cy="3522900"/>
          </a:xfrm>
          <a:prstGeom prst="rect">
            <a:avLst/>
          </a:prstGeom>
        </p:spPr>
        <p:txBody>
          <a:bodyPr spcFirstLastPara="1" wrap="square" lIns="91425" tIns="91425" rIns="91425" bIns="91425" anchor="ctr" anchorCtr="0">
            <a:noAutofit/>
          </a:bodyPr>
          <a:lstStyle/>
          <a:p>
            <a:pPr marL="0" lvl="0" indent="0" algn="ctr" rtl="0">
              <a:lnSpc>
                <a:spcPct val="105000"/>
              </a:lnSpc>
              <a:spcBef>
                <a:spcPts val="0"/>
              </a:spcBef>
              <a:spcAft>
                <a:spcPts val="0"/>
              </a:spcAft>
              <a:buClr>
                <a:schemeClr val="dk1"/>
              </a:buClr>
              <a:buSzPts val="440"/>
              <a:buFont typeface="Arial"/>
              <a:buNone/>
            </a:pPr>
            <a:r>
              <a:rPr lang="pl" sz="2660" b="1" dirty="0">
                <a:latin typeface="Times New Roman"/>
                <a:ea typeface="Times New Roman"/>
                <a:cs typeface="Times New Roman"/>
                <a:sym typeface="Times New Roman"/>
              </a:rPr>
              <a:t>Ćwiczenia aerobowe </a:t>
            </a:r>
            <a:endParaRPr sz="2660" b="1" dirty="0">
              <a:latin typeface="Times New Roman"/>
              <a:ea typeface="Times New Roman"/>
              <a:cs typeface="Times New Roman"/>
              <a:sym typeface="Times New Roman"/>
            </a:endParaRPr>
          </a:p>
          <a:p>
            <a:pPr marL="457200" lvl="0" indent="-397510" algn="l" rtl="0">
              <a:lnSpc>
                <a:spcPct val="105000"/>
              </a:lnSpc>
              <a:spcBef>
                <a:spcPts val="1600"/>
              </a:spcBef>
              <a:spcAft>
                <a:spcPts val="0"/>
              </a:spcAft>
              <a:buSzPts val="2660"/>
              <a:buFont typeface="Times New Roman"/>
              <a:buChar char="●"/>
            </a:pPr>
            <a:r>
              <a:rPr lang="pl" sz="2660" b="1" dirty="0">
                <a:latin typeface="Times New Roman"/>
                <a:ea typeface="Times New Roman"/>
                <a:cs typeface="Times New Roman"/>
                <a:sym typeface="Times New Roman"/>
              </a:rPr>
              <a:t>Kolarstwo </a:t>
            </a:r>
            <a:endParaRPr sz="2660" b="1" dirty="0">
              <a:latin typeface="Times New Roman"/>
              <a:ea typeface="Times New Roman"/>
              <a:cs typeface="Times New Roman"/>
              <a:sym typeface="Times New Roman"/>
            </a:endParaRPr>
          </a:p>
          <a:p>
            <a:pPr marL="457200" lvl="0" indent="-397510" algn="l" rtl="0">
              <a:lnSpc>
                <a:spcPct val="105000"/>
              </a:lnSpc>
              <a:spcBef>
                <a:spcPts val="0"/>
              </a:spcBef>
              <a:spcAft>
                <a:spcPts val="0"/>
              </a:spcAft>
              <a:buSzPts val="2660"/>
              <a:buFont typeface="Times New Roman"/>
              <a:buChar char="●"/>
            </a:pPr>
            <a:r>
              <a:rPr lang="pl" sz="2660" b="1" dirty="0">
                <a:latin typeface="Times New Roman"/>
                <a:ea typeface="Times New Roman"/>
                <a:cs typeface="Times New Roman"/>
                <a:sym typeface="Times New Roman"/>
              </a:rPr>
              <a:t>Jazda na rolkach, łyżwach </a:t>
            </a:r>
            <a:endParaRPr sz="2660" b="1" dirty="0">
              <a:latin typeface="Times New Roman"/>
              <a:ea typeface="Times New Roman"/>
              <a:cs typeface="Times New Roman"/>
              <a:sym typeface="Times New Roman"/>
            </a:endParaRPr>
          </a:p>
          <a:p>
            <a:pPr marL="457200" lvl="0" indent="-397510" algn="l" rtl="0">
              <a:lnSpc>
                <a:spcPct val="105000"/>
              </a:lnSpc>
              <a:spcBef>
                <a:spcPts val="0"/>
              </a:spcBef>
              <a:spcAft>
                <a:spcPts val="0"/>
              </a:spcAft>
              <a:buSzPts val="2660"/>
              <a:buFont typeface="Times New Roman"/>
              <a:buChar char="●"/>
            </a:pPr>
            <a:r>
              <a:rPr lang="pl" sz="2660" b="1" dirty="0">
                <a:latin typeface="Times New Roman"/>
                <a:ea typeface="Times New Roman"/>
                <a:cs typeface="Times New Roman"/>
                <a:sym typeface="Times New Roman"/>
              </a:rPr>
              <a:t>Bieganie </a:t>
            </a:r>
            <a:endParaRPr sz="2660" b="1" dirty="0">
              <a:latin typeface="Times New Roman"/>
              <a:ea typeface="Times New Roman"/>
              <a:cs typeface="Times New Roman"/>
              <a:sym typeface="Times New Roman"/>
            </a:endParaRPr>
          </a:p>
          <a:p>
            <a:pPr marL="457200" lvl="0" indent="-397510" algn="l" rtl="0">
              <a:lnSpc>
                <a:spcPct val="105000"/>
              </a:lnSpc>
              <a:spcBef>
                <a:spcPts val="0"/>
              </a:spcBef>
              <a:spcAft>
                <a:spcPts val="0"/>
              </a:spcAft>
              <a:buSzPts val="2660"/>
              <a:buFont typeface="Times New Roman"/>
              <a:buChar char="●"/>
            </a:pPr>
            <a:r>
              <a:rPr lang="pl" sz="2660" b="1" dirty="0">
                <a:latin typeface="Times New Roman"/>
                <a:ea typeface="Times New Roman"/>
                <a:cs typeface="Times New Roman"/>
                <a:sym typeface="Times New Roman"/>
              </a:rPr>
              <a:t>Pływanie (zwiększa również wydajność płuc)</a:t>
            </a:r>
            <a:endParaRPr sz="2660" b="1" dirty="0">
              <a:latin typeface="Times New Roman"/>
              <a:ea typeface="Times New Roman"/>
              <a:cs typeface="Times New Roman"/>
              <a:sym typeface="Times New Roman"/>
            </a:endParaRPr>
          </a:p>
          <a:p>
            <a:pPr marL="457200" lvl="0" indent="-397510" algn="l" rtl="0">
              <a:lnSpc>
                <a:spcPct val="105000"/>
              </a:lnSpc>
              <a:spcBef>
                <a:spcPts val="0"/>
              </a:spcBef>
              <a:spcAft>
                <a:spcPts val="0"/>
              </a:spcAft>
              <a:buSzPts val="2660"/>
              <a:buFont typeface="Times New Roman"/>
              <a:buChar char="●"/>
            </a:pPr>
            <a:r>
              <a:rPr lang="pl" sz="2660" b="1" dirty="0">
                <a:latin typeface="Times New Roman"/>
                <a:ea typeface="Times New Roman"/>
                <a:cs typeface="Times New Roman"/>
                <a:sym typeface="Times New Roman"/>
              </a:rPr>
              <a:t>Brzuszki</a:t>
            </a:r>
            <a:endParaRPr sz="2660" b="1" dirty="0">
              <a:latin typeface="Times New Roman"/>
              <a:ea typeface="Times New Roman"/>
              <a:cs typeface="Times New Roman"/>
              <a:sym typeface="Times New Roman"/>
            </a:endParaRPr>
          </a:p>
          <a:p>
            <a:pPr marL="457200" lvl="0" indent="-397510" algn="l" rtl="0">
              <a:lnSpc>
                <a:spcPct val="105000"/>
              </a:lnSpc>
              <a:spcBef>
                <a:spcPts val="0"/>
              </a:spcBef>
              <a:spcAft>
                <a:spcPts val="0"/>
              </a:spcAft>
              <a:buSzPts val="2660"/>
              <a:buFont typeface="Times New Roman"/>
              <a:buChar char="●"/>
            </a:pPr>
            <a:r>
              <a:rPr lang="pl" sz="2660" b="1" dirty="0">
                <a:latin typeface="Times New Roman"/>
                <a:ea typeface="Times New Roman"/>
                <a:cs typeface="Times New Roman"/>
                <a:sym typeface="Times New Roman"/>
              </a:rPr>
              <a:t>Pompki </a:t>
            </a:r>
            <a:endParaRPr sz="2660" b="1" dirty="0">
              <a:latin typeface="Times New Roman"/>
              <a:ea typeface="Times New Roman"/>
              <a:cs typeface="Times New Roman"/>
              <a:sym typeface="Times New Roman"/>
            </a:endParaRPr>
          </a:p>
          <a:p>
            <a:pPr marL="457200" lvl="0" indent="-397510" algn="l" rtl="0">
              <a:lnSpc>
                <a:spcPct val="105000"/>
              </a:lnSpc>
              <a:spcBef>
                <a:spcPts val="0"/>
              </a:spcBef>
              <a:spcAft>
                <a:spcPts val="0"/>
              </a:spcAft>
              <a:buSzPts val="2660"/>
              <a:buFont typeface="Times New Roman"/>
              <a:buChar char="●"/>
            </a:pPr>
            <a:r>
              <a:rPr lang="pl" sz="2660" b="1" dirty="0">
                <a:latin typeface="Times New Roman"/>
                <a:ea typeface="Times New Roman"/>
                <a:cs typeface="Times New Roman"/>
                <a:sym typeface="Times New Roman"/>
              </a:rPr>
              <a:t>Skakanka </a:t>
            </a:r>
            <a:endParaRPr sz="2660" b="1" dirty="0">
              <a:latin typeface="Times New Roman"/>
              <a:ea typeface="Times New Roman"/>
              <a:cs typeface="Times New Roman"/>
              <a:sym typeface="Times New Roman"/>
            </a:endParaRPr>
          </a:p>
          <a:p>
            <a:pPr marL="0" lvl="0" indent="0" algn="ctr" rtl="0">
              <a:lnSpc>
                <a:spcPct val="105000"/>
              </a:lnSpc>
              <a:spcBef>
                <a:spcPts val="1600"/>
              </a:spcBef>
              <a:spcAft>
                <a:spcPts val="1600"/>
              </a:spcAft>
              <a:buSzPts val="440"/>
              <a:buNone/>
            </a:pPr>
            <a:endParaRPr sz="96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623400" y="460375"/>
            <a:ext cx="8520600" cy="285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pl" sz="4220" b="1">
                <a:latin typeface="Times New Roman"/>
                <a:ea typeface="Times New Roman"/>
                <a:cs typeface="Times New Roman"/>
                <a:sym typeface="Times New Roman"/>
              </a:rPr>
              <a:t>CZYM  JEST  ZDROWIE???</a:t>
            </a:r>
            <a:endParaRPr sz="4220" b="1">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2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33"/>
          <p:cNvPicPr preferRelativeResize="0"/>
          <p:nvPr/>
        </p:nvPicPr>
        <p:blipFill>
          <a:blip r:embed="rId3">
            <a:alphaModFix/>
          </a:blip>
          <a:stretch>
            <a:fillRect/>
          </a:stretch>
        </p:blipFill>
        <p:spPr>
          <a:xfrm>
            <a:off x="2133050" y="537375"/>
            <a:ext cx="5276850" cy="406875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4"/>
          <p:cNvSpPr txBox="1">
            <a:spLocks noGrp="1"/>
          </p:cNvSpPr>
          <p:nvPr>
            <p:ph type="body" idx="1"/>
          </p:nvPr>
        </p:nvSpPr>
        <p:spPr>
          <a:xfrm>
            <a:off x="814025" y="629500"/>
            <a:ext cx="7515900" cy="356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770"/>
              <a:buNone/>
            </a:pPr>
            <a:r>
              <a:rPr lang="pl" sz="2628" b="1" dirty="0">
                <a:latin typeface="Times New Roman"/>
                <a:ea typeface="Times New Roman"/>
                <a:cs typeface="Times New Roman"/>
                <a:sym typeface="Times New Roman"/>
              </a:rPr>
              <a:t>Układ pokarmowy </a:t>
            </a:r>
            <a:endParaRPr sz="2628" b="1" dirty="0">
              <a:latin typeface="Times New Roman"/>
              <a:ea typeface="Times New Roman"/>
              <a:cs typeface="Times New Roman"/>
              <a:sym typeface="Times New Roman"/>
            </a:endParaRPr>
          </a:p>
          <a:p>
            <a:pPr marL="457200" lvl="0" indent="-393765" algn="l" rtl="0">
              <a:spcBef>
                <a:spcPts val="1600"/>
              </a:spcBef>
              <a:spcAft>
                <a:spcPts val="0"/>
              </a:spcAft>
              <a:buSzPts val="2601"/>
              <a:buFont typeface="Times New Roman"/>
              <a:buChar char="●"/>
            </a:pPr>
            <a:r>
              <a:rPr lang="pl" sz="2601" b="1" dirty="0">
                <a:latin typeface="Times New Roman"/>
                <a:ea typeface="Times New Roman"/>
                <a:cs typeface="Times New Roman"/>
                <a:sym typeface="Times New Roman"/>
              </a:rPr>
              <a:t>Poprawia perystaltykę jelit </a:t>
            </a:r>
            <a:endParaRPr sz="2601" b="1" dirty="0">
              <a:latin typeface="Times New Roman"/>
              <a:ea typeface="Times New Roman"/>
              <a:cs typeface="Times New Roman"/>
              <a:sym typeface="Times New Roman"/>
            </a:endParaRPr>
          </a:p>
          <a:p>
            <a:pPr marL="457200" lvl="0" indent="-393765" algn="l" rtl="0">
              <a:spcBef>
                <a:spcPts val="0"/>
              </a:spcBef>
              <a:spcAft>
                <a:spcPts val="0"/>
              </a:spcAft>
              <a:buSzPts val="2601"/>
              <a:buFont typeface="Times New Roman"/>
              <a:buChar char="●"/>
            </a:pPr>
            <a:r>
              <a:rPr lang="pl" sz="2601" b="1" dirty="0">
                <a:latin typeface="Times New Roman"/>
                <a:ea typeface="Times New Roman"/>
                <a:cs typeface="Times New Roman"/>
                <a:sym typeface="Times New Roman"/>
              </a:rPr>
              <a:t>Zwiększa metabolizm w wątrobie (zmniejszając ilość toksyn obecnych w organizmie)</a:t>
            </a:r>
            <a:endParaRPr sz="2601" b="1" dirty="0">
              <a:latin typeface="Times New Roman"/>
              <a:ea typeface="Times New Roman"/>
              <a:cs typeface="Times New Roman"/>
              <a:sym typeface="Times New Roman"/>
            </a:endParaRPr>
          </a:p>
          <a:p>
            <a:pPr marL="457200" lvl="0" indent="-393765" algn="l" rtl="0">
              <a:spcBef>
                <a:spcPts val="0"/>
              </a:spcBef>
              <a:spcAft>
                <a:spcPts val="0"/>
              </a:spcAft>
              <a:buSzPts val="2601"/>
              <a:buFont typeface="Times New Roman"/>
              <a:buChar char="●"/>
            </a:pPr>
            <a:r>
              <a:rPr lang="pl" sz="2601" b="1" dirty="0">
                <a:latin typeface="Times New Roman"/>
                <a:ea typeface="Times New Roman"/>
                <a:cs typeface="Times New Roman"/>
                <a:sym typeface="Times New Roman"/>
              </a:rPr>
              <a:t>Poprawia wydolność narządów w jamie brzusznej i miednicy </a:t>
            </a:r>
            <a:endParaRPr sz="2601" b="1" dirty="0">
              <a:latin typeface="Times New Roman"/>
              <a:ea typeface="Times New Roman"/>
              <a:cs typeface="Times New Roman"/>
              <a:sym typeface="Times New Roman"/>
            </a:endParaRPr>
          </a:p>
          <a:p>
            <a:pPr marL="457200" lvl="0" indent="-393765" algn="l" rtl="0">
              <a:spcBef>
                <a:spcPts val="0"/>
              </a:spcBef>
              <a:spcAft>
                <a:spcPts val="0"/>
              </a:spcAft>
              <a:buSzPts val="2601"/>
              <a:buFont typeface="Times New Roman"/>
              <a:buChar char="●"/>
            </a:pPr>
            <a:r>
              <a:rPr lang="pl" sz="2601" b="1" dirty="0">
                <a:latin typeface="Times New Roman"/>
                <a:ea typeface="Times New Roman"/>
                <a:cs typeface="Times New Roman"/>
                <a:sym typeface="Times New Roman"/>
              </a:rPr>
              <a:t>Eliminuje wzdęcia/gazy</a:t>
            </a:r>
            <a:endParaRPr sz="2601" b="1" dirty="0">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35"/>
          <p:cNvPicPr preferRelativeResize="0"/>
          <p:nvPr/>
        </p:nvPicPr>
        <p:blipFill>
          <a:blip r:embed="rId3">
            <a:alphaModFix/>
          </a:blip>
          <a:stretch>
            <a:fillRect/>
          </a:stretch>
        </p:blipFill>
        <p:spPr>
          <a:xfrm>
            <a:off x="1723300" y="552725"/>
            <a:ext cx="5697350" cy="40533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6"/>
          <p:cNvSpPr txBox="1">
            <a:spLocks noGrp="1"/>
          </p:cNvSpPr>
          <p:nvPr>
            <p:ph type="body" idx="1"/>
          </p:nvPr>
        </p:nvSpPr>
        <p:spPr>
          <a:xfrm>
            <a:off x="814025" y="552725"/>
            <a:ext cx="7515900" cy="3645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pl" sz="3400" b="1" dirty="0">
                <a:latin typeface="Times New Roman"/>
                <a:ea typeface="Times New Roman"/>
                <a:cs typeface="Times New Roman"/>
                <a:sym typeface="Times New Roman"/>
              </a:rPr>
              <a:t>Uwaga!</a:t>
            </a:r>
            <a:endParaRPr sz="3400" b="1" dirty="0">
              <a:latin typeface="Times New Roman"/>
              <a:ea typeface="Times New Roman"/>
              <a:cs typeface="Times New Roman"/>
              <a:sym typeface="Times New Roman"/>
            </a:endParaRPr>
          </a:p>
          <a:p>
            <a:pPr marL="0" lvl="0" indent="0" algn="ctr" rtl="0">
              <a:spcBef>
                <a:spcPts val="1600"/>
              </a:spcBef>
              <a:spcAft>
                <a:spcPts val="1600"/>
              </a:spcAft>
              <a:buNone/>
            </a:pPr>
            <a:r>
              <a:rPr lang="pl" sz="3300" b="1" dirty="0">
                <a:latin typeface="Times New Roman"/>
                <a:ea typeface="Times New Roman"/>
                <a:cs typeface="Times New Roman"/>
                <a:sym typeface="Times New Roman"/>
              </a:rPr>
              <a:t>Każdą aktywność należy poprzedzić kilkuminutową rozgrzewką oraz zakończyć ćwiczeniami rozciągającymi/wyciszającymi!!!</a:t>
            </a:r>
            <a:endParaRPr sz="3300" b="1" dirty="0">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pic>
        <p:nvPicPr>
          <p:cNvPr id="177" name="Google Shape;177;p37"/>
          <p:cNvPicPr preferRelativeResize="0"/>
          <p:nvPr/>
        </p:nvPicPr>
        <p:blipFill rotWithShape="1">
          <a:blip r:embed="rId3">
            <a:alphaModFix/>
          </a:blip>
          <a:srcRect t="1263"/>
          <a:stretch/>
        </p:blipFill>
        <p:spPr>
          <a:xfrm>
            <a:off x="2915480" y="695739"/>
            <a:ext cx="2948608" cy="360459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9"/>
          <p:cNvSpPr txBox="1">
            <a:spLocks noGrp="1"/>
          </p:cNvSpPr>
          <p:nvPr>
            <p:ph type="body" idx="1"/>
          </p:nvPr>
        </p:nvSpPr>
        <p:spPr>
          <a:xfrm>
            <a:off x="721900" y="945000"/>
            <a:ext cx="7515900" cy="3253500"/>
          </a:xfrm>
          <a:prstGeom prst="rect">
            <a:avLst/>
          </a:prstGeom>
        </p:spPr>
        <p:txBody>
          <a:bodyPr spcFirstLastPara="1" wrap="square" lIns="91425" tIns="91425" rIns="91425" bIns="91425" anchor="ctr" anchorCtr="0">
            <a:normAutofit fontScale="92500" lnSpcReduction="10000"/>
          </a:bodyPr>
          <a:lstStyle/>
          <a:p>
            <a:pPr marL="0" lvl="0" indent="0" algn="l" rtl="0">
              <a:spcBef>
                <a:spcPts val="0"/>
              </a:spcBef>
              <a:spcAft>
                <a:spcPts val="0"/>
              </a:spcAft>
              <a:buNone/>
            </a:pPr>
            <a:r>
              <a:rPr lang="pl" dirty="0"/>
              <a:t>Źródła:</a:t>
            </a:r>
            <a:endParaRPr dirty="0"/>
          </a:p>
          <a:p>
            <a:pPr marL="457200" lvl="0" indent="-358140" algn="l" rtl="0">
              <a:spcBef>
                <a:spcPts val="1600"/>
              </a:spcBef>
              <a:spcAft>
                <a:spcPts val="0"/>
              </a:spcAft>
              <a:buSzPct val="100000"/>
              <a:buChar char="●"/>
            </a:pPr>
            <a:r>
              <a:rPr lang="pl" u="sng" dirty="0">
                <a:solidFill>
                  <a:schemeClr val="hlink"/>
                </a:solidFill>
                <a:hlinkClick r:id="rId3"/>
              </a:rPr>
              <a:t>https://superflavon.eu/aktywnosc-fizyczna</a:t>
            </a:r>
            <a:endParaRPr dirty="0"/>
          </a:p>
          <a:p>
            <a:pPr marL="457200" lvl="0" indent="-358140" algn="l" rtl="0">
              <a:spcBef>
                <a:spcPts val="0"/>
              </a:spcBef>
              <a:spcAft>
                <a:spcPts val="0"/>
              </a:spcAft>
              <a:buSzPct val="100000"/>
              <a:buChar char="●"/>
            </a:pPr>
            <a:r>
              <a:rPr lang="pl" u="sng" dirty="0">
                <a:solidFill>
                  <a:schemeClr val="hlink"/>
                </a:solidFill>
                <a:hlinkClick r:id="rId4"/>
              </a:rPr>
              <a:t>http://www.active-akcja.pl/aktywnosc-fizyczna/?fbclid=IwAR0nLE3EaYrTm37ZgfQ30gkIFnnVkVTtOcjfr05-EtVlNukoObPOUXZeJyA</a:t>
            </a:r>
            <a:endParaRPr dirty="0"/>
          </a:p>
          <a:p>
            <a:pPr marL="457200" lvl="0" indent="-358140" algn="l" rtl="0">
              <a:spcBef>
                <a:spcPts val="0"/>
              </a:spcBef>
              <a:spcAft>
                <a:spcPts val="0"/>
              </a:spcAft>
              <a:buSzPct val="100000"/>
              <a:buFont typeface="Times New Roman"/>
              <a:buChar char="●"/>
            </a:pPr>
            <a:r>
              <a:rPr lang="pl" dirty="0">
                <a:latin typeface="Times New Roman"/>
                <a:ea typeface="Times New Roman"/>
                <a:cs typeface="Times New Roman"/>
                <a:sym typeface="Times New Roman"/>
              </a:rPr>
              <a:t>A.Leszczyńska, "Sport to zdrowie! Refleksje o aktywności fizycznej Polaków „.</a:t>
            </a:r>
            <a:endParaRPr dirty="0">
              <a:latin typeface="Times New Roman"/>
              <a:ea typeface="Times New Roman"/>
              <a:cs typeface="Times New Roman"/>
              <a:sym typeface="Times New Roman"/>
            </a:endParaRPr>
          </a:p>
          <a:p>
            <a:pPr marL="457200" lvl="0" indent="-358140" algn="l" rtl="0">
              <a:spcBef>
                <a:spcPts val="0"/>
              </a:spcBef>
              <a:spcAft>
                <a:spcPts val="0"/>
              </a:spcAft>
              <a:buSzPct val="100000"/>
              <a:buFont typeface="Times New Roman"/>
              <a:buChar char="●"/>
            </a:pPr>
            <a:r>
              <a:rPr lang="pl" dirty="0">
                <a:latin typeface="Times New Roman"/>
                <a:ea typeface="Times New Roman"/>
                <a:cs typeface="Times New Roman"/>
                <a:sym typeface="Times New Roman"/>
              </a:rPr>
              <a:t>B. Woynarowska, Edukacja zdrowotna. </a:t>
            </a:r>
            <a:endParaRPr dirty="0">
              <a:latin typeface="Times New Roman"/>
              <a:ea typeface="Times New Roman"/>
              <a:cs typeface="Times New Roman"/>
              <a:sym typeface="Times New Roman"/>
            </a:endParaRPr>
          </a:p>
          <a:p>
            <a:pPr marL="0" lvl="0" indent="0" algn="ctr" rtl="0">
              <a:spcBef>
                <a:spcPts val="1600"/>
              </a:spcBef>
              <a:spcAft>
                <a:spcPts val="1600"/>
              </a:spcAft>
              <a:buNone/>
            </a:pPr>
            <a:endParaRPr dirty="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a:spLocks noGrp="1"/>
          </p:cNvSpPr>
          <p:nvPr>
            <p:ph type="body" idx="1"/>
          </p:nvPr>
        </p:nvSpPr>
        <p:spPr>
          <a:xfrm>
            <a:off x="814025" y="945000"/>
            <a:ext cx="7515900" cy="3253500"/>
          </a:xfrm>
          <a:prstGeom prst="rect">
            <a:avLst/>
          </a:prstGeom>
        </p:spPr>
        <p:txBody>
          <a:bodyPr spcFirstLastPara="1" wrap="square" lIns="91425" tIns="91425" rIns="91425" bIns="91425" anchor="ctr" anchorCtr="0">
            <a:noAutofit/>
          </a:bodyPr>
          <a:lstStyle/>
          <a:p>
            <a:pPr marL="457200" lvl="0" indent="-406400" algn="ctr" rtl="0">
              <a:lnSpc>
                <a:spcPct val="150000"/>
              </a:lnSpc>
              <a:spcBef>
                <a:spcPts val="0"/>
              </a:spcBef>
              <a:spcAft>
                <a:spcPts val="0"/>
              </a:spcAft>
              <a:buSzPts val="2800"/>
              <a:buChar char="➢"/>
            </a:pPr>
            <a:r>
              <a:rPr lang="pl" sz="2800" b="1" dirty="0"/>
              <a:t>Stan pełnego dobrego samopoczucia fizycznego, psychicznego, społecznego, a nie tylko nie występowanie choroby lub niedołęstwa (niepełnosprawność)</a:t>
            </a:r>
            <a:endParaRPr sz="2800" b="1" dirty="0"/>
          </a:p>
          <a:p>
            <a:pPr marL="0" lvl="0" indent="0" algn="ctr" rtl="0">
              <a:spcBef>
                <a:spcPts val="1600"/>
              </a:spcBef>
              <a:spcAft>
                <a:spcPts val="1600"/>
              </a:spcAft>
              <a:buNone/>
            </a:pPr>
            <a:endParaRPr dirty="0"/>
          </a:p>
        </p:txBody>
      </p:sp>
      <p:sp>
        <p:nvSpPr>
          <p:cNvPr id="71" name="Google Shape;71;p16"/>
          <p:cNvSpPr txBox="1"/>
          <p:nvPr/>
        </p:nvSpPr>
        <p:spPr>
          <a:xfrm>
            <a:off x="522025" y="2671550"/>
            <a:ext cx="734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a:spLocks noGrp="1"/>
          </p:cNvSpPr>
          <p:nvPr>
            <p:ph type="body" idx="1"/>
          </p:nvPr>
        </p:nvSpPr>
        <p:spPr>
          <a:xfrm>
            <a:off x="814025" y="945000"/>
            <a:ext cx="7515900" cy="32535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ctr" anchorCtr="0">
            <a:normAutofit fontScale="92500"/>
          </a:bodyPr>
          <a:lstStyle/>
          <a:p>
            <a:pPr marL="0" lvl="0" indent="0" algn="ctr" rtl="0">
              <a:lnSpc>
                <a:spcPct val="100000"/>
              </a:lnSpc>
              <a:spcBef>
                <a:spcPts val="0"/>
              </a:spcBef>
              <a:spcAft>
                <a:spcPts val="0"/>
              </a:spcAft>
              <a:buNone/>
            </a:pPr>
            <a:r>
              <a:rPr lang="pl" sz="3600" b="1">
                <a:latin typeface="Times New Roman"/>
                <a:ea typeface="Times New Roman"/>
                <a:cs typeface="Times New Roman"/>
                <a:sym typeface="Times New Roman"/>
              </a:rPr>
              <a:t>Co to jest aktywność fizyczna?</a:t>
            </a:r>
            <a:endParaRPr sz="3600" b="1">
              <a:latin typeface="Times New Roman"/>
              <a:ea typeface="Times New Roman"/>
              <a:cs typeface="Times New Roman"/>
              <a:sym typeface="Times New Roman"/>
            </a:endParaRPr>
          </a:p>
          <a:p>
            <a:pPr marL="0" lvl="0" indent="0" algn="ctr" rtl="0">
              <a:lnSpc>
                <a:spcPct val="100000"/>
              </a:lnSpc>
              <a:spcBef>
                <a:spcPts val="0"/>
              </a:spcBef>
              <a:spcAft>
                <a:spcPts val="0"/>
              </a:spcAft>
              <a:buNone/>
            </a:pPr>
            <a:endParaRPr sz="3600" b="1">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3600" b="1">
              <a:latin typeface="Times New Roman"/>
              <a:ea typeface="Times New Roman"/>
              <a:cs typeface="Times New Roman"/>
              <a:sym typeface="Times New Roman"/>
            </a:endParaRPr>
          </a:p>
          <a:p>
            <a:pPr marL="457200" lvl="0" indent="-359890" algn="l" rtl="0">
              <a:spcBef>
                <a:spcPts val="0"/>
              </a:spcBef>
              <a:spcAft>
                <a:spcPts val="0"/>
              </a:spcAft>
              <a:buClr>
                <a:schemeClr val="lt1"/>
              </a:buClr>
              <a:buSzPct val="100000"/>
              <a:buChar char="★"/>
            </a:pPr>
            <a:r>
              <a:rPr lang="pl" sz="2432" b="1"/>
              <a:t>Każda aktywność,która powoduje, że twoje ciało rusza się i spala kalorie.</a:t>
            </a:r>
            <a:endParaRPr sz="2432" b="1"/>
          </a:p>
          <a:p>
            <a:pPr marL="457200" lvl="0" indent="-359890" algn="l" rtl="0">
              <a:spcBef>
                <a:spcPts val="0"/>
              </a:spcBef>
              <a:spcAft>
                <a:spcPts val="0"/>
              </a:spcAft>
              <a:buClr>
                <a:schemeClr val="lt1"/>
              </a:buClr>
              <a:buSzPct val="100000"/>
              <a:buChar char="★"/>
            </a:pPr>
            <a:r>
              <a:rPr lang="pl" sz="2432" b="1"/>
              <a:t>Każdy ruch ciała związany z kurczeniem się mięśni, który zwiększa wydatek energetyczny organizmu.</a:t>
            </a:r>
            <a:endParaRPr sz="4032" b="1">
              <a:latin typeface="Times New Roman"/>
              <a:ea typeface="Times New Roman"/>
              <a:cs typeface="Times New Roman"/>
              <a:sym typeface="Times New Roman"/>
            </a:endParaRPr>
          </a:p>
          <a:p>
            <a:pPr marL="0" lvl="0" indent="0" algn="ctr" rtl="0">
              <a:spcBef>
                <a:spcPts val="1600"/>
              </a:spcBef>
              <a:spcAft>
                <a:spcPts val="1600"/>
              </a:spcAft>
              <a:buNone/>
            </a:pPr>
            <a:endParaRPr sz="2832"/>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8"/>
          <p:cNvSpPr txBox="1">
            <a:spLocks noGrp="1"/>
          </p:cNvSpPr>
          <p:nvPr>
            <p:ph type="body" idx="1"/>
          </p:nvPr>
        </p:nvSpPr>
        <p:spPr>
          <a:xfrm>
            <a:off x="814025" y="1197600"/>
            <a:ext cx="7515900" cy="3516000"/>
          </a:xfrm>
          <a:prstGeom prst="rect">
            <a:avLst/>
          </a:prstGeom>
        </p:spPr>
        <p:txBody>
          <a:bodyPr spcFirstLastPara="1" wrap="square" lIns="91425" tIns="91425" rIns="91425" bIns="91425" anchor="ctr" anchorCtr="0">
            <a:normAutofit fontScale="25000" lnSpcReduction="20000"/>
          </a:bodyPr>
          <a:lstStyle/>
          <a:p>
            <a:pPr marL="0" lvl="0" indent="0" algn="ctr" rtl="0">
              <a:lnSpc>
                <a:spcPct val="150000"/>
              </a:lnSpc>
              <a:spcBef>
                <a:spcPts val="0"/>
              </a:spcBef>
              <a:spcAft>
                <a:spcPts val="0"/>
              </a:spcAft>
              <a:buNone/>
            </a:pPr>
            <a:r>
              <a:rPr lang="pl" sz="10800" b="1">
                <a:latin typeface="Times New Roman"/>
                <a:ea typeface="Times New Roman"/>
                <a:cs typeface="Times New Roman"/>
                <a:sym typeface="Times New Roman"/>
              </a:rPr>
              <a:t>Wyróżniamy dwa rodzaje aktywności fizycznej:</a:t>
            </a:r>
            <a:endParaRPr sz="10800" b="1">
              <a:latin typeface="Times New Roman"/>
              <a:ea typeface="Times New Roman"/>
              <a:cs typeface="Times New Roman"/>
              <a:sym typeface="Times New Roman"/>
            </a:endParaRPr>
          </a:p>
          <a:p>
            <a:pPr marL="457200" lvl="0" indent="-377631" algn="l" rtl="0">
              <a:lnSpc>
                <a:spcPct val="150000"/>
              </a:lnSpc>
              <a:spcBef>
                <a:spcPts val="1600"/>
              </a:spcBef>
              <a:spcAft>
                <a:spcPts val="0"/>
              </a:spcAft>
              <a:buSzPct val="100000"/>
              <a:buFont typeface="Times New Roman"/>
              <a:buChar char="❖"/>
            </a:pPr>
            <a:r>
              <a:rPr lang="pl" sz="9387" b="1">
                <a:latin typeface="Times New Roman"/>
                <a:ea typeface="Times New Roman"/>
                <a:cs typeface="Times New Roman"/>
                <a:sym typeface="Times New Roman"/>
              </a:rPr>
              <a:t>umiarkowana-częstość rytmu serca osiąga ok. 70% (60 - 80%) tętna maksymalnego. Służy spalaniu tkanki tłuszczowej i utrzymaniu ciała w dobrej formie.</a:t>
            </a:r>
            <a:endParaRPr sz="9387" b="1">
              <a:latin typeface="Times New Roman"/>
              <a:ea typeface="Times New Roman"/>
              <a:cs typeface="Times New Roman"/>
              <a:sym typeface="Times New Roman"/>
            </a:endParaRPr>
          </a:p>
          <a:p>
            <a:pPr marL="457200" lvl="0" indent="-374650" algn="l" rtl="0">
              <a:lnSpc>
                <a:spcPct val="150000"/>
              </a:lnSpc>
              <a:spcBef>
                <a:spcPts val="0"/>
              </a:spcBef>
              <a:spcAft>
                <a:spcPts val="0"/>
              </a:spcAft>
              <a:buSzPct val="100000"/>
              <a:buFont typeface="Times New Roman"/>
              <a:buChar char="❖"/>
            </a:pPr>
            <a:r>
              <a:rPr lang="pl" sz="9200" b="1">
                <a:latin typeface="Times New Roman"/>
                <a:ea typeface="Times New Roman"/>
                <a:cs typeface="Times New Roman"/>
                <a:sym typeface="Times New Roman"/>
              </a:rPr>
              <a:t>intensywna- częstość rytmu serca powyżej 80% tętna maksymalnego. Zwiększa wydolność, siłę i poprawia szybkość.</a:t>
            </a:r>
            <a:endParaRPr sz="9200" b="1">
              <a:latin typeface="Times New Roman"/>
              <a:ea typeface="Times New Roman"/>
              <a:cs typeface="Times New Roman"/>
              <a:sym typeface="Times New Roman"/>
            </a:endParaRPr>
          </a:p>
          <a:p>
            <a:pPr marL="0" lvl="0" indent="0" algn="ctr" rtl="0">
              <a:lnSpc>
                <a:spcPct val="150000"/>
              </a:lnSpc>
              <a:spcBef>
                <a:spcPts val="1600"/>
              </a:spcBef>
              <a:spcAft>
                <a:spcPts val="0"/>
              </a:spcAft>
              <a:buNone/>
            </a:pPr>
            <a:endParaRPr sz="3200" b="1">
              <a:latin typeface="Times New Roman"/>
              <a:ea typeface="Times New Roman"/>
              <a:cs typeface="Times New Roman"/>
              <a:sym typeface="Times New Roman"/>
            </a:endParaRPr>
          </a:p>
          <a:p>
            <a:pPr marL="0" lvl="0" indent="0" algn="ctr"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9"/>
          <p:cNvSpPr txBox="1">
            <a:spLocks noGrp="1"/>
          </p:cNvSpPr>
          <p:nvPr>
            <p:ph type="body" idx="1"/>
          </p:nvPr>
        </p:nvSpPr>
        <p:spPr>
          <a:xfrm>
            <a:off x="814025" y="945000"/>
            <a:ext cx="7515900" cy="3253500"/>
          </a:xfrm>
          <a:prstGeom prst="rect">
            <a:avLst/>
          </a:prstGeom>
        </p:spPr>
        <p:txBody>
          <a:bodyPr spcFirstLastPara="1" wrap="square" lIns="91425" tIns="91425" rIns="91425" bIns="91425" anchor="ctr" anchorCtr="0">
            <a:normAutofit/>
          </a:bodyPr>
          <a:lstStyle/>
          <a:p>
            <a:pPr marL="0" lvl="0" indent="0" algn="ctr" rtl="0">
              <a:lnSpc>
                <a:spcPct val="150000"/>
              </a:lnSpc>
              <a:spcBef>
                <a:spcPts val="0"/>
              </a:spcBef>
              <a:spcAft>
                <a:spcPts val="1000"/>
              </a:spcAft>
              <a:buClr>
                <a:schemeClr val="dk1"/>
              </a:buClr>
              <a:buSzPts val="1100"/>
              <a:buFont typeface="Arial"/>
              <a:buNone/>
            </a:pPr>
            <a:r>
              <a:rPr lang="pl" sz="3500" b="1">
                <a:latin typeface="Times New Roman"/>
                <a:ea typeface="Times New Roman"/>
                <a:cs typeface="Times New Roman"/>
                <a:sym typeface="Times New Roman"/>
              </a:rPr>
              <a:t>Korzyści z aktywności fizycznej dla poszczególnych układów</a:t>
            </a:r>
            <a:endParaRPr sz="3500" b="1">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0"/>
          <p:cNvSpPr txBox="1">
            <a:spLocks noGrp="1"/>
          </p:cNvSpPr>
          <p:nvPr>
            <p:ph type="body" idx="1"/>
          </p:nvPr>
        </p:nvSpPr>
        <p:spPr>
          <a:xfrm>
            <a:off x="814025" y="945000"/>
            <a:ext cx="7515900" cy="40602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pl" sz="2600" b="1">
                <a:solidFill>
                  <a:srgbClr val="FFFFFF"/>
                </a:solidFill>
                <a:latin typeface="Times New Roman"/>
                <a:ea typeface="Times New Roman"/>
                <a:cs typeface="Times New Roman"/>
                <a:sym typeface="Times New Roman"/>
              </a:rPr>
              <a:t>Korzyści dla układu kostnego (podporowego)</a:t>
            </a:r>
            <a:endParaRPr sz="2600" b="1">
              <a:solidFill>
                <a:srgbClr val="FFFFFF"/>
              </a:solidFill>
              <a:latin typeface="Times New Roman"/>
              <a:ea typeface="Times New Roman"/>
              <a:cs typeface="Times New Roman"/>
              <a:sym typeface="Times New Roman"/>
            </a:endParaRPr>
          </a:p>
          <a:p>
            <a:pPr marL="457200" lvl="0" indent="-393700" algn="l" rtl="0">
              <a:lnSpc>
                <a:spcPct val="115000"/>
              </a:lnSpc>
              <a:spcBef>
                <a:spcPts val="1000"/>
              </a:spcBef>
              <a:spcAft>
                <a:spcPts val="0"/>
              </a:spcAft>
              <a:buClr>
                <a:srgbClr val="FFFFFF"/>
              </a:buClr>
              <a:buSzPts val="2600"/>
              <a:buFont typeface="Times New Roman"/>
              <a:buChar char="●"/>
            </a:pPr>
            <a:r>
              <a:rPr lang="pl" sz="2600" b="1">
                <a:solidFill>
                  <a:srgbClr val="FFFFFF"/>
                </a:solidFill>
                <a:latin typeface="Times New Roman"/>
                <a:ea typeface="Times New Roman"/>
                <a:cs typeface="Times New Roman"/>
                <a:sym typeface="Times New Roman"/>
              </a:rPr>
              <a:t>Zwiększenie masy kostnej </a:t>
            </a:r>
            <a:endParaRPr sz="2600" b="1">
              <a:solidFill>
                <a:srgbClr val="FFFFFF"/>
              </a:solidFill>
              <a:latin typeface="Times New Roman"/>
              <a:ea typeface="Times New Roman"/>
              <a:cs typeface="Times New Roman"/>
              <a:sym typeface="Times New Roman"/>
            </a:endParaRPr>
          </a:p>
          <a:p>
            <a:pPr marL="457200" lvl="0" indent="-393700" algn="l" rtl="0">
              <a:lnSpc>
                <a:spcPct val="115000"/>
              </a:lnSpc>
              <a:spcBef>
                <a:spcPts val="0"/>
              </a:spcBef>
              <a:spcAft>
                <a:spcPts val="0"/>
              </a:spcAft>
              <a:buClr>
                <a:srgbClr val="FFFFFF"/>
              </a:buClr>
              <a:buSzPts val="2600"/>
              <a:buFont typeface="Times New Roman"/>
              <a:buChar char="●"/>
            </a:pPr>
            <a:r>
              <a:rPr lang="pl" sz="2600" b="1">
                <a:solidFill>
                  <a:srgbClr val="FFFFFF"/>
                </a:solidFill>
                <a:latin typeface="Times New Roman"/>
                <a:ea typeface="Times New Roman"/>
                <a:cs typeface="Times New Roman"/>
                <a:sym typeface="Times New Roman"/>
              </a:rPr>
              <a:t>Hipotrofia (zbyt mała ilość) włókien kolagenowych w ścięgnach </a:t>
            </a:r>
            <a:endParaRPr sz="2600" b="1">
              <a:solidFill>
                <a:srgbClr val="FFFFFF"/>
              </a:solidFill>
              <a:latin typeface="Times New Roman"/>
              <a:ea typeface="Times New Roman"/>
              <a:cs typeface="Times New Roman"/>
              <a:sym typeface="Times New Roman"/>
            </a:endParaRPr>
          </a:p>
          <a:p>
            <a:pPr marL="457200" lvl="0" indent="-393700" algn="l" rtl="0">
              <a:lnSpc>
                <a:spcPct val="115000"/>
              </a:lnSpc>
              <a:spcBef>
                <a:spcPts val="0"/>
              </a:spcBef>
              <a:spcAft>
                <a:spcPts val="0"/>
              </a:spcAft>
              <a:buClr>
                <a:srgbClr val="FFFFFF"/>
              </a:buClr>
              <a:buSzPts val="2600"/>
              <a:buFont typeface="Times New Roman"/>
              <a:buChar char="●"/>
            </a:pPr>
            <a:r>
              <a:rPr lang="pl" sz="2600" b="1">
                <a:solidFill>
                  <a:srgbClr val="FFFFFF"/>
                </a:solidFill>
                <a:latin typeface="Times New Roman"/>
                <a:ea typeface="Times New Roman"/>
                <a:cs typeface="Times New Roman"/>
                <a:sym typeface="Times New Roman"/>
              </a:rPr>
              <a:t>Prawidłowe ukrwotocznienie więzadeł </a:t>
            </a:r>
            <a:endParaRPr sz="2600" b="1">
              <a:solidFill>
                <a:srgbClr val="FFFFFF"/>
              </a:solidFill>
              <a:latin typeface="Times New Roman"/>
              <a:ea typeface="Times New Roman"/>
              <a:cs typeface="Times New Roman"/>
              <a:sym typeface="Times New Roman"/>
            </a:endParaRPr>
          </a:p>
          <a:p>
            <a:pPr marL="457200" lvl="0" indent="-393700" algn="l" rtl="0">
              <a:lnSpc>
                <a:spcPct val="115000"/>
              </a:lnSpc>
              <a:spcBef>
                <a:spcPts val="0"/>
              </a:spcBef>
              <a:spcAft>
                <a:spcPts val="0"/>
              </a:spcAft>
              <a:buClr>
                <a:srgbClr val="FFFFFF"/>
              </a:buClr>
              <a:buSzPts val="2600"/>
              <a:buFont typeface="Times New Roman"/>
              <a:buChar char="●"/>
            </a:pPr>
            <a:r>
              <a:rPr lang="pl" sz="2600" b="1">
                <a:solidFill>
                  <a:srgbClr val="FFFFFF"/>
                </a:solidFill>
                <a:latin typeface="Times New Roman"/>
                <a:ea typeface="Times New Roman"/>
                <a:cs typeface="Times New Roman"/>
                <a:sym typeface="Times New Roman"/>
              </a:rPr>
              <a:t>Prawidłowo ukrwotocznienie kości </a:t>
            </a:r>
            <a:endParaRPr sz="2600" b="1">
              <a:solidFill>
                <a:srgbClr val="FFFFFF"/>
              </a:solidFill>
              <a:latin typeface="Times New Roman"/>
              <a:ea typeface="Times New Roman"/>
              <a:cs typeface="Times New Roman"/>
              <a:sym typeface="Times New Roman"/>
            </a:endParaRPr>
          </a:p>
          <a:p>
            <a:pPr marL="457200" lvl="0" indent="-393700" algn="l" rtl="0">
              <a:lnSpc>
                <a:spcPct val="115000"/>
              </a:lnSpc>
              <a:spcBef>
                <a:spcPts val="0"/>
              </a:spcBef>
              <a:spcAft>
                <a:spcPts val="0"/>
              </a:spcAft>
              <a:buClr>
                <a:srgbClr val="FFFFFF"/>
              </a:buClr>
              <a:buSzPts val="2600"/>
              <a:buFont typeface="Times New Roman"/>
              <a:buChar char="●"/>
            </a:pPr>
            <a:r>
              <a:rPr lang="pl" sz="2600" b="1">
                <a:solidFill>
                  <a:srgbClr val="FFFFFF"/>
                </a:solidFill>
                <a:latin typeface="Times New Roman"/>
                <a:ea typeface="Times New Roman"/>
                <a:cs typeface="Times New Roman"/>
                <a:sym typeface="Times New Roman"/>
              </a:rPr>
              <a:t>Wzrost syntezy (rozbudowanie) włókien kolagenowych.</a:t>
            </a:r>
            <a:endParaRPr sz="2600" b="1">
              <a:solidFill>
                <a:srgbClr val="FFFFFF"/>
              </a:solidFill>
              <a:latin typeface="Times New Roman"/>
              <a:ea typeface="Times New Roman"/>
              <a:cs typeface="Times New Roman"/>
              <a:sym typeface="Times New Roman"/>
            </a:endParaRPr>
          </a:p>
          <a:p>
            <a:pPr marL="0" lvl="0" indent="0" algn="ctr" rtl="0">
              <a:lnSpc>
                <a:spcPct val="150000"/>
              </a:lnSpc>
              <a:spcBef>
                <a:spcPts val="1000"/>
              </a:spcBef>
              <a:spcAft>
                <a:spcPts val="1600"/>
              </a:spcAft>
              <a:buNone/>
            </a:pPr>
            <a:endParaRPr sz="2900" b="1">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1"/>
          <p:cNvSpPr txBox="1">
            <a:spLocks noGrp="1"/>
          </p:cNvSpPr>
          <p:nvPr>
            <p:ph type="body" idx="1"/>
          </p:nvPr>
        </p:nvSpPr>
        <p:spPr>
          <a:xfrm>
            <a:off x="814025" y="945000"/>
            <a:ext cx="7515900" cy="3630300"/>
          </a:xfrm>
          <a:prstGeom prst="rect">
            <a:avLst/>
          </a:prstGeom>
        </p:spPr>
        <p:txBody>
          <a:bodyPr spcFirstLastPara="1" wrap="square" lIns="91425" tIns="91425" rIns="91425" bIns="91425" anchor="ctr" anchorCtr="0">
            <a:normAutofit fontScale="25000" lnSpcReduction="20000"/>
          </a:bodyPr>
          <a:lstStyle/>
          <a:p>
            <a:pPr marL="0" lvl="0" indent="0" algn="ctr" rtl="0">
              <a:lnSpc>
                <a:spcPct val="150000"/>
              </a:lnSpc>
              <a:spcBef>
                <a:spcPts val="0"/>
              </a:spcBef>
              <a:spcAft>
                <a:spcPts val="0"/>
              </a:spcAft>
              <a:buNone/>
            </a:pPr>
            <a:r>
              <a:rPr lang="pl" sz="11646" b="1" dirty="0">
                <a:latin typeface="Times New Roman"/>
                <a:ea typeface="Times New Roman"/>
                <a:cs typeface="Times New Roman"/>
                <a:sym typeface="Times New Roman"/>
              </a:rPr>
              <a:t>C.D.</a:t>
            </a:r>
            <a:endParaRPr sz="11646" b="1" dirty="0">
              <a:latin typeface="Times New Roman"/>
              <a:ea typeface="Times New Roman"/>
              <a:cs typeface="Times New Roman"/>
              <a:sym typeface="Times New Roman"/>
            </a:endParaRPr>
          </a:p>
          <a:p>
            <a:pPr marL="0" lvl="0" indent="0" algn="l" rtl="0">
              <a:lnSpc>
                <a:spcPct val="150000"/>
              </a:lnSpc>
              <a:spcBef>
                <a:spcPts val="1600"/>
              </a:spcBef>
              <a:spcAft>
                <a:spcPts val="0"/>
              </a:spcAft>
              <a:buClr>
                <a:schemeClr val="dk1"/>
              </a:buClr>
              <a:buSzPts val="275"/>
              <a:buFont typeface="Arial"/>
              <a:buNone/>
            </a:pPr>
            <a:r>
              <a:rPr lang="pl" sz="9380" b="1" dirty="0">
                <a:latin typeface="Times New Roman"/>
                <a:ea typeface="Times New Roman"/>
                <a:cs typeface="Times New Roman"/>
                <a:sym typeface="Times New Roman"/>
              </a:rPr>
              <a:t>Należy pamiętać, że powyższe korzyści pojawiają się przy regularnej aktywności fizycznej i nie występują po jednorazowej. Również warto pamiętać, aby wysiłek był dostosowany do kości i stawów danego człowieka, aby uniknąć złamań i kontuzji. Osoby z otyłością powinny zdecydować się bardziej na rower czy pływanie, niż na np. bieganie.</a:t>
            </a:r>
            <a:endParaRPr sz="9380" b="1" dirty="0">
              <a:latin typeface="Times New Roman"/>
              <a:ea typeface="Times New Roman"/>
              <a:cs typeface="Times New Roman"/>
              <a:sym typeface="Times New Roman"/>
            </a:endParaRPr>
          </a:p>
          <a:p>
            <a:pPr marL="0" lvl="0" indent="0" algn="ctr" rtl="0">
              <a:spcBef>
                <a:spcPts val="1600"/>
              </a:spcBef>
              <a:spcAft>
                <a:spcPts val="160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2"/>
          <p:cNvSpPr txBox="1">
            <a:spLocks noGrp="1"/>
          </p:cNvSpPr>
          <p:nvPr>
            <p:ph type="body" idx="1"/>
          </p:nvPr>
        </p:nvSpPr>
        <p:spPr>
          <a:xfrm>
            <a:off x="814050" y="530450"/>
            <a:ext cx="7515900" cy="713100"/>
          </a:xfrm>
          <a:prstGeom prst="rect">
            <a:avLst/>
          </a:prstGeom>
        </p:spPr>
        <p:txBody>
          <a:bodyPr spcFirstLastPara="1" wrap="square" lIns="91425" tIns="91425" rIns="91425" bIns="91425" anchor="ctr" anchorCtr="0">
            <a:normAutofit fontScale="70000" lnSpcReduction="20000"/>
          </a:bodyPr>
          <a:lstStyle/>
          <a:p>
            <a:pPr marL="0" lvl="0" indent="0" algn="ctr" rtl="0">
              <a:spcBef>
                <a:spcPts val="0"/>
              </a:spcBef>
              <a:spcAft>
                <a:spcPts val="1600"/>
              </a:spcAft>
              <a:buNone/>
            </a:pPr>
            <a:r>
              <a:rPr lang="pl" sz="3000" b="1">
                <a:solidFill>
                  <a:srgbClr val="FFFFFF"/>
                </a:solidFill>
                <a:latin typeface="Times New Roman"/>
                <a:ea typeface="Times New Roman"/>
                <a:cs typeface="Times New Roman"/>
                <a:sym typeface="Times New Roman"/>
              </a:rPr>
              <a:t>Profilaktyka osteoporozy </a:t>
            </a:r>
            <a:endParaRPr sz="3000" b="1">
              <a:solidFill>
                <a:srgbClr val="FFFFFF"/>
              </a:solidFill>
              <a:latin typeface="Times New Roman"/>
              <a:ea typeface="Times New Roman"/>
              <a:cs typeface="Times New Roman"/>
              <a:sym typeface="Times New Roman"/>
            </a:endParaRPr>
          </a:p>
        </p:txBody>
      </p:sp>
      <p:pic>
        <p:nvPicPr>
          <p:cNvPr id="102" name="Google Shape;102;p22"/>
          <p:cNvPicPr preferRelativeResize="0"/>
          <p:nvPr/>
        </p:nvPicPr>
        <p:blipFill>
          <a:blip r:embed="rId3">
            <a:alphaModFix/>
          </a:blip>
          <a:stretch>
            <a:fillRect/>
          </a:stretch>
        </p:blipFill>
        <p:spPr>
          <a:xfrm>
            <a:off x="1427900" y="1243550"/>
            <a:ext cx="6156850" cy="3331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726</Words>
  <Application>Microsoft Office PowerPoint</Application>
  <PresentationFormat>Pokaz na ekranie (16:9)</PresentationFormat>
  <Paragraphs>71</Paragraphs>
  <Slides>25</Slides>
  <Notes>25</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25</vt:i4>
      </vt:variant>
    </vt:vector>
  </HeadingPairs>
  <TitlesOfParts>
    <vt:vector size="29" baseType="lpstr">
      <vt:lpstr>Arial</vt:lpstr>
      <vt:lpstr>Calibri</vt:lpstr>
      <vt:lpstr>Times New Roman</vt:lpstr>
      <vt:lpstr>Simple Light</vt:lpstr>
      <vt:lpstr>Bądź codziennie aktywny ruchowo, uprawiaj ćwiczenia fizyczne.  Zuzanna Przybylska Alicja Wolińska Państwowa Wyższa Szkoła Zawodowa w Głogowie Studenckie Koło Naukowe PTP Opiekun Koła: dr n. med. E. Garwacka-Czachor  </vt:lpstr>
      <vt:lpstr>CZYM  JEST  ZDROWIE???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Bądź codziennie aktywny ruchowo, uprawiaj ćwiczenia fizyczne.</dc:title>
  <dc:creator>Ela</dc:creator>
  <cp:lastModifiedBy>Elzbieta Garwacka-Czachor</cp:lastModifiedBy>
  <cp:revision>7</cp:revision>
  <dcterms:modified xsi:type="dcterms:W3CDTF">2023-02-14T17:05:28Z</dcterms:modified>
</cp:coreProperties>
</file>