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embeddedFontLst>
    <p:embeddedFont>
      <p:font typeface="Century Schoolbook" panose="02040604050505020304" pitchFamily="18" charset="0"/>
      <p:regular r:id="rId83"/>
      <p:bold r:id="rId84"/>
      <p:italic r:id="rId85"/>
      <p:boldItalic r:id="rId86"/>
    </p:embeddedFont>
    <p:embeddedFont>
      <p:font typeface="Noto Sans" panose="020B0502040504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nC2ch34nGOUoDkFPH3BMd0Bqb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zbieta Garwacka-Czachor" userId="7c4afd9c9fc6802c" providerId="LiveId" clId="{B9E40D6A-5194-4632-97F5-81E0D4206636}"/>
    <pc:docChg chg="undo custSel addSld delSld modSld">
      <pc:chgData name="Elzbieta Garwacka-Czachor" userId="7c4afd9c9fc6802c" providerId="LiveId" clId="{B9E40D6A-5194-4632-97F5-81E0D4206636}" dt="2022-11-02T18:43:43.533" v="215" actId="14100"/>
      <pc:docMkLst>
        <pc:docMk/>
      </pc:docMkLst>
      <pc:sldChg chg="modSp mod">
        <pc:chgData name="Elzbieta Garwacka-Czachor" userId="7c4afd9c9fc6802c" providerId="LiveId" clId="{B9E40D6A-5194-4632-97F5-81E0D4206636}" dt="2022-11-02T18:33:53.196" v="185" actId="20577"/>
        <pc:sldMkLst>
          <pc:docMk/>
          <pc:sldMk cId="0" sldId="256"/>
        </pc:sldMkLst>
        <pc:spChg chg="mod">
          <ac:chgData name="Elzbieta Garwacka-Czachor" userId="7c4afd9c9fc6802c" providerId="LiveId" clId="{B9E40D6A-5194-4632-97F5-81E0D4206636}" dt="2022-11-02T18:33:53.196" v="185" actId="20577"/>
          <ac:spMkLst>
            <pc:docMk/>
            <pc:sldMk cId="0" sldId="256"/>
            <ac:spMk id="137" creationId="{00000000-0000-0000-0000-000000000000}"/>
          </ac:spMkLst>
        </pc:spChg>
      </pc:sldChg>
      <pc:sldChg chg="delSp modSp mod modClrScheme chgLayout">
        <pc:chgData name="Elzbieta Garwacka-Czachor" userId="7c4afd9c9fc6802c" providerId="LiveId" clId="{B9E40D6A-5194-4632-97F5-81E0D4206636}" dt="2022-11-02T18:38:08.693" v="188" actId="14100"/>
        <pc:sldMkLst>
          <pc:docMk/>
          <pc:sldMk cId="0" sldId="261"/>
        </pc:sldMkLst>
        <pc:spChg chg="del">
          <ac:chgData name="Elzbieta Garwacka-Czachor" userId="7c4afd9c9fc6802c" providerId="LiveId" clId="{B9E40D6A-5194-4632-97F5-81E0D4206636}" dt="2022-11-02T18:38:02.429" v="186" actId="700"/>
          <ac:spMkLst>
            <pc:docMk/>
            <pc:sldMk cId="0" sldId="261"/>
            <ac:spMk id="166" creationId="{00000000-0000-0000-0000-000000000000}"/>
          </ac:spMkLst>
        </pc:spChg>
        <pc:picChg chg="mod ord">
          <ac:chgData name="Elzbieta Garwacka-Czachor" userId="7c4afd9c9fc6802c" providerId="LiveId" clId="{B9E40D6A-5194-4632-97F5-81E0D4206636}" dt="2022-11-02T18:38:08.693" v="188" actId="14100"/>
          <ac:picMkLst>
            <pc:docMk/>
            <pc:sldMk cId="0" sldId="261"/>
            <ac:picMk id="167" creationId="{00000000-0000-0000-0000-000000000000}"/>
          </ac:picMkLst>
        </pc:picChg>
      </pc:sldChg>
      <pc:sldChg chg="delSp modSp mod modClrScheme chgLayout">
        <pc:chgData name="Elzbieta Garwacka-Czachor" userId="7c4afd9c9fc6802c" providerId="LiveId" clId="{B9E40D6A-5194-4632-97F5-81E0D4206636}" dt="2022-11-02T18:38:56.462" v="190" actId="1076"/>
        <pc:sldMkLst>
          <pc:docMk/>
          <pc:sldMk cId="0" sldId="267"/>
        </pc:sldMkLst>
        <pc:spChg chg="del">
          <ac:chgData name="Elzbieta Garwacka-Czachor" userId="7c4afd9c9fc6802c" providerId="LiveId" clId="{B9E40D6A-5194-4632-97F5-81E0D4206636}" dt="2022-11-02T18:38:52.649" v="189" actId="700"/>
          <ac:spMkLst>
            <pc:docMk/>
            <pc:sldMk cId="0" sldId="267"/>
            <ac:spMk id="202" creationId="{00000000-0000-0000-0000-000000000000}"/>
          </ac:spMkLst>
        </pc:spChg>
        <pc:picChg chg="mod ord">
          <ac:chgData name="Elzbieta Garwacka-Czachor" userId="7c4afd9c9fc6802c" providerId="LiveId" clId="{B9E40D6A-5194-4632-97F5-81E0D4206636}" dt="2022-11-02T18:38:56.462" v="190" actId="1076"/>
          <ac:picMkLst>
            <pc:docMk/>
            <pc:sldMk cId="0" sldId="267"/>
            <ac:picMk id="203" creationId="{00000000-0000-0000-0000-000000000000}"/>
          </ac:picMkLst>
        </pc:picChg>
      </pc:sldChg>
      <pc:sldChg chg="delSp mod modClrScheme chgLayout">
        <pc:chgData name="Elzbieta Garwacka-Czachor" userId="7c4afd9c9fc6802c" providerId="LiveId" clId="{B9E40D6A-5194-4632-97F5-81E0D4206636}" dt="2022-11-02T18:41:29.410" v="191" actId="700"/>
        <pc:sldMkLst>
          <pc:docMk/>
          <pc:sldMk cId="0" sldId="314"/>
        </pc:sldMkLst>
        <pc:spChg chg="del">
          <ac:chgData name="Elzbieta Garwacka-Czachor" userId="7c4afd9c9fc6802c" providerId="LiveId" clId="{B9E40D6A-5194-4632-97F5-81E0D4206636}" dt="2022-11-02T18:41:29.410" v="191" actId="700"/>
          <ac:spMkLst>
            <pc:docMk/>
            <pc:sldMk cId="0" sldId="314"/>
            <ac:spMk id="486" creationId="{00000000-0000-0000-0000-000000000000}"/>
          </ac:spMkLst>
        </pc:spChg>
        <pc:spChg chg="del">
          <ac:chgData name="Elzbieta Garwacka-Czachor" userId="7c4afd9c9fc6802c" providerId="LiveId" clId="{B9E40D6A-5194-4632-97F5-81E0D4206636}" dt="2022-11-02T18:41:29.410" v="191" actId="700"/>
          <ac:spMkLst>
            <pc:docMk/>
            <pc:sldMk cId="0" sldId="314"/>
            <ac:spMk id="487" creationId="{00000000-0000-0000-0000-000000000000}"/>
          </ac:spMkLst>
        </pc:spChg>
      </pc:sldChg>
      <pc:sldChg chg="delSp modSp mod modClrScheme chgLayout">
        <pc:chgData name="Elzbieta Garwacka-Czachor" userId="7c4afd9c9fc6802c" providerId="LiveId" clId="{B9E40D6A-5194-4632-97F5-81E0D4206636}" dt="2022-11-02T18:41:57.883" v="194" actId="14100"/>
        <pc:sldMkLst>
          <pc:docMk/>
          <pc:sldMk cId="0" sldId="319"/>
        </pc:sldMkLst>
        <pc:spChg chg="del">
          <ac:chgData name="Elzbieta Garwacka-Czachor" userId="7c4afd9c9fc6802c" providerId="LiveId" clId="{B9E40D6A-5194-4632-97F5-81E0D4206636}" dt="2022-11-02T18:41:49.268" v="192" actId="700"/>
          <ac:spMkLst>
            <pc:docMk/>
            <pc:sldMk cId="0" sldId="319"/>
            <ac:spMk id="517" creationId="{00000000-0000-0000-0000-000000000000}"/>
          </ac:spMkLst>
        </pc:spChg>
        <pc:spChg chg="mod ord">
          <ac:chgData name="Elzbieta Garwacka-Czachor" userId="7c4afd9c9fc6802c" providerId="LiveId" clId="{B9E40D6A-5194-4632-97F5-81E0D4206636}" dt="2022-11-02T18:41:57.883" v="194" actId="14100"/>
          <ac:spMkLst>
            <pc:docMk/>
            <pc:sldMk cId="0" sldId="319"/>
            <ac:spMk id="518" creationId="{00000000-0000-0000-0000-000000000000}"/>
          </ac:spMkLst>
        </pc:spChg>
      </pc:sldChg>
      <pc:sldChg chg="delSp modSp mod modClrScheme chgLayout">
        <pc:chgData name="Elzbieta Garwacka-Czachor" userId="7c4afd9c9fc6802c" providerId="LiveId" clId="{B9E40D6A-5194-4632-97F5-81E0D4206636}" dt="2022-11-02T18:42:52.112" v="204" actId="27636"/>
        <pc:sldMkLst>
          <pc:docMk/>
          <pc:sldMk cId="0" sldId="330"/>
        </pc:sldMkLst>
        <pc:spChg chg="del">
          <ac:chgData name="Elzbieta Garwacka-Czachor" userId="7c4afd9c9fc6802c" providerId="LiveId" clId="{B9E40D6A-5194-4632-97F5-81E0D4206636}" dt="2022-11-02T18:42:35.115" v="195" actId="700"/>
          <ac:spMkLst>
            <pc:docMk/>
            <pc:sldMk cId="0" sldId="330"/>
            <ac:spMk id="580" creationId="{00000000-0000-0000-0000-000000000000}"/>
          </ac:spMkLst>
        </pc:spChg>
        <pc:spChg chg="mod ord">
          <ac:chgData name="Elzbieta Garwacka-Czachor" userId="7c4afd9c9fc6802c" providerId="LiveId" clId="{B9E40D6A-5194-4632-97F5-81E0D4206636}" dt="2022-11-02T18:42:52.112" v="204" actId="27636"/>
          <ac:spMkLst>
            <pc:docMk/>
            <pc:sldMk cId="0" sldId="330"/>
            <ac:spMk id="581" creationId="{00000000-0000-0000-0000-000000000000}"/>
          </ac:spMkLst>
        </pc:spChg>
      </pc:sldChg>
      <pc:sldChg chg="delSp modSp mod modClrScheme chgLayout">
        <pc:chgData name="Elzbieta Garwacka-Czachor" userId="7c4afd9c9fc6802c" providerId="LiveId" clId="{B9E40D6A-5194-4632-97F5-81E0D4206636}" dt="2022-11-02T18:43:43.533" v="215" actId="14100"/>
        <pc:sldMkLst>
          <pc:docMk/>
          <pc:sldMk cId="0" sldId="335"/>
        </pc:sldMkLst>
        <pc:spChg chg="del">
          <ac:chgData name="Elzbieta Garwacka-Czachor" userId="7c4afd9c9fc6802c" providerId="LiveId" clId="{B9E40D6A-5194-4632-97F5-81E0D4206636}" dt="2022-11-02T18:43:24.108" v="209" actId="700"/>
          <ac:spMkLst>
            <pc:docMk/>
            <pc:sldMk cId="0" sldId="335"/>
            <ac:spMk id="610" creationId="{00000000-0000-0000-0000-000000000000}"/>
          </ac:spMkLst>
        </pc:spChg>
        <pc:spChg chg="del">
          <ac:chgData name="Elzbieta Garwacka-Czachor" userId="7c4afd9c9fc6802c" providerId="LiveId" clId="{B9E40D6A-5194-4632-97F5-81E0D4206636}" dt="2022-11-02T18:43:24.108" v="209" actId="700"/>
          <ac:spMkLst>
            <pc:docMk/>
            <pc:sldMk cId="0" sldId="335"/>
            <ac:spMk id="612" creationId="{00000000-0000-0000-0000-000000000000}"/>
          </ac:spMkLst>
        </pc:spChg>
        <pc:picChg chg="mod">
          <ac:chgData name="Elzbieta Garwacka-Czachor" userId="7c4afd9c9fc6802c" providerId="LiveId" clId="{B9E40D6A-5194-4632-97F5-81E0D4206636}" dt="2022-11-02T18:43:43.533" v="215" actId="14100"/>
          <ac:picMkLst>
            <pc:docMk/>
            <pc:sldMk cId="0" sldId="335"/>
            <ac:picMk id="611" creationId="{00000000-0000-0000-0000-000000000000}"/>
          </ac:picMkLst>
        </pc:picChg>
      </pc:sldChg>
      <pc:sldChg chg="new del">
        <pc:chgData name="Elzbieta Garwacka-Czachor" userId="7c4afd9c9fc6802c" providerId="LiveId" clId="{B9E40D6A-5194-4632-97F5-81E0D4206636}" dt="2022-11-02T18:43:19.685" v="208" actId="680"/>
        <pc:sldMkLst>
          <pc:docMk/>
          <pc:sldMk cId="2599772817" sldId="336"/>
        </pc:sldMkLst>
      </pc:sldChg>
      <pc:sldChg chg="new del">
        <pc:chgData name="Elzbieta Garwacka-Czachor" userId="7c4afd9c9fc6802c" providerId="LiveId" clId="{B9E40D6A-5194-4632-97F5-81E0D4206636}" dt="2022-11-02T18:43:18.979" v="207" actId="680"/>
        <pc:sldMkLst>
          <pc:docMk/>
          <pc:sldMk cId="967749360"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4d80f0e03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14d80f0e03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d80f0e03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14d80f0e03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4d80f0e03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14d80f0e03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7b1b0bcbc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7b1b0bcb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7b1b0bcbcc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7b1b0bcbc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7b1b0bcbcc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7b1b0bcbc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7b1b0bcbcc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7b1b0bcbc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7b1b0bcbc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7b1b0bcb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7b1b0bcbcc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7b1b0bcbc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7b1b0bcbcc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7b1b0bcbc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7b1b0bcbcc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7b1b0bcbc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7b1b0bcbcc_0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7b1b0bcbc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7b1b0bcbcc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7b1b0bcbc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7b1b0bcbcc_0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7b1b0bcbc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p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ajd tytułowy" type="title">
  <p:cSld name="TITLE">
    <p:bg>
      <p:bgPr>
        <a:solidFill>
          <a:schemeClr val="lt1"/>
        </a:solidFill>
        <a:effectLst/>
      </p:bgPr>
    </p:bg>
    <p:spTree>
      <p:nvGrpSpPr>
        <p:cNvPr id="1" name="Shape 17"/>
        <p:cNvGrpSpPr/>
        <p:nvPr/>
      </p:nvGrpSpPr>
      <p:grpSpPr>
        <a:xfrm>
          <a:off x="0" y="0"/>
          <a:ext cx="0" cy="0"/>
          <a:chOff x="0" y="0"/>
          <a:chExt cx="0" cy="0"/>
        </a:xfrm>
      </p:grpSpPr>
      <p:sp>
        <p:nvSpPr>
          <p:cNvPr id="18" name="Google Shape;18;p32"/>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000"/>
              <a:buFont typeface="Century Schoolboo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600"/>
              </a:spcBef>
              <a:spcAft>
                <a:spcPts val="0"/>
              </a:spcAft>
              <a:buSzPts val="1260"/>
              <a:buNone/>
              <a:defRPr sz="1800" b="1">
                <a:solidFill>
                  <a:schemeClr val="dk2"/>
                </a:solidFill>
              </a:defRPr>
            </a:lvl1pPr>
            <a:lvl2pPr lvl="1" algn="ctr">
              <a:lnSpc>
                <a:spcPct val="100000"/>
              </a:lnSpc>
              <a:spcBef>
                <a:spcPts val="360"/>
              </a:spcBef>
              <a:spcAft>
                <a:spcPts val="0"/>
              </a:spcAft>
              <a:buSzPts val="1440"/>
              <a:buNone/>
              <a:defRPr/>
            </a:lvl2pPr>
            <a:lvl3pPr lvl="2" algn="ctr">
              <a:lnSpc>
                <a:spcPct val="100000"/>
              </a:lnSpc>
              <a:spcBef>
                <a:spcPts val="360"/>
              </a:spcBef>
              <a:spcAft>
                <a:spcPts val="0"/>
              </a:spcAft>
              <a:buSzPts val="1080"/>
              <a:buNone/>
              <a:defRPr/>
            </a:lvl3pPr>
            <a:lvl4pPr lvl="3" algn="ctr">
              <a:lnSpc>
                <a:spcPct val="100000"/>
              </a:lnSpc>
              <a:spcBef>
                <a:spcPts val="360"/>
              </a:spcBef>
              <a:spcAft>
                <a:spcPts val="0"/>
              </a:spcAft>
              <a:buSzPts val="1080"/>
              <a:buNone/>
              <a:defRPr/>
            </a:lvl4pPr>
            <a:lvl5pPr lvl="4" algn="ctr">
              <a:lnSpc>
                <a:spcPct val="100000"/>
              </a:lnSpc>
              <a:spcBef>
                <a:spcPts val="360"/>
              </a:spcBef>
              <a:spcAft>
                <a:spcPts val="0"/>
              </a:spcAft>
              <a:buSzPts val="1224"/>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0" name="Google Shape;20;p32"/>
          <p:cNvSpPr txBox="1">
            <a:spLocks noGrp="1"/>
          </p:cNvSpPr>
          <p:nvPr>
            <p:ph type="dt" idx="10"/>
          </p:nvPr>
        </p:nvSpPr>
        <p:spPr>
          <a:xfrm rot="5400000">
            <a:off x="7764621" y="1174097"/>
            <a:ext cx="22860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ftr" idx="11"/>
          </p:nvPr>
        </p:nvSpPr>
        <p:spPr>
          <a:xfrm rot="5400000">
            <a:off x="7077269" y="4181669"/>
            <a:ext cx="3657600" cy="3840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2"/>
          <p:cNvSpPr/>
          <p:nvPr/>
        </p:nvSpPr>
        <p:spPr>
          <a:xfrm>
            <a:off x="381000" y="0"/>
            <a:ext cx="609600" cy="6858000"/>
          </a:xfrm>
          <a:prstGeom prst="rect">
            <a:avLst/>
          </a:prstGeom>
          <a:solidFill>
            <a:srgbClr val="D8ADB7">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3" name="Google Shape;23;p32"/>
          <p:cNvSpPr/>
          <p:nvPr/>
        </p:nvSpPr>
        <p:spPr>
          <a:xfrm>
            <a:off x="276336" y="0"/>
            <a:ext cx="104664" cy="6858000"/>
          </a:xfrm>
          <a:prstGeom prst="rect">
            <a:avLst/>
          </a:prstGeom>
          <a:solidFill>
            <a:srgbClr val="E6CDD2">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4" name="Google Shape;24;p32"/>
          <p:cNvSpPr/>
          <p:nvPr/>
        </p:nvSpPr>
        <p:spPr>
          <a:xfrm>
            <a:off x="990600" y="0"/>
            <a:ext cx="181872" cy="6858000"/>
          </a:xfrm>
          <a:prstGeom prst="rect">
            <a:avLst/>
          </a:prstGeom>
          <a:solidFill>
            <a:srgbClr val="E6CDD2">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5" name="Google Shape;25;p32"/>
          <p:cNvSpPr/>
          <p:nvPr/>
        </p:nvSpPr>
        <p:spPr>
          <a:xfrm>
            <a:off x="1141320" y="0"/>
            <a:ext cx="230280" cy="6858000"/>
          </a:xfrm>
          <a:prstGeom prst="rect">
            <a:avLst/>
          </a:prstGeom>
          <a:solidFill>
            <a:srgbClr val="F3E8EA">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26" name="Google Shape;26;p32"/>
          <p:cNvCxnSpPr/>
          <p:nvPr/>
        </p:nvCxnSpPr>
        <p:spPr>
          <a:xfrm>
            <a:off x="106344" y="0"/>
            <a:ext cx="0" cy="6858000"/>
          </a:xfrm>
          <a:prstGeom prst="straightConnector1">
            <a:avLst/>
          </a:prstGeom>
          <a:noFill/>
          <a:ln w="57150" cap="flat" cmpd="sng">
            <a:solidFill>
              <a:srgbClr val="D8ADB7">
                <a:alpha val="72549"/>
              </a:srgbClr>
            </a:solidFill>
            <a:prstDash val="solid"/>
            <a:round/>
            <a:headEnd type="none" w="sm" len="sm"/>
            <a:tailEnd type="none" w="sm" len="sm"/>
          </a:ln>
        </p:spPr>
      </p:cxnSp>
      <p:cxnSp>
        <p:nvCxnSpPr>
          <p:cNvPr id="27" name="Google Shape;27;p32"/>
          <p:cNvCxnSpPr/>
          <p:nvPr/>
        </p:nvCxnSpPr>
        <p:spPr>
          <a:xfrm>
            <a:off x="914400" y="0"/>
            <a:ext cx="0" cy="6858000"/>
          </a:xfrm>
          <a:prstGeom prst="straightConnector1">
            <a:avLst/>
          </a:prstGeom>
          <a:noFill/>
          <a:ln w="57150" cap="flat" cmpd="sng">
            <a:solidFill>
              <a:srgbClr val="F3E8EA">
                <a:alpha val="82352"/>
              </a:srgbClr>
            </a:solidFill>
            <a:prstDash val="solid"/>
            <a:round/>
            <a:headEnd type="none" w="sm" len="sm"/>
            <a:tailEnd type="none" w="sm" len="sm"/>
          </a:ln>
        </p:spPr>
      </p:cxnSp>
      <p:cxnSp>
        <p:nvCxnSpPr>
          <p:cNvPr id="28" name="Google Shape;28;p32"/>
          <p:cNvCxnSpPr/>
          <p:nvPr/>
        </p:nvCxnSpPr>
        <p:spPr>
          <a:xfrm>
            <a:off x="854112" y="0"/>
            <a:ext cx="0" cy="6858000"/>
          </a:xfrm>
          <a:prstGeom prst="straightConnector1">
            <a:avLst/>
          </a:prstGeom>
          <a:noFill/>
          <a:ln w="57150" cap="flat" cmpd="sng">
            <a:solidFill>
              <a:srgbClr val="D8ADB7"/>
            </a:solidFill>
            <a:prstDash val="solid"/>
            <a:round/>
            <a:headEnd type="none" w="sm" len="sm"/>
            <a:tailEnd type="none" w="sm" len="sm"/>
          </a:ln>
        </p:spPr>
      </p:cxnSp>
      <p:cxnSp>
        <p:nvCxnSpPr>
          <p:cNvPr id="29" name="Google Shape;29;p32"/>
          <p:cNvCxnSpPr/>
          <p:nvPr/>
        </p:nvCxnSpPr>
        <p:spPr>
          <a:xfrm>
            <a:off x="1726640" y="0"/>
            <a:ext cx="0" cy="6858000"/>
          </a:xfrm>
          <a:prstGeom prst="straightConnector1">
            <a:avLst/>
          </a:prstGeom>
          <a:noFill/>
          <a:ln w="28575" cap="flat" cmpd="sng">
            <a:solidFill>
              <a:srgbClr val="D8ADB7">
                <a:alpha val="81568"/>
              </a:srgbClr>
            </a:solidFill>
            <a:prstDash val="solid"/>
            <a:round/>
            <a:headEnd type="none" w="sm" len="sm"/>
            <a:tailEnd type="none" w="sm" len="sm"/>
          </a:ln>
        </p:spPr>
      </p:cxnSp>
      <p:cxnSp>
        <p:nvCxnSpPr>
          <p:cNvPr id="30" name="Google Shape;30;p32"/>
          <p:cNvCxnSpPr/>
          <p:nvPr/>
        </p:nvCxnSpPr>
        <p:spPr>
          <a:xfrm>
            <a:off x="1066800" y="0"/>
            <a:ext cx="0" cy="6858000"/>
          </a:xfrm>
          <a:prstGeom prst="straightConnector1">
            <a:avLst/>
          </a:prstGeom>
          <a:noFill/>
          <a:ln w="9525" cap="flat" cmpd="sng">
            <a:solidFill>
              <a:srgbClr val="D8ADB7"/>
            </a:solidFill>
            <a:prstDash val="solid"/>
            <a:round/>
            <a:headEnd type="none" w="sm" len="sm"/>
            <a:tailEnd type="none" w="sm" len="sm"/>
          </a:ln>
        </p:spPr>
      </p:cxnSp>
      <p:cxnSp>
        <p:nvCxnSpPr>
          <p:cNvPr id="31" name="Google Shape;31;p32"/>
          <p:cNvCxnSpPr/>
          <p:nvPr/>
        </p:nvCxnSpPr>
        <p:spPr>
          <a:xfrm>
            <a:off x="9113856" y="0"/>
            <a:ext cx="0" cy="6858000"/>
          </a:xfrm>
          <a:prstGeom prst="straightConnector1">
            <a:avLst/>
          </a:prstGeom>
          <a:noFill/>
          <a:ln w="57150" cap="flat" cmpd="thickThin">
            <a:solidFill>
              <a:srgbClr val="D8ADB7"/>
            </a:solidFill>
            <a:prstDash val="solid"/>
            <a:round/>
            <a:headEnd type="none" w="sm" len="sm"/>
            <a:tailEnd type="none" w="sm" len="sm"/>
          </a:ln>
        </p:spPr>
      </p:cxnSp>
      <p:sp>
        <p:nvSpPr>
          <p:cNvPr id="32" name="Google Shape;32;p32"/>
          <p:cNvSpPr/>
          <p:nvPr/>
        </p:nvSpPr>
        <p:spPr>
          <a:xfrm>
            <a:off x="1219200" y="0"/>
            <a:ext cx="76200" cy="6858000"/>
          </a:xfrm>
          <a:prstGeom prst="rect">
            <a:avLst/>
          </a:prstGeom>
          <a:solidFill>
            <a:srgbClr val="D8ADB7">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3" name="Google Shape;33;p32"/>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4" name="Google Shape;34;p32"/>
          <p:cNvSpPr/>
          <p:nvPr/>
        </p:nvSpPr>
        <p:spPr>
          <a:xfrm>
            <a:off x="1309632"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5" name="Google Shape;35;p32"/>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6" name="Google Shape;36;p32"/>
          <p:cNvSpPr/>
          <p:nvPr/>
        </p:nvSpPr>
        <p:spPr>
          <a:xfrm>
            <a:off x="1664208" y="5788152"/>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Google Shape;37;p32"/>
          <p:cNvSpPr/>
          <p:nvPr/>
        </p:nvSpPr>
        <p:spPr>
          <a:xfrm>
            <a:off x="1905000" y="4495800"/>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Google Shape;38;p32"/>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1"/>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3" name="Google Shape;123;p4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26"/>
        <p:cNvGrpSpPr/>
        <p:nvPr/>
      </p:nvGrpSpPr>
      <p:grpSpPr>
        <a:xfrm>
          <a:off x="0" y="0"/>
          <a:ext cx="0" cy="0"/>
          <a:chOff x="0" y="0"/>
          <a:chExt cx="0" cy="0"/>
        </a:xfrm>
      </p:grpSpPr>
      <p:sp>
        <p:nvSpPr>
          <p:cNvPr id="127" name="Google Shape;127;p42"/>
          <p:cNvSpPr txBox="1">
            <a:spLocks noGrp="1"/>
          </p:cNvSpPr>
          <p:nvPr>
            <p:ph type="title"/>
          </p:nvPr>
        </p:nvSpPr>
        <p:spPr>
          <a:xfrm rot="5400000">
            <a:off x="4541838" y="2362202"/>
            <a:ext cx="5851525" cy="167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9" name="Google Shape;129;p42"/>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3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44" name="Google Shape;44;p3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45"/>
        <p:cNvGrpSpPr/>
        <p:nvPr/>
      </p:nvGrpSpPr>
      <p:grpSpPr>
        <a:xfrm>
          <a:off x="0" y="0"/>
          <a:ext cx="0" cy="0"/>
          <a:chOff x="0" y="0"/>
          <a:chExt cx="0" cy="0"/>
        </a:xfrm>
      </p:grpSpPr>
      <p:sp>
        <p:nvSpPr>
          <p:cNvPr id="46" name="Google Shape;46;p38"/>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agłówek sekcji" type="secHead">
  <p:cSld name="SECTION_HEADER">
    <p:bg>
      <p:bgPr>
        <a:solidFill>
          <a:schemeClr val="dk2"/>
        </a:solidFill>
        <a:effectLst/>
      </p:bgPr>
    </p:bg>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000"/>
              <a:buFont typeface="Century Schoolbook"/>
              <a:buNone/>
              <a:defRPr sz="3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1260"/>
              <a:buNone/>
              <a:defRPr sz="1800" b="1">
                <a:solidFill>
                  <a:schemeClr val="lt2"/>
                </a:solidFill>
              </a:defRPr>
            </a:lvl1pPr>
            <a:lvl2pPr marL="914400" lvl="1" indent="-228600" algn="l">
              <a:lnSpc>
                <a:spcPct val="100000"/>
              </a:lnSpc>
              <a:spcBef>
                <a:spcPts val="360"/>
              </a:spcBef>
              <a:spcAft>
                <a:spcPts val="0"/>
              </a:spcAft>
              <a:buSzPts val="1440"/>
              <a:buNone/>
              <a:defRPr sz="1800">
                <a:solidFill>
                  <a:schemeClr val="lt1"/>
                </a:solidFill>
              </a:defRPr>
            </a:lvl2pPr>
            <a:lvl3pPr marL="1371600" lvl="2" indent="-228600" algn="l">
              <a:lnSpc>
                <a:spcPct val="100000"/>
              </a:lnSpc>
              <a:spcBef>
                <a:spcPts val="320"/>
              </a:spcBef>
              <a:spcAft>
                <a:spcPts val="0"/>
              </a:spcAft>
              <a:buSzPts val="960"/>
              <a:buNone/>
              <a:defRPr sz="1600">
                <a:solidFill>
                  <a:schemeClr val="lt1"/>
                </a:solidFill>
              </a:defRPr>
            </a:lvl3pPr>
            <a:lvl4pPr marL="1828800" lvl="3" indent="-228600" algn="l">
              <a:lnSpc>
                <a:spcPct val="100000"/>
              </a:lnSpc>
              <a:spcBef>
                <a:spcPts val="280"/>
              </a:spcBef>
              <a:spcAft>
                <a:spcPts val="0"/>
              </a:spcAft>
              <a:buSzPts val="840"/>
              <a:buNone/>
              <a:defRPr sz="1400">
                <a:solidFill>
                  <a:schemeClr val="lt1"/>
                </a:solidFill>
              </a:defRPr>
            </a:lvl4pPr>
            <a:lvl5pPr marL="2286000" lvl="4" indent="-228600" algn="l">
              <a:lnSpc>
                <a:spcPct val="100000"/>
              </a:lnSpc>
              <a:spcBef>
                <a:spcPts val="280"/>
              </a:spcBef>
              <a:spcAft>
                <a:spcPts val="0"/>
              </a:spcAft>
              <a:buSzPts val="952"/>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34"/>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p:nvPr/>
        </p:nvSpPr>
        <p:spPr>
          <a:xfrm>
            <a:off x="381000" y="0"/>
            <a:ext cx="609600" cy="6858000"/>
          </a:xfrm>
          <a:prstGeom prst="rect">
            <a:avLst/>
          </a:prstGeom>
          <a:solidFill>
            <a:srgbClr val="D8ADB7">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5" name="Google Shape;55;p34"/>
          <p:cNvSpPr/>
          <p:nvPr/>
        </p:nvSpPr>
        <p:spPr>
          <a:xfrm>
            <a:off x="276336" y="0"/>
            <a:ext cx="104664" cy="6858000"/>
          </a:xfrm>
          <a:prstGeom prst="rect">
            <a:avLst/>
          </a:prstGeom>
          <a:solidFill>
            <a:srgbClr val="E6CDD2">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6" name="Google Shape;56;p34"/>
          <p:cNvSpPr/>
          <p:nvPr/>
        </p:nvSpPr>
        <p:spPr>
          <a:xfrm>
            <a:off x="990600" y="0"/>
            <a:ext cx="181872" cy="6858000"/>
          </a:xfrm>
          <a:prstGeom prst="rect">
            <a:avLst/>
          </a:prstGeom>
          <a:solidFill>
            <a:srgbClr val="E6CDD2">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7" name="Google Shape;57;p34"/>
          <p:cNvSpPr/>
          <p:nvPr/>
        </p:nvSpPr>
        <p:spPr>
          <a:xfrm>
            <a:off x="1141320" y="0"/>
            <a:ext cx="230280" cy="6858000"/>
          </a:xfrm>
          <a:prstGeom prst="rect">
            <a:avLst/>
          </a:prstGeom>
          <a:solidFill>
            <a:srgbClr val="F3E8EA">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58" name="Google Shape;58;p34"/>
          <p:cNvCxnSpPr/>
          <p:nvPr/>
        </p:nvCxnSpPr>
        <p:spPr>
          <a:xfrm>
            <a:off x="106344" y="0"/>
            <a:ext cx="0" cy="6858000"/>
          </a:xfrm>
          <a:prstGeom prst="straightConnector1">
            <a:avLst/>
          </a:prstGeom>
          <a:noFill/>
          <a:ln w="57150" cap="flat" cmpd="sng">
            <a:solidFill>
              <a:srgbClr val="D8ADB7">
                <a:alpha val="72549"/>
              </a:srgbClr>
            </a:solidFill>
            <a:prstDash val="solid"/>
            <a:round/>
            <a:headEnd type="none" w="sm" len="sm"/>
            <a:tailEnd type="none" w="sm" len="sm"/>
          </a:ln>
        </p:spPr>
      </p:cxnSp>
      <p:cxnSp>
        <p:nvCxnSpPr>
          <p:cNvPr id="59" name="Google Shape;59;p34"/>
          <p:cNvCxnSpPr/>
          <p:nvPr/>
        </p:nvCxnSpPr>
        <p:spPr>
          <a:xfrm>
            <a:off x="914400" y="0"/>
            <a:ext cx="0" cy="6858000"/>
          </a:xfrm>
          <a:prstGeom prst="straightConnector1">
            <a:avLst/>
          </a:prstGeom>
          <a:noFill/>
          <a:ln w="57150" cap="flat" cmpd="sng">
            <a:solidFill>
              <a:srgbClr val="F3E8EA">
                <a:alpha val="82352"/>
              </a:srgbClr>
            </a:solidFill>
            <a:prstDash val="solid"/>
            <a:round/>
            <a:headEnd type="none" w="sm" len="sm"/>
            <a:tailEnd type="none" w="sm" len="sm"/>
          </a:ln>
        </p:spPr>
      </p:cxnSp>
      <p:cxnSp>
        <p:nvCxnSpPr>
          <p:cNvPr id="60" name="Google Shape;60;p34"/>
          <p:cNvCxnSpPr/>
          <p:nvPr/>
        </p:nvCxnSpPr>
        <p:spPr>
          <a:xfrm>
            <a:off x="854112" y="0"/>
            <a:ext cx="0" cy="6858000"/>
          </a:xfrm>
          <a:prstGeom prst="straightConnector1">
            <a:avLst/>
          </a:prstGeom>
          <a:noFill/>
          <a:ln w="57150" cap="flat" cmpd="sng">
            <a:solidFill>
              <a:srgbClr val="D8ADB7"/>
            </a:solidFill>
            <a:prstDash val="solid"/>
            <a:round/>
            <a:headEnd type="none" w="sm" len="sm"/>
            <a:tailEnd type="none" w="sm" len="sm"/>
          </a:ln>
        </p:spPr>
      </p:cxnSp>
      <p:cxnSp>
        <p:nvCxnSpPr>
          <p:cNvPr id="61" name="Google Shape;61;p34"/>
          <p:cNvCxnSpPr/>
          <p:nvPr/>
        </p:nvCxnSpPr>
        <p:spPr>
          <a:xfrm>
            <a:off x="1726640" y="0"/>
            <a:ext cx="0" cy="6858000"/>
          </a:xfrm>
          <a:prstGeom prst="straightConnector1">
            <a:avLst/>
          </a:prstGeom>
          <a:noFill/>
          <a:ln w="28575" cap="flat" cmpd="sng">
            <a:solidFill>
              <a:srgbClr val="D8ADB7">
                <a:alpha val="81568"/>
              </a:srgbClr>
            </a:solidFill>
            <a:prstDash val="solid"/>
            <a:round/>
            <a:headEnd type="none" w="sm" len="sm"/>
            <a:tailEnd type="none" w="sm" len="sm"/>
          </a:ln>
        </p:spPr>
      </p:cxnSp>
      <p:cxnSp>
        <p:nvCxnSpPr>
          <p:cNvPr id="62" name="Google Shape;62;p34"/>
          <p:cNvCxnSpPr/>
          <p:nvPr/>
        </p:nvCxnSpPr>
        <p:spPr>
          <a:xfrm>
            <a:off x="1066800" y="0"/>
            <a:ext cx="0" cy="6858000"/>
          </a:xfrm>
          <a:prstGeom prst="straightConnector1">
            <a:avLst/>
          </a:prstGeom>
          <a:noFill/>
          <a:ln w="9525" cap="flat" cmpd="sng">
            <a:solidFill>
              <a:srgbClr val="D8ADB7"/>
            </a:solidFill>
            <a:prstDash val="solid"/>
            <a:round/>
            <a:headEnd type="none" w="sm" len="sm"/>
            <a:tailEnd type="none" w="sm" len="sm"/>
          </a:ln>
        </p:spPr>
      </p:cxnSp>
      <p:sp>
        <p:nvSpPr>
          <p:cNvPr id="63" name="Google Shape;63;p34"/>
          <p:cNvSpPr/>
          <p:nvPr/>
        </p:nvSpPr>
        <p:spPr>
          <a:xfrm>
            <a:off x="1219200" y="0"/>
            <a:ext cx="76200" cy="6858000"/>
          </a:xfrm>
          <a:prstGeom prst="rect">
            <a:avLst/>
          </a:prstGeom>
          <a:solidFill>
            <a:srgbClr val="D8ADB7">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4" name="Google Shape;64;p34"/>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5" name="Google Shape;65;p34"/>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6" name="Google Shape;66;p34"/>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7" name="Google Shape;67;p34"/>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8" name="Google Shape;68;p34"/>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69" name="Google Shape;69;p34"/>
          <p:cNvCxnSpPr/>
          <p:nvPr/>
        </p:nvCxnSpPr>
        <p:spPr>
          <a:xfrm>
            <a:off x="9097944" y="0"/>
            <a:ext cx="0" cy="6858000"/>
          </a:xfrm>
          <a:prstGeom prst="straightConnector1">
            <a:avLst/>
          </a:prstGeom>
          <a:noFill/>
          <a:ln w="57150" cap="flat" cmpd="thickThin">
            <a:solidFill>
              <a:srgbClr val="D8ADB7"/>
            </a:solidFill>
            <a:prstDash val="solid"/>
            <a:round/>
            <a:headEnd type="none" w="sm" len="sm"/>
            <a:tailEnd type="none" w="sm" len="sm"/>
          </a:ln>
        </p:spPr>
      </p:cxnSp>
      <p:sp>
        <p:nvSpPr>
          <p:cNvPr id="70" name="Google Shape;70;p34"/>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76" name="Google Shape;76;p35"/>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7" name="Google Shape;77;p35"/>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0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83" name="Google Shape;83;p36"/>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p36"/>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5" name="Google Shape;85;p36"/>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400"/>
              <a:buFont typeface="Century Schoolbook"/>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6" name="Google Shape;86;p3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1400"/>
              <a:buFont typeface="Century Schoolbook"/>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91" name="Google Shape;91;p37"/>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Zawartość z podpisem" type="objTx">
  <p:cSld name="OBJECT_WITH_CAPTION_TEXT">
    <p:bg>
      <p:bgPr>
        <a:solidFill>
          <a:schemeClr val="lt1"/>
        </a:solidFill>
        <a:effectLst/>
      </p:bgPr>
    </p:bg>
    <p:spTree>
      <p:nvGrpSpPr>
        <p:cNvPr id="1" name="Shape 92"/>
        <p:cNvGrpSpPr/>
        <p:nvPr/>
      </p:nvGrpSpPr>
      <p:grpSpPr>
        <a:xfrm>
          <a:off x="0" y="0"/>
          <a:ext cx="0" cy="0"/>
          <a:chOff x="0" y="0"/>
          <a:chExt cx="0" cy="0"/>
        </a:xfrm>
      </p:grpSpPr>
      <p:cxnSp>
        <p:nvCxnSpPr>
          <p:cNvPr id="93" name="Google Shape;93;p39"/>
          <p:cNvCxnSpPr/>
          <p:nvPr/>
        </p:nvCxnSpPr>
        <p:spPr>
          <a:xfrm>
            <a:off x="8763000" y="0"/>
            <a:ext cx="0" cy="6858000"/>
          </a:xfrm>
          <a:prstGeom prst="straightConnector1">
            <a:avLst/>
          </a:prstGeom>
          <a:noFill/>
          <a:ln w="38100" cap="flat" cmpd="sng">
            <a:solidFill>
              <a:srgbClr val="D8ADB7">
                <a:alpha val="92549"/>
              </a:srgbClr>
            </a:solidFill>
            <a:prstDash val="solid"/>
            <a:round/>
            <a:headEnd type="none" w="sm" len="sm"/>
            <a:tailEnd type="none" w="sm" len="sm"/>
          </a:ln>
        </p:spPr>
      </p:cxnSp>
      <p:sp>
        <p:nvSpPr>
          <p:cNvPr id="94" name="Google Shape;94;p39"/>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Century Schoolbook"/>
              <a:buNone/>
              <a:defRPr sz="2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9"/>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84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200"/>
              </a:spcBef>
              <a:spcAft>
                <a:spcPts val="0"/>
              </a:spcAft>
              <a:buSzPts val="600"/>
              <a:buNone/>
              <a:defRPr sz="1000"/>
            </a:lvl3pPr>
            <a:lvl4pPr marL="1828800" lvl="3" indent="-228600" algn="l">
              <a:lnSpc>
                <a:spcPct val="100000"/>
              </a:lnSpc>
              <a:spcBef>
                <a:spcPts val="180"/>
              </a:spcBef>
              <a:spcAft>
                <a:spcPts val="0"/>
              </a:spcAft>
              <a:buSzPts val="540"/>
              <a:buNone/>
              <a:defRPr sz="900"/>
            </a:lvl4pPr>
            <a:lvl5pPr marL="2286000" lvl="4" indent="-228600" algn="l">
              <a:lnSpc>
                <a:spcPct val="100000"/>
              </a:lnSpc>
              <a:spcBef>
                <a:spcPts val="180"/>
              </a:spcBef>
              <a:spcAft>
                <a:spcPts val="0"/>
              </a:spcAft>
              <a:buSzPts val="612"/>
              <a:buNone/>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96" name="Google Shape;96;p39"/>
          <p:cNvCxnSpPr/>
          <p:nvPr/>
        </p:nvCxnSpPr>
        <p:spPr>
          <a:xfrm>
            <a:off x="6248400" y="0"/>
            <a:ext cx="0" cy="6858000"/>
          </a:xfrm>
          <a:prstGeom prst="straightConnector1">
            <a:avLst/>
          </a:prstGeom>
          <a:noFill/>
          <a:ln w="38100" cap="flat" cmpd="sng">
            <a:solidFill>
              <a:srgbClr val="D8ADB7"/>
            </a:solidFill>
            <a:prstDash val="solid"/>
            <a:round/>
            <a:headEnd type="none" w="sm" len="sm"/>
            <a:tailEnd type="none" w="sm" len="sm"/>
          </a:ln>
        </p:spPr>
      </p:cxnSp>
      <p:cxnSp>
        <p:nvCxnSpPr>
          <p:cNvPr id="97" name="Google Shape;97;p39"/>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98" name="Google Shape;98;p39"/>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99" name="Google Shape;99;p39"/>
          <p:cNvSpPr/>
          <p:nvPr/>
        </p:nvSpPr>
        <p:spPr>
          <a:xfrm>
            <a:off x="8839200" y="0"/>
            <a:ext cx="304800" cy="6858000"/>
          </a:xfrm>
          <a:prstGeom prst="rect">
            <a:avLst/>
          </a:prstGeom>
          <a:solidFill>
            <a:srgbClr val="D8ADB7">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00" name="Google Shape;100;p39"/>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1" name="Google Shape;101;p39"/>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2" name="Google Shape;102;p39"/>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3" name="Google Shape;103;p39"/>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105" name="Google Shape;105;p39"/>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az z podpisem" type="picTx">
  <p:cSld name="PICTURE_WITH_CAPTION_TEXT">
    <p:spTree>
      <p:nvGrpSpPr>
        <p:cNvPr id="1" name="Shape 106"/>
        <p:cNvGrpSpPr/>
        <p:nvPr/>
      </p:nvGrpSpPr>
      <p:grpSpPr>
        <a:xfrm>
          <a:off x="0" y="0"/>
          <a:ext cx="0" cy="0"/>
          <a:chOff x="0" y="0"/>
          <a:chExt cx="0" cy="0"/>
        </a:xfrm>
      </p:grpSpPr>
      <p:cxnSp>
        <p:nvCxnSpPr>
          <p:cNvPr id="107" name="Google Shape;107;p40"/>
          <p:cNvCxnSpPr/>
          <p:nvPr/>
        </p:nvCxnSpPr>
        <p:spPr>
          <a:xfrm>
            <a:off x="8763000" y="0"/>
            <a:ext cx="0" cy="6858000"/>
          </a:xfrm>
          <a:prstGeom prst="straightConnector1">
            <a:avLst/>
          </a:prstGeom>
          <a:noFill/>
          <a:ln w="38100" cap="flat" cmpd="sng">
            <a:solidFill>
              <a:srgbClr val="D8ADB7"/>
            </a:solidFill>
            <a:prstDash val="solid"/>
            <a:round/>
            <a:headEnd type="none" w="sm" len="sm"/>
            <a:tailEnd type="none" w="sm" len="sm"/>
          </a:ln>
        </p:spPr>
      </p:cxnSp>
      <p:sp>
        <p:nvSpPr>
          <p:cNvPr id="108" name="Google Shape;108;p40"/>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9" name="Google Shape;109;p40"/>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Century Schoolbook"/>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a:spLocks noGrp="1"/>
          </p:cNvSpPr>
          <p:nvPr>
            <p:ph type="pic" idx="2"/>
          </p:nvPr>
        </p:nvSpPr>
        <p:spPr>
          <a:xfrm>
            <a:off x="0" y="0"/>
            <a:ext cx="6172200" cy="6858000"/>
          </a:xfrm>
          <a:prstGeom prst="rect">
            <a:avLst/>
          </a:prstGeom>
          <a:solidFill>
            <a:schemeClr val="lt2"/>
          </a:solidFill>
          <a:ln>
            <a:noFill/>
          </a:ln>
        </p:spPr>
      </p:sp>
      <p:sp>
        <p:nvSpPr>
          <p:cNvPr id="111" name="Google Shape;111;p40"/>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
              </a:spcBef>
              <a:spcAft>
                <a:spcPts val="0"/>
              </a:spcAft>
              <a:buSzPts val="840"/>
              <a:buFont typeface="Century Schoolbook"/>
              <a:buNone/>
              <a:defRPr sz="1200"/>
            </a:lvl1pPr>
            <a:lvl2pPr marL="914400" lvl="1" indent="-289560" algn="l">
              <a:lnSpc>
                <a:spcPct val="100000"/>
              </a:lnSpc>
              <a:spcBef>
                <a:spcPts val="400"/>
              </a:spcBef>
              <a:spcAft>
                <a:spcPts val="0"/>
              </a:spcAft>
              <a:buSzPts val="960"/>
              <a:buChar char="⚫"/>
              <a:defRPr sz="1200"/>
            </a:lvl2pPr>
            <a:lvl3pPr marL="1371600" lvl="2" indent="-266700" algn="l">
              <a:lnSpc>
                <a:spcPct val="100000"/>
              </a:lnSpc>
              <a:spcBef>
                <a:spcPts val="200"/>
              </a:spcBef>
              <a:spcAft>
                <a:spcPts val="0"/>
              </a:spcAft>
              <a:buSzPts val="600"/>
              <a:buChar char="?"/>
              <a:defRPr sz="1000"/>
            </a:lvl3pPr>
            <a:lvl4pPr marL="1828800" lvl="3" indent="-262889" algn="l">
              <a:lnSpc>
                <a:spcPct val="100000"/>
              </a:lnSpc>
              <a:spcBef>
                <a:spcPts val="180"/>
              </a:spcBef>
              <a:spcAft>
                <a:spcPts val="0"/>
              </a:spcAft>
              <a:buSzPts val="540"/>
              <a:buChar char="?"/>
              <a:defRPr sz="900"/>
            </a:lvl4pPr>
            <a:lvl5pPr marL="2286000" lvl="4" indent="-267461" algn="l">
              <a:lnSpc>
                <a:spcPct val="100000"/>
              </a:lnSpc>
              <a:spcBef>
                <a:spcPts val="180"/>
              </a:spcBef>
              <a:spcAft>
                <a:spcPts val="0"/>
              </a:spcAft>
              <a:buSzPts val="612"/>
              <a:buChar char="⚫"/>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112" name="Google Shape;112;p40"/>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13" name="Google Shape;113;p40"/>
          <p:cNvSpPr/>
          <p:nvPr/>
        </p:nvSpPr>
        <p:spPr>
          <a:xfrm>
            <a:off x="8839200" y="0"/>
            <a:ext cx="304800" cy="6858000"/>
          </a:xfrm>
          <a:prstGeom prst="rect">
            <a:avLst/>
          </a:prstGeom>
          <a:solidFill>
            <a:srgbClr val="D8AD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14" name="Google Shape;114;p40"/>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5" name="Google Shape;115;p40"/>
          <p:cNvCxnSpPr/>
          <p:nvPr/>
        </p:nvCxnSpPr>
        <p:spPr>
          <a:xfrm>
            <a:off x="6248400" y="0"/>
            <a:ext cx="0" cy="6858000"/>
          </a:xfrm>
          <a:prstGeom prst="straightConnector1">
            <a:avLst/>
          </a:prstGeom>
          <a:noFill/>
          <a:ln w="38100" cap="flat" cmpd="sng">
            <a:solidFill>
              <a:srgbClr val="D8ADB7"/>
            </a:solidFill>
            <a:prstDash val="solid"/>
            <a:round/>
            <a:headEnd type="none" w="sm" len="sm"/>
            <a:tailEnd type="none" w="sm" len="sm"/>
          </a:ln>
        </p:spPr>
      </p:cxnSp>
      <p:cxnSp>
        <p:nvCxnSpPr>
          <p:cNvPr id="116" name="Google Shape;116;p40"/>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sp>
        <p:nvSpPr>
          <p:cNvPr id="117" name="Google Shape;117;p4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
        <p:nvSpPr>
          <p:cNvPr id="119" name="Google Shape;119;p40"/>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31"/>
          <p:cNvCxnSpPr/>
          <p:nvPr/>
        </p:nvCxnSpPr>
        <p:spPr>
          <a:xfrm>
            <a:off x="8763000" y="0"/>
            <a:ext cx="0" cy="6858000"/>
          </a:xfrm>
          <a:prstGeom prst="straightConnector1">
            <a:avLst/>
          </a:prstGeom>
          <a:noFill/>
          <a:ln w="38100" cap="flat" cmpd="sng">
            <a:solidFill>
              <a:srgbClr val="D8ADB7">
                <a:alpha val="92549"/>
              </a:srgbClr>
            </a:solidFill>
            <a:prstDash val="solid"/>
            <a:round/>
            <a:headEnd type="none" w="sm" len="sm"/>
            <a:tailEnd type="none" w="sm" len="sm"/>
          </a:ln>
        </p:spPr>
      </p:cxnSp>
      <p:sp>
        <p:nvSpPr>
          <p:cNvPr id="7" name="Google Shape;7;p3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3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600"/>
              </a:spcBef>
              <a:spcAft>
                <a:spcPts val="0"/>
              </a:spcAft>
              <a:buClr>
                <a:schemeClr val="accent1"/>
              </a:buClr>
              <a:buSzPts val="1680"/>
              <a:buFont typeface="Noto San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lnSpc>
                <a:spcPct val="100000"/>
              </a:lnSpc>
              <a:spcBef>
                <a:spcPts val="420"/>
              </a:spcBef>
              <a:spcAft>
                <a:spcPts val="0"/>
              </a:spcAft>
              <a:buClr>
                <a:schemeClr val="accent1"/>
              </a:buClr>
              <a:buSzPts val="1680"/>
              <a:buFont typeface="Noto San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lnSpc>
                <a:spcPct val="100000"/>
              </a:lnSpc>
              <a:spcBef>
                <a:spcPts val="360"/>
              </a:spcBef>
              <a:spcAft>
                <a:spcPts val="0"/>
              </a:spcAft>
              <a:buClr>
                <a:srgbClr val="A1355B"/>
              </a:buClr>
              <a:buSzPts val="1080"/>
              <a:buFont typeface="Noto San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lnSpc>
                <a:spcPct val="100000"/>
              </a:lnSpc>
              <a:spcBef>
                <a:spcPts val="360"/>
              </a:spcBef>
              <a:spcAft>
                <a:spcPts val="0"/>
              </a:spcAft>
              <a:buClr>
                <a:srgbClr val="D8ADB7"/>
              </a:buClr>
              <a:buSzPts val="1080"/>
              <a:buFont typeface="Noto San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lnSpc>
                <a:spcPct val="100000"/>
              </a:lnSpc>
              <a:spcBef>
                <a:spcPts val="320"/>
              </a:spcBef>
              <a:spcAft>
                <a:spcPts val="0"/>
              </a:spcAft>
              <a:buClr>
                <a:srgbClr val="D2B7D9"/>
              </a:buClr>
              <a:buSzPts val="1088"/>
              <a:buFont typeface="Noto San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D8ADB7"/>
              </a:buClr>
              <a:buSzPts val="840"/>
              <a:buFont typeface="Noto San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A1355B"/>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3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 name="Google Shape;10;p3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1" name="Google Shape;11;p31"/>
          <p:cNvCxnSpPr/>
          <p:nvPr/>
        </p:nvCxnSpPr>
        <p:spPr>
          <a:xfrm>
            <a:off x="76200" y="0"/>
            <a:ext cx="0" cy="6858000"/>
          </a:xfrm>
          <a:prstGeom prst="straightConnector1">
            <a:avLst/>
          </a:prstGeom>
          <a:noFill/>
          <a:ln w="57150" cap="flat" cmpd="thickThin">
            <a:solidFill>
              <a:srgbClr val="D8ADB7"/>
            </a:solidFill>
            <a:prstDash val="solid"/>
            <a:round/>
            <a:headEnd type="none" w="sm" len="sm"/>
            <a:tailEnd type="none" w="sm" len="sm"/>
          </a:ln>
        </p:spPr>
      </p:cxnSp>
      <p:cxnSp>
        <p:nvCxnSpPr>
          <p:cNvPr id="12" name="Google Shape;12;p31"/>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31"/>
          <p:cNvSpPr/>
          <p:nvPr/>
        </p:nvSpPr>
        <p:spPr>
          <a:xfrm>
            <a:off x="8839200" y="0"/>
            <a:ext cx="304800" cy="6858000"/>
          </a:xfrm>
          <a:prstGeom prst="rect">
            <a:avLst/>
          </a:prstGeom>
          <a:solidFill>
            <a:srgbClr val="D8ADB7">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4" name="Google Shape;14;p3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5" name="Google Shape;15;p31"/>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 name="Google Shape;16;p3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zwrotnikraka.pl/brachyterapia-co-to-je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zwrotnikraka.pl/na-czym-polega-radioterapi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L5udOUqexg&amp;t=17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B0SQRIEm_GQ"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928794" y="785794"/>
            <a:ext cx="6715172" cy="135732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5400"/>
              <a:buFont typeface="Century Schoolbook"/>
              <a:buNone/>
            </a:pPr>
            <a:r>
              <a:rPr lang="pl-PL" sz="5400"/>
              <a:t>Nowotwory</a:t>
            </a:r>
            <a:endParaRPr sz="5400"/>
          </a:p>
        </p:txBody>
      </p:sp>
      <p:sp>
        <p:nvSpPr>
          <p:cNvPr id="137" name="Google Shape;137;p1"/>
          <p:cNvSpPr txBox="1">
            <a:spLocks noGrp="1"/>
          </p:cNvSpPr>
          <p:nvPr>
            <p:ph type="subTitle" idx="1"/>
          </p:nvPr>
        </p:nvSpPr>
        <p:spPr>
          <a:xfrm>
            <a:off x="3537857" y="4637314"/>
            <a:ext cx="5348955" cy="164920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SzPts val="1260"/>
              <a:buNone/>
            </a:pPr>
            <a:endParaRPr dirty="0"/>
          </a:p>
          <a:p>
            <a:pPr marL="0" lvl="0" indent="0" algn="l" rtl="0">
              <a:lnSpc>
                <a:spcPct val="100000"/>
              </a:lnSpc>
              <a:spcBef>
                <a:spcPts val="600"/>
              </a:spcBef>
              <a:spcAft>
                <a:spcPts val="0"/>
              </a:spcAft>
              <a:buSzPts val="1260"/>
              <a:buNone/>
            </a:pPr>
            <a:r>
              <a:rPr lang="pl-PL" dirty="0"/>
              <a:t>Karolina Reimann</a:t>
            </a:r>
            <a:endParaRPr dirty="0"/>
          </a:p>
          <a:p>
            <a:pPr marL="0" lvl="0" indent="0" algn="l" rtl="0">
              <a:lnSpc>
                <a:spcPct val="100000"/>
              </a:lnSpc>
              <a:spcBef>
                <a:spcPts val="600"/>
              </a:spcBef>
              <a:spcAft>
                <a:spcPts val="0"/>
              </a:spcAft>
              <a:buSzPts val="1260"/>
              <a:buNone/>
            </a:pPr>
            <a:r>
              <a:rPr lang="pl-PL" dirty="0"/>
              <a:t>Iga </a:t>
            </a:r>
            <a:r>
              <a:rPr lang="pl-PL" dirty="0" err="1"/>
              <a:t>Karpierz</a:t>
            </a:r>
            <a:endParaRPr lang="pl-PL" dirty="0"/>
          </a:p>
          <a:p>
            <a:pPr marL="0" lvl="0" indent="0" algn="l" rtl="0">
              <a:lnSpc>
                <a:spcPct val="100000"/>
              </a:lnSpc>
              <a:spcBef>
                <a:spcPts val="600"/>
              </a:spcBef>
              <a:spcAft>
                <a:spcPts val="0"/>
              </a:spcAft>
              <a:buSzPts val="1260"/>
              <a:buNone/>
            </a:pPr>
            <a:r>
              <a:rPr lang="pl-PL" dirty="0"/>
              <a:t>Studenckie Koło Naukowe Polskiego Towarzystwa Pielęgniarskiego przy PWSZ w Głogowie</a:t>
            </a:r>
          </a:p>
          <a:p>
            <a:pPr marL="0" lvl="0" indent="0" algn="l" rtl="0">
              <a:lnSpc>
                <a:spcPct val="100000"/>
              </a:lnSpc>
              <a:spcBef>
                <a:spcPts val="600"/>
              </a:spcBef>
              <a:spcAft>
                <a:spcPts val="0"/>
              </a:spcAft>
              <a:buSzPts val="1260"/>
              <a:buNone/>
            </a:pPr>
            <a:r>
              <a:rPr lang="pl-PL" dirty="0"/>
              <a:t>Opiekun Koła: dr n. med. Elżbieta Garwacka-Czachor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Rak a nowotwór</a:t>
            </a:r>
            <a:endParaRPr/>
          </a:p>
        </p:txBody>
      </p:sp>
      <p:sp>
        <p:nvSpPr>
          <p:cNvPr id="191" name="Google Shape;191;p1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Char char="?"/>
            </a:pPr>
            <a:r>
              <a:rPr lang="pl-PL"/>
              <a:t>NOWOTWÓR (neoplasma) – niekontrolowane namnażanie się komórek; nowotwory dzielimy na łagodne, złośliwe; np. rak, mięsak, czerniak – złośliwe orazoponiak, gruczolak – łagodne</a:t>
            </a:r>
            <a:endParaRPr/>
          </a:p>
          <a:p>
            <a:pPr marL="274320" lvl="0" indent="-274320" algn="l" rtl="0">
              <a:lnSpc>
                <a:spcPct val="100000"/>
              </a:lnSpc>
              <a:spcBef>
                <a:spcPts val="600"/>
              </a:spcBef>
              <a:spcAft>
                <a:spcPts val="0"/>
              </a:spcAft>
              <a:buSzPts val="1680"/>
              <a:buNone/>
            </a:pPr>
            <a:endParaRPr/>
          </a:p>
          <a:p>
            <a:pPr marL="274320" lvl="0" indent="-274320" algn="l" rtl="0">
              <a:lnSpc>
                <a:spcPct val="100000"/>
              </a:lnSpc>
              <a:spcBef>
                <a:spcPts val="600"/>
              </a:spcBef>
              <a:spcAft>
                <a:spcPts val="0"/>
              </a:spcAft>
              <a:buSzPts val="1680"/>
              <a:buChar char="?"/>
            </a:pPr>
            <a:r>
              <a:rPr lang="pl-PL"/>
              <a:t>RAK (carcinoma) - nowotwór złośliwy pochodzenia nabłonkowego np. rak skóry, piersi, jelita grubego (ale nie istnieje rak mózgu czy rak krwi)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Podział nowotworów:</a:t>
            </a:r>
            <a:endParaRPr/>
          </a:p>
        </p:txBody>
      </p:sp>
      <p:sp>
        <p:nvSpPr>
          <p:cNvPr id="197" name="Google Shape;197;p1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400"/>
              <a:buNone/>
            </a:pPr>
            <a:r>
              <a:rPr lang="pl-PL" sz="2000"/>
              <a:t>Przyjmuje się dwa kryteria podziału nowotworów. Biorąc pod uwagę charakter choroby, wyróżnić można dwa typy nowotworów:</a:t>
            </a:r>
            <a:endParaRPr/>
          </a:p>
          <a:p>
            <a:pPr marL="274320" lvl="0" indent="-274320" algn="l" rtl="0">
              <a:lnSpc>
                <a:spcPct val="100000"/>
              </a:lnSpc>
              <a:spcBef>
                <a:spcPts val="600"/>
              </a:spcBef>
              <a:spcAft>
                <a:spcPts val="0"/>
              </a:spcAft>
              <a:buSzPts val="1400"/>
              <a:buChar char="?"/>
            </a:pPr>
            <a:r>
              <a:rPr lang="pl-PL" sz="2000"/>
              <a:t>łagodny,</a:t>
            </a:r>
            <a:endParaRPr/>
          </a:p>
          <a:p>
            <a:pPr marL="274320" lvl="0" indent="-274320" algn="l" rtl="0">
              <a:lnSpc>
                <a:spcPct val="100000"/>
              </a:lnSpc>
              <a:spcBef>
                <a:spcPts val="600"/>
              </a:spcBef>
              <a:spcAft>
                <a:spcPts val="0"/>
              </a:spcAft>
              <a:buSzPts val="1400"/>
              <a:buChar char="?"/>
            </a:pPr>
            <a:r>
              <a:rPr lang="pl-PL" sz="2000"/>
              <a:t>złośliwy.</a:t>
            </a:r>
            <a:endParaRPr/>
          </a:p>
          <a:p>
            <a:pPr marL="274320" lvl="0" indent="-274320" algn="l" rtl="0">
              <a:lnSpc>
                <a:spcPct val="100000"/>
              </a:lnSpc>
              <a:spcBef>
                <a:spcPts val="600"/>
              </a:spcBef>
              <a:spcAft>
                <a:spcPts val="0"/>
              </a:spcAft>
              <a:buSzPts val="1400"/>
              <a:buNone/>
            </a:pPr>
            <a:r>
              <a:rPr lang="pl-PL" sz="2000"/>
              <a:t>Drugi podział stosowany jest w obrębie nowotworów złośliwych i opiera się na pochodzeniu tkanki, z której powstała zmiana:</a:t>
            </a:r>
            <a:endParaRPr/>
          </a:p>
          <a:p>
            <a:pPr marL="274320" lvl="0" indent="-274320" algn="l" rtl="0">
              <a:lnSpc>
                <a:spcPct val="100000"/>
              </a:lnSpc>
              <a:spcBef>
                <a:spcPts val="600"/>
              </a:spcBef>
              <a:spcAft>
                <a:spcPts val="0"/>
              </a:spcAft>
              <a:buSzPts val="1400"/>
              <a:buChar char="?"/>
            </a:pPr>
            <a:r>
              <a:rPr lang="pl-PL" sz="2000"/>
              <a:t>rak (carcinoma),</a:t>
            </a:r>
            <a:endParaRPr/>
          </a:p>
          <a:p>
            <a:pPr marL="274320" lvl="0" indent="-274320" algn="l" rtl="0">
              <a:lnSpc>
                <a:spcPct val="100000"/>
              </a:lnSpc>
              <a:spcBef>
                <a:spcPts val="600"/>
              </a:spcBef>
              <a:spcAft>
                <a:spcPts val="0"/>
              </a:spcAft>
              <a:buSzPts val="1400"/>
              <a:buChar char="?"/>
            </a:pPr>
            <a:r>
              <a:rPr lang="pl-PL" sz="2000"/>
              <a:t>mięsak (sarcoma),</a:t>
            </a:r>
            <a:endParaRPr/>
          </a:p>
          <a:p>
            <a:pPr marL="274320" lvl="0" indent="-274320" algn="l" rtl="0">
              <a:lnSpc>
                <a:spcPct val="100000"/>
              </a:lnSpc>
              <a:spcBef>
                <a:spcPts val="600"/>
              </a:spcBef>
              <a:spcAft>
                <a:spcPts val="0"/>
              </a:spcAft>
              <a:buSzPts val="1400"/>
              <a:buChar char="?"/>
            </a:pPr>
            <a:r>
              <a:rPr lang="pl-PL" sz="2000"/>
              <a:t>chłoniak (lymphoma),</a:t>
            </a:r>
            <a:endParaRPr/>
          </a:p>
          <a:p>
            <a:pPr marL="274320" lvl="0" indent="-274320" algn="l" rtl="0">
              <a:lnSpc>
                <a:spcPct val="100000"/>
              </a:lnSpc>
              <a:spcBef>
                <a:spcPts val="600"/>
              </a:spcBef>
              <a:spcAft>
                <a:spcPts val="0"/>
              </a:spcAft>
              <a:buSzPts val="1400"/>
              <a:buChar char="?"/>
            </a:pPr>
            <a:r>
              <a:rPr lang="pl-PL" sz="2000"/>
              <a:t>czerniak (melanoma),</a:t>
            </a:r>
            <a:endParaRPr/>
          </a:p>
          <a:p>
            <a:pPr marL="274320" lvl="0" indent="-274320" algn="l" rtl="0">
              <a:lnSpc>
                <a:spcPct val="100000"/>
              </a:lnSpc>
              <a:spcBef>
                <a:spcPts val="600"/>
              </a:spcBef>
              <a:spcAft>
                <a:spcPts val="0"/>
              </a:spcAft>
              <a:buSzPts val="1400"/>
              <a:buChar char="?"/>
            </a:pPr>
            <a:r>
              <a:rPr lang="pl-PL" sz="2000"/>
              <a:t>glejak (glioza).</a:t>
            </a:r>
            <a:endParaRPr/>
          </a:p>
          <a:p>
            <a:pPr marL="274320" lvl="0" indent="-274320" algn="l" rtl="0">
              <a:lnSpc>
                <a:spcPct val="100000"/>
              </a:lnSpc>
              <a:spcBef>
                <a:spcPts val="600"/>
              </a:spcBef>
              <a:spcAft>
                <a:spcPts val="0"/>
              </a:spcAft>
              <a:buSzPts val="168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3" name="Google Shape;203;p12"/>
          <p:cNvPicPr preferRelativeResize="0">
            <a:picLocks noGrp="1"/>
          </p:cNvPicPr>
          <p:nvPr>
            <p:ph type="body" idx="4294967295"/>
          </p:nvPr>
        </p:nvPicPr>
        <p:blipFill rotWithShape="1">
          <a:blip r:embed="rId3">
            <a:alphaModFix/>
          </a:blip>
          <a:srcRect l="46491" t="23620" r="5675" b="21958"/>
          <a:stretch/>
        </p:blipFill>
        <p:spPr>
          <a:xfrm>
            <a:off x="500742" y="561975"/>
            <a:ext cx="7724775" cy="508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STOPNIE ZŁOŚLIWOŚCI RAKA</a:t>
            </a:r>
            <a:endParaRPr/>
          </a:p>
        </p:txBody>
      </p:sp>
      <p:sp>
        <p:nvSpPr>
          <p:cNvPr id="209" name="Google Shape;209;p13"/>
          <p:cNvSpPr txBox="1">
            <a:spLocks noGrp="1"/>
          </p:cNvSpPr>
          <p:nvPr>
            <p:ph type="body" idx="1"/>
          </p:nvPr>
        </p:nvSpPr>
        <p:spPr>
          <a:xfrm>
            <a:off x="500034" y="1214422"/>
            <a:ext cx="7643866" cy="5259530"/>
          </a:xfrm>
          <a:prstGeom prst="rect">
            <a:avLst/>
          </a:prstGeom>
          <a:noFill/>
          <a:ln>
            <a:noFill/>
          </a:ln>
        </p:spPr>
        <p:txBody>
          <a:bodyPr spcFirstLastPara="1" wrap="square" lIns="91425" tIns="45700" rIns="91425" bIns="45700" anchor="t" anchorCtr="0">
            <a:normAutofit fontScale="85000" lnSpcReduction="20000"/>
          </a:bodyPr>
          <a:lstStyle/>
          <a:p>
            <a:pPr marL="274320" lvl="0" indent="-274320" algn="l" rtl="0">
              <a:lnSpc>
                <a:spcPct val="100000"/>
              </a:lnSpc>
              <a:spcBef>
                <a:spcPts val="0"/>
              </a:spcBef>
              <a:spcAft>
                <a:spcPts val="0"/>
              </a:spcAft>
              <a:buSzPct val="70000"/>
              <a:buNone/>
            </a:pPr>
            <a:r>
              <a:rPr lang="pl-PL"/>
              <a:t>W zależności od miejsca powstania wyróżnia się różne stopnie zaawansowania nowotworu. Klasyfikacja nowotworów tego typu najczęściej obejmuje cztery stopnie kliniczne w gradacji postępującego zaawansowania. Pierwszy jest uznawany  za wczesny, drugi za nowotwór średnio zaawansowany, trzeci za zaawansowany, a czwarty za bardzo zaawansowany i o najgorszym rokowaniu. </a:t>
            </a:r>
            <a:endParaRPr/>
          </a:p>
          <a:p>
            <a:pPr marL="274320" lvl="0" indent="-274320" algn="l" rtl="0">
              <a:lnSpc>
                <a:spcPct val="100000"/>
              </a:lnSpc>
              <a:spcBef>
                <a:spcPts val="600"/>
              </a:spcBef>
              <a:spcAft>
                <a:spcPts val="0"/>
              </a:spcAft>
              <a:buSzPct val="70000"/>
              <a:buChar char="?"/>
            </a:pPr>
            <a:r>
              <a:rPr lang="pl-PL"/>
              <a:t>I stopnia – nowotwory w najwcześniejszej fazie rozwoju i o bardzo dobrym rokowaniu (przeżycie pięcioletnie od 75 do 100% leczonych chorych) </a:t>
            </a:r>
            <a:endParaRPr/>
          </a:p>
          <a:p>
            <a:pPr marL="274320" lvl="0" indent="-274320" algn="l" rtl="0">
              <a:lnSpc>
                <a:spcPct val="100000"/>
              </a:lnSpc>
              <a:spcBef>
                <a:spcPts val="600"/>
              </a:spcBef>
              <a:spcAft>
                <a:spcPts val="0"/>
              </a:spcAft>
              <a:buSzPct val="70000"/>
              <a:buChar char="?"/>
            </a:pPr>
            <a:r>
              <a:rPr lang="pl-PL"/>
              <a:t>II stopnia – nowotwory w początkowej fazie rozwoju (przeżycie pięcioletnie od 50 do 75% leczonych chorych) </a:t>
            </a:r>
            <a:endParaRPr/>
          </a:p>
          <a:p>
            <a:pPr marL="274320" lvl="0" indent="-274320" algn="l" rtl="0">
              <a:lnSpc>
                <a:spcPct val="100000"/>
              </a:lnSpc>
              <a:spcBef>
                <a:spcPts val="600"/>
              </a:spcBef>
              <a:spcAft>
                <a:spcPts val="0"/>
              </a:spcAft>
              <a:buSzPct val="70000"/>
              <a:buChar char="?"/>
            </a:pPr>
            <a:r>
              <a:rPr lang="pl-PL"/>
              <a:t>III stopnia – nowotwory zaawansowane (przeżycie pięcioletnie od 25 do 50% leczonych chorych) </a:t>
            </a:r>
            <a:endParaRPr/>
          </a:p>
          <a:p>
            <a:pPr marL="274320" lvl="0" indent="-274320" algn="l" rtl="0">
              <a:lnSpc>
                <a:spcPct val="100000"/>
              </a:lnSpc>
              <a:spcBef>
                <a:spcPts val="600"/>
              </a:spcBef>
              <a:spcAft>
                <a:spcPts val="0"/>
              </a:spcAft>
              <a:buSzPct val="70000"/>
              <a:buChar char="?"/>
            </a:pPr>
            <a:r>
              <a:rPr lang="pl-PL"/>
              <a:t>IV stopnia – nowotwory bardzo zaawansowane, o bardzo złym rokowaniu (przeżycie pięcioletnie do 25% leczonych chorych)</a:t>
            </a:r>
            <a:br>
              <a:rPr lang="pl-PL"/>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457200" y="274638"/>
            <a:ext cx="7467600" cy="93978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Wczesne objawy nowotworów</a:t>
            </a:r>
            <a:endParaRPr/>
          </a:p>
        </p:txBody>
      </p:sp>
      <p:sp>
        <p:nvSpPr>
          <p:cNvPr id="215" name="Google Shape;215;p14"/>
          <p:cNvSpPr txBox="1">
            <a:spLocks noGrp="1"/>
          </p:cNvSpPr>
          <p:nvPr>
            <p:ph type="body" idx="1"/>
          </p:nvPr>
        </p:nvSpPr>
        <p:spPr>
          <a:xfrm>
            <a:off x="457200" y="1357298"/>
            <a:ext cx="7467600" cy="5116654"/>
          </a:xfrm>
          <a:prstGeom prst="rect">
            <a:avLst/>
          </a:prstGeom>
          <a:noFill/>
          <a:ln>
            <a:noFill/>
          </a:ln>
        </p:spPr>
        <p:txBody>
          <a:bodyPr spcFirstLastPara="1" wrap="square" lIns="91425" tIns="45700" rIns="91425" bIns="45700" anchor="t" anchorCtr="0">
            <a:normAutofit fontScale="77500" lnSpcReduction="20000"/>
          </a:bodyPr>
          <a:lstStyle/>
          <a:p>
            <a:pPr marL="274320" lvl="0" indent="-274320" algn="l" rtl="0">
              <a:lnSpc>
                <a:spcPct val="100000"/>
              </a:lnSpc>
              <a:spcBef>
                <a:spcPts val="0"/>
              </a:spcBef>
              <a:spcAft>
                <a:spcPts val="0"/>
              </a:spcAft>
              <a:buSzPct val="70000"/>
              <a:buChar char="?"/>
            </a:pPr>
            <a:r>
              <a:rPr lang="pl-PL"/>
              <a:t>Zmiany na skórze i błonach śluzowych jamy ustnej i narządów płciowych – owrzodzenia, niegojące się rany, zmiana wyglądu istniejącego znamienia, pojawienie się nowego</a:t>
            </a:r>
            <a:endParaRPr/>
          </a:p>
          <a:p>
            <a:pPr marL="274320" lvl="0" indent="-274320" algn="l" rtl="0">
              <a:lnSpc>
                <a:spcPct val="100000"/>
              </a:lnSpc>
              <a:spcBef>
                <a:spcPts val="600"/>
              </a:spcBef>
              <a:spcAft>
                <a:spcPts val="0"/>
              </a:spcAft>
              <a:buSzPct val="70000"/>
              <a:buChar char="?"/>
            </a:pPr>
            <a:r>
              <a:rPr lang="pl-PL"/>
              <a:t>Asymetria - piersi lub innej części ciała, powiększone węzły chłonne, krwisty wyciek z brodawki,</a:t>
            </a:r>
            <a:endParaRPr/>
          </a:p>
          <a:p>
            <a:pPr marL="274320" lvl="0" indent="-274320" algn="l" rtl="0">
              <a:lnSpc>
                <a:spcPct val="100000"/>
              </a:lnSpc>
              <a:spcBef>
                <a:spcPts val="600"/>
              </a:spcBef>
              <a:spcAft>
                <a:spcPts val="0"/>
              </a:spcAft>
              <a:buSzPct val="70000"/>
              <a:buChar char="?"/>
            </a:pPr>
            <a:r>
              <a:rPr lang="pl-PL"/>
              <a:t>Zaburzenia ze strony układu pokarmowego - trudności w połykaniu, uczucie pełności w nadbrzuszu, zaparcia, biegunki, krew w stolcu</a:t>
            </a:r>
            <a:endParaRPr/>
          </a:p>
          <a:p>
            <a:pPr marL="274320" lvl="0" indent="-274320" algn="l" rtl="0">
              <a:lnSpc>
                <a:spcPct val="100000"/>
              </a:lnSpc>
              <a:spcBef>
                <a:spcPts val="600"/>
              </a:spcBef>
              <a:spcAft>
                <a:spcPts val="0"/>
              </a:spcAft>
              <a:buSzPct val="70000"/>
              <a:buChar char="?"/>
            </a:pPr>
            <a:r>
              <a:rPr lang="pl-PL"/>
              <a:t>Utrata wagi i niekontrolowane chudnięcie</a:t>
            </a:r>
            <a:endParaRPr/>
          </a:p>
          <a:p>
            <a:pPr marL="274320" lvl="0" indent="-274320" algn="l" rtl="0">
              <a:lnSpc>
                <a:spcPct val="100000"/>
              </a:lnSpc>
              <a:spcBef>
                <a:spcPts val="600"/>
              </a:spcBef>
              <a:spcAft>
                <a:spcPts val="0"/>
              </a:spcAft>
              <a:buSzPct val="70000"/>
              <a:buChar char="?"/>
            </a:pPr>
            <a:r>
              <a:rPr lang="pl-PL"/>
              <a:t>Osłabienie, zmęczenie, apatia, problemy ze snem</a:t>
            </a:r>
            <a:endParaRPr/>
          </a:p>
          <a:p>
            <a:pPr marL="274320" lvl="0" indent="-274320" algn="l" rtl="0">
              <a:lnSpc>
                <a:spcPct val="100000"/>
              </a:lnSpc>
              <a:spcBef>
                <a:spcPts val="600"/>
              </a:spcBef>
              <a:spcAft>
                <a:spcPts val="0"/>
              </a:spcAft>
              <a:buSzPct val="70000"/>
              <a:buChar char="?"/>
            </a:pPr>
            <a:r>
              <a:rPr lang="pl-PL"/>
              <a:t>długotrwała chrypka, zmiana charakteru kaszlu, krwioplucie,</a:t>
            </a:r>
            <a:endParaRPr/>
          </a:p>
          <a:p>
            <a:pPr marL="274320" lvl="0" indent="-274320" algn="l" rtl="0">
              <a:lnSpc>
                <a:spcPct val="100000"/>
              </a:lnSpc>
              <a:spcBef>
                <a:spcPts val="600"/>
              </a:spcBef>
              <a:spcAft>
                <a:spcPts val="0"/>
              </a:spcAft>
              <a:buSzPct val="70000"/>
              <a:buChar char="?"/>
            </a:pPr>
            <a:r>
              <a:rPr lang="pl-PL"/>
              <a:t>Krwawienia i nieprawidłowe wydzieliny z dróg rodnych</a:t>
            </a:r>
            <a:endParaRPr/>
          </a:p>
          <a:p>
            <a:pPr marL="274320" lvl="0" indent="-274320" algn="l" rtl="0">
              <a:lnSpc>
                <a:spcPct val="100000"/>
              </a:lnSpc>
              <a:spcBef>
                <a:spcPts val="600"/>
              </a:spcBef>
              <a:spcAft>
                <a:spcPts val="0"/>
              </a:spcAft>
              <a:buSzPct val="70000"/>
              <a:buChar char="?"/>
            </a:pPr>
            <a:r>
              <a:rPr lang="pl-PL"/>
              <a:t>Krwiomocz, parcie na mocz, trudności w oddawaniu moczu</a:t>
            </a:r>
            <a:endParaRPr/>
          </a:p>
          <a:p>
            <a:pPr marL="274320" lvl="0" indent="-274320" algn="l" rtl="0">
              <a:lnSpc>
                <a:spcPct val="100000"/>
              </a:lnSpc>
              <a:spcBef>
                <a:spcPts val="600"/>
              </a:spcBef>
              <a:spcAft>
                <a:spcPts val="0"/>
              </a:spcAft>
              <a:buSzPct val="70000"/>
              <a:buChar char="?"/>
            </a:pPr>
            <a:r>
              <a:rPr lang="pl-PL"/>
              <a:t>Ból, duszność, przewlekła gorączka, nocne poty</a:t>
            </a:r>
            <a:endParaRPr/>
          </a:p>
          <a:p>
            <a:pPr marL="274320" lvl="0" indent="-274320" algn="l" rtl="0">
              <a:lnSpc>
                <a:spcPct val="100000"/>
              </a:lnSpc>
              <a:spcBef>
                <a:spcPts val="600"/>
              </a:spcBef>
              <a:spcAft>
                <a:spcPts val="0"/>
              </a:spcAft>
              <a:buSzPct val="70000"/>
              <a:buChar char="?"/>
            </a:pPr>
            <a:r>
              <a:rPr lang="pl-PL"/>
              <a:t>Poranne wymioty, zaburzenia świadomości, napady padaczkowe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457200" y="274638"/>
            <a:ext cx="7467600" cy="101122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Metody leczenia nowotworów</a:t>
            </a:r>
            <a:endParaRPr/>
          </a:p>
        </p:txBody>
      </p:sp>
      <p:sp>
        <p:nvSpPr>
          <p:cNvPr id="221" name="Google Shape;221;p1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None/>
            </a:pPr>
            <a:r>
              <a:rPr lang="pl-PL"/>
              <a:t>Podstawowymi, metodami leczenia nowotworów są:</a:t>
            </a:r>
            <a:endParaRPr/>
          </a:p>
          <a:p>
            <a:pPr marL="274320" lvl="0" indent="-274320" algn="l" rtl="0">
              <a:lnSpc>
                <a:spcPct val="100000"/>
              </a:lnSpc>
              <a:spcBef>
                <a:spcPts val="600"/>
              </a:spcBef>
              <a:spcAft>
                <a:spcPts val="0"/>
              </a:spcAft>
              <a:buSzPts val="1400"/>
              <a:buChar char="?"/>
            </a:pPr>
            <a:r>
              <a:rPr lang="pl-PL" sz="2000"/>
              <a:t>operacja chirurgiczna,</a:t>
            </a:r>
            <a:endParaRPr/>
          </a:p>
          <a:p>
            <a:pPr marL="274320" lvl="0" indent="-274320" algn="l" rtl="0">
              <a:lnSpc>
                <a:spcPct val="100000"/>
              </a:lnSpc>
              <a:spcBef>
                <a:spcPts val="600"/>
              </a:spcBef>
              <a:spcAft>
                <a:spcPts val="0"/>
              </a:spcAft>
              <a:buSzPts val="1400"/>
              <a:buChar char="?"/>
            </a:pPr>
            <a:r>
              <a:rPr lang="pl-PL" sz="2000"/>
              <a:t>radioterapia,</a:t>
            </a:r>
            <a:endParaRPr/>
          </a:p>
          <a:p>
            <a:pPr marL="274320" lvl="0" indent="-274320" algn="l" rtl="0">
              <a:lnSpc>
                <a:spcPct val="100000"/>
              </a:lnSpc>
              <a:spcBef>
                <a:spcPts val="600"/>
              </a:spcBef>
              <a:spcAft>
                <a:spcPts val="0"/>
              </a:spcAft>
              <a:buSzPts val="1400"/>
              <a:buChar char="?"/>
            </a:pPr>
            <a:r>
              <a:rPr lang="pl-PL" sz="2000"/>
              <a:t>chemioterapia,</a:t>
            </a:r>
            <a:endParaRPr/>
          </a:p>
          <a:p>
            <a:pPr marL="274320" lvl="0" indent="-274320" algn="l" rtl="0">
              <a:lnSpc>
                <a:spcPct val="100000"/>
              </a:lnSpc>
              <a:spcBef>
                <a:spcPts val="600"/>
              </a:spcBef>
              <a:spcAft>
                <a:spcPts val="0"/>
              </a:spcAft>
              <a:buSzPts val="1400"/>
              <a:buChar char="?"/>
            </a:pPr>
            <a:r>
              <a:rPr lang="pl-PL" sz="2000"/>
              <a:t>immunoterapia,</a:t>
            </a:r>
            <a:endParaRPr/>
          </a:p>
          <a:p>
            <a:pPr marL="274320" lvl="0" indent="-274320" algn="l" rtl="0">
              <a:lnSpc>
                <a:spcPct val="100000"/>
              </a:lnSpc>
              <a:spcBef>
                <a:spcPts val="600"/>
              </a:spcBef>
              <a:spcAft>
                <a:spcPts val="0"/>
              </a:spcAft>
              <a:buSzPts val="1400"/>
              <a:buChar char="?"/>
            </a:pPr>
            <a:r>
              <a:rPr lang="pl-PL" sz="2000"/>
              <a:t>hormonoterapia.</a:t>
            </a:r>
            <a:endParaRPr/>
          </a:p>
          <a:p>
            <a:pPr marL="274320" lvl="0" indent="-274320" algn="l" rtl="0">
              <a:lnSpc>
                <a:spcPct val="100000"/>
              </a:lnSpc>
              <a:spcBef>
                <a:spcPts val="600"/>
              </a:spcBef>
              <a:spcAft>
                <a:spcPts val="0"/>
              </a:spcAft>
              <a:buSzPts val="168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Chirurgia onkologiczna</a:t>
            </a:r>
            <a:endParaRPr/>
          </a:p>
        </p:txBody>
      </p:sp>
      <p:sp>
        <p:nvSpPr>
          <p:cNvPr id="227" name="Google Shape;227;p16"/>
          <p:cNvSpPr txBox="1">
            <a:spLocks noGrp="1"/>
          </p:cNvSpPr>
          <p:nvPr>
            <p:ph type="body" idx="1"/>
          </p:nvPr>
        </p:nvSpPr>
        <p:spPr>
          <a:xfrm>
            <a:off x="457200" y="1571612"/>
            <a:ext cx="7758138" cy="490234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400"/>
              <a:buNone/>
            </a:pPr>
            <a:r>
              <a:rPr lang="pl-PL" sz="2000"/>
              <a:t>Chirurgia onkologiczna jest najstarszą metodą stosowaną w leczeniu onkologicznym nowotworów i nadal pozostaje metodą najskuteczniejszą. Szacuje się, że blisko 60% wyleczeń nowotworów jest możliwe dzięki zastosowaniu chirurgii onkologicznej. Większość pacjentów z rozpoznanym nowotworem – na którymś z etapów swojej choroby – wymaga interwencji chirurgicznej. Czasem są to drobne zabiegi w celu pobrania wycinka lub usunięcia niewielkiej zmiany, w innych przypadkach chodzi o rozległe operacje chirurgiczne lub zabiegi paliatywne – zwiększające komfort życia nieuleczalnie chorych</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457200" y="274638"/>
            <a:ext cx="8472518"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ZASADY CHIRURGII ONKOLOGICZNEJ</a:t>
            </a:r>
            <a:endParaRPr/>
          </a:p>
        </p:txBody>
      </p:sp>
      <p:sp>
        <p:nvSpPr>
          <p:cNvPr id="233" name="Google Shape;233;p1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400"/>
              <a:buNone/>
            </a:pPr>
            <a:r>
              <a:rPr lang="pl-PL" sz="2000"/>
              <a:t>W pierwszych latach XX wieku sformułowano dwie podstawowe zasady chirurgii onkologicznej, które doprowadziły do poprawy wyników leczenia:</a:t>
            </a:r>
            <a:endParaRPr/>
          </a:p>
          <a:p>
            <a:pPr marL="274320" lvl="0" indent="-274320" algn="l" rtl="0">
              <a:lnSpc>
                <a:spcPct val="100000"/>
              </a:lnSpc>
              <a:spcBef>
                <a:spcPts val="600"/>
              </a:spcBef>
              <a:spcAft>
                <a:spcPts val="0"/>
              </a:spcAft>
              <a:buSzPts val="1400"/>
              <a:buChar char="?"/>
            </a:pPr>
            <a:r>
              <a:rPr lang="pl-PL" sz="2000"/>
              <a:t> operowania tak wcześnie jak to jest możliwe</a:t>
            </a:r>
            <a:endParaRPr/>
          </a:p>
          <a:p>
            <a:pPr marL="274320" lvl="0" indent="-274320" algn="l" rtl="0">
              <a:lnSpc>
                <a:spcPct val="100000"/>
              </a:lnSpc>
              <a:spcBef>
                <a:spcPts val="600"/>
              </a:spcBef>
              <a:spcAft>
                <a:spcPts val="0"/>
              </a:spcAft>
              <a:buSzPts val="1400"/>
              <a:buChar char="?"/>
            </a:pPr>
            <a:r>
              <a:rPr lang="pl-PL" sz="2000"/>
              <a:t>operowania doszczętnego, tj. usuwania guza w granicach zdrowych tkanek</a:t>
            </a:r>
            <a:endParaRPr/>
          </a:p>
          <a:p>
            <a:pPr marL="274320" lvl="0" indent="-274320" algn="l" rtl="0">
              <a:lnSpc>
                <a:spcPct val="100000"/>
              </a:lnSpc>
              <a:spcBef>
                <a:spcPts val="600"/>
              </a:spcBef>
              <a:spcAft>
                <a:spcPts val="0"/>
              </a:spcAft>
              <a:buSzPts val="1400"/>
              <a:buChar char="?"/>
            </a:pPr>
            <a:r>
              <a:rPr lang="pl-PL" sz="2000"/>
              <a:t>aseptyka bakteriologiczna i nowotworowa</a:t>
            </a:r>
            <a:endParaRPr/>
          </a:p>
          <a:p>
            <a:pPr marL="274320" lvl="0" indent="-274320" algn="l" rtl="0">
              <a:lnSpc>
                <a:spcPct val="100000"/>
              </a:lnSpc>
              <a:spcBef>
                <a:spcPts val="600"/>
              </a:spcBef>
              <a:spcAft>
                <a:spcPts val="0"/>
              </a:spcAft>
              <a:buSzPts val="1400"/>
              <a:buChar char="?"/>
            </a:pPr>
            <a:r>
              <a:rPr lang="pl-PL" sz="2000"/>
              <a:t>technika bezdotykowa- „non-touch technique”</a:t>
            </a:r>
            <a:endParaRPr/>
          </a:p>
          <a:p>
            <a:pPr marL="274320" lvl="0" indent="-274320" algn="l" rtl="0">
              <a:lnSpc>
                <a:spcPct val="100000"/>
              </a:lnSpc>
              <a:spcBef>
                <a:spcPts val="600"/>
              </a:spcBef>
              <a:spcAft>
                <a:spcPts val="0"/>
              </a:spcAft>
              <a:buSzPts val="1400"/>
              <a:buChar char="?"/>
            </a:pPr>
            <a:r>
              <a:rPr lang="pl-PL" sz="2000"/>
              <a:t>operacje blokowe (węzłowe, wielonarządowe)</a:t>
            </a:r>
            <a:endParaRPr/>
          </a:p>
          <a:p>
            <a:pPr marL="274320" lvl="0" indent="-274320" algn="l" rtl="0">
              <a:lnSpc>
                <a:spcPct val="100000"/>
              </a:lnSpc>
              <a:spcBef>
                <a:spcPts val="600"/>
              </a:spcBef>
              <a:spcAft>
                <a:spcPts val="0"/>
              </a:spcAft>
              <a:buSzPts val="1400"/>
              <a:buChar char="?"/>
            </a:pPr>
            <a:r>
              <a:rPr lang="pl-PL" sz="2000"/>
              <a:t>usuwanie barier biologicznych (powięzi)</a:t>
            </a:r>
            <a:endParaRPr/>
          </a:p>
          <a:p>
            <a:pPr marL="274320" lvl="0" indent="-274320" algn="l" rtl="0">
              <a:lnSpc>
                <a:spcPct val="100000"/>
              </a:lnSpc>
              <a:spcBef>
                <a:spcPts val="600"/>
              </a:spcBef>
              <a:spcAft>
                <a:spcPts val="0"/>
              </a:spcAft>
              <a:buSzPts val="1400"/>
              <a:buChar char="?"/>
            </a:pPr>
            <a:r>
              <a:rPr lang="pl-PL" sz="2000"/>
              <a:t>elektrochirurgia</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title"/>
          </p:nvPr>
        </p:nvSpPr>
        <p:spPr>
          <a:xfrm>
            <a:off x="500034" y="274638"/>
            <a:ext cx="8001056"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ZADANIA CHIRURGII ONKOLOGICZNEJ</a:t>
            </a:r>
            <a:endParaRPr/>
          </a:p>
        </p:txBody>
      </p:sp>
      <p:sp>
        <p:nvSpPr>
          <p:cNvPr id="239" name="Google Shape;239;p1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Char char="?"/>
            </a:pPr>
            <a:r>
              <a:rPr lang="pl-PL"/>
              <a:t>Zapobieganie i skrining</a:t>
            </a:r>
            <a:endParaRPr/>
          </a:p>
          <a:p>
            <a:pPr marL="274320" lvl="0" indent="-274320" algn="l" rtl="0">
              <a:lnSpc>
                <a:spcPct val="100000"/>
              </a:lnSpc>
              <a:spcBef>
                <a:spcPts val="600"/>
              </a:spcBef>
              <a:spcAft>
                <a:spcPts val="0"/>
              </a:spcAft>
              <a:buSzPts val="1680"/>
              <a:buChar char="?"/>
            </a:pPr>
            <a:r>
              <a:rPr lang="pl-PL"/>
              <a:t>Diagnostyka</a:t>
            </a:r>
            <a:endParaRPr/>
          </a:p>
          <a:p>
            <a:pPr marL="274320" lvl="0" indent="-274320" algn="l" rtl="0">
              <a:lnSpc>
                <a:spcPct val="100000"/>
              </a:lnSpc>
              <a:spcBef>
                <a:spcPts val="600"/>
              </a:spcBef>
              <a:spcAft>
                <a:spcPts val="0"/>
              </a:spcAft>
              <a:buSzPts val="1680"/>
              <a:buChar char="?"/>
            </a:pPr>
            <a:r>
              <a:rPr lang="pl-PL"/>
              <a:t>Ocena stopnia zaawansowania</a:t>
            </a:r>
            <a:endParaRPr/>
          </a:p>
          <a:p>
            <a:pPr marL="274320" lvl="0" indent="-274320" algn="l" rtl="0">
              <a:lnSpc>
                <a:spcPct val="100000"/>
              </a:lnSpc>
              <a:spcBef>
                <a:spcPts val="600"/>
              </a:spcBef>
              <a:spcAft>
                <a:spcPts val="0"/>
              </a:spcAft>
              <a:buSzPts val="1680"/>
              <a:buChar char="?"/>
            </a:pPr>
            <a:r>
              <a:rPr lang="pl-PL"/>
              <a:t>Radykalne leczenie resekcyjne</a:t>
            </a:r>
            <a:endParaRPr/>
          </a:p>
          <a:p>
            <a:pPr marL="274320" lvl="0" indent="-274320" algn="l" rtl="0">
              <a:lnSpc>
                <a:spcPct val="100000"/>
              </a:lnSpc>
              <a:spcBef>
                <a:spcPts val="600"/>
              </a:spcBef>
              <a:spcAft>
                <a:spcPts val="0"/>
              </a:spcAft>
              <a:buSzPts val="1680"/>
              <a:buChar char="?"/>
            </a:pPr>
            <a:r>
              <a:rPr lang="pl-PL"/>
              <a:t>Leczenie paliatywne i objawowe</a:t>
            </a:r>
            <a:endParaRPr/>
          </a:p>
          <a:p>
            <a:pPr marL="274320" lvl="0" indent="-274320" algn="l" rtl="0">
              <a:lnSpc>
                <a:spcPct val="100000"/>
              </a:lnSpc>
              <a:spcBef>
                <a:spcPts val="600"/>
              </a:spcBef>
              <a:spcAft>
                <a:spcPts val="0"/>
              </a:spcAft>
              <a:buSzPts val="1680"/>
              <a:buChar char="?"/>
            </a:pPr>
            <a:r>
              <a:rPr lang="pl-PL"/>
              <a:t>Rekonstrukcja i protezowanie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457200" y="274638"/>
            <a:ext cx="7467600" cy="93978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CHIRURGIA PROFILAKTYCZNA</a:t>
            </a:r>
            <a:endParaRPr/>
          </a:p>
        </p:txBody>
      </p:sp>
      <p:sp>
        <p:nvSpPr>
          <p:cNvPr id="245" name="Google Shape;245;p19"/>
          <p:cNvSpPr txBox="1">
            <a:spLocks noGrp="1"/>
          </p:cNvSpPr>
          <p:nvPr>
            <p:ph type="body" idx="1"/>
          </p:nvPr>
        </p:nvSpPr>
        <p:spPr>
          <a:xfrm>
            <a:off x="428596" y="1142984"/>
            <a:ext cx="7929618" cy="5572164"/>
          </a:xfrm>
          <a:prstGeom prst="rect">
            <a:avLst/>
          </a:prstGeom>
          <a:noFill/>
          <a:ln>
            <a:noFill/>
          </a:ln>
        </p:spPr>
        <p:txBody>
          <a:bodyPr spcFirstLastPara="1" wrap="square" lIns="91425" tIns="45700" rIns="91425" bIns="45700" anchor="t" anchorCtr="0">
            <a:normAutofit fontScale="62500" lnSpcReduction="20000"/>
          </a:bodyPr>
          <a:lstStyle/>
          <a:p>
            <a:pPr marL="274320" lvl="0" indent="-274320" algn="l" rtl="0">
              <a:lnSpc>
                <a:spcPct val="100000"/>
              </a:lnSpc>
              <a:spcBef>
                <a:spcPts val="0"/>
              </a:spcBef>
              <a:spcAft>
                <a:spcPts val="0"/>
              </a:spcAft>
              <a:buSzPct val="70000"/>
              <a:buNone/>
            </a:pPr>
            <a:r>
              <a:rPr lang="pl-PL"/>
              <a:t>Chirurgiczne leczenie stanów przednowotworowych:</a:t>
            </a:r>
            <a:endParaRPr/>
          </a:p>
          <a:p>
            <a:pPr marL="274320" lvl="0" indent="-274320" algn="l" rtl="0">
              <a:lnSpc>
                <a:spcPct val="100000"/>
              </a:lnSpc>
              <a:spcBef>
                <a:spcPts val="600"/>
              </a:spcBef>
              <a:spcAft>
                <a:spcPts val="0"/>
              </a:spcAft>
              <a:buSzPct val="70000"/>
              <a:buNone/>
            </a:pPr>
            <a:r>
              <a:rPr lang="pl-PL"/>
              <a:t>• przedrakowych (polipy, colitis ulcerosa, FAP, HNPCC)</a:t>
            </a:r>
            <a:endParaRPr/>
          </a:p>
          <a:p>
            <a:pPr marL="274320" lvl="0" indent="-274320" algn="l" rtl="0">
              <a:lnSpc>
                <a:spcPct val="100000"/>
              </a:lnSpc>
              <a:spcBef>
                <a:spcPts val="600"/>
              </a:spcBef>
              <a:spcAft>
                <a:spcPts val="0"/>
              </a:spcAft>
              <a:buSzPct val="70000"/>
              <a:buNone/>
            </a:pPr>
            <a:r>
              <a:rPr lang="pl-PL"/>
              <a:t>• mutacji genetycznych: BRCA1 i BRCA2 - mastektomia i owariektomia, RET-MENII -</a:t>
            </a:r>
            <a:endParaRPr/>
          </a:p>
          <a:p>
            <a:pPr marL="274320" lvl="0" indent="-274320" algn="l" rtl="0">
              <a:lnSpc>
                <a:spcPct val="100000"/>
              </a:lnSpc>
              <a:spcBef>
                <a:spcPts val="600"/>
              </a:spcBef>
              <a:spcAft>
                <a:spcPts val="0"/>
              </a:spcAft>
              <a:buSzPct val="70000"/>
              <a:buNone/>
            </a:pPr>
            <a:r>
              <a:rPr lang="pl-PL"/>
              <a:t>tyreoidektomia</a:t>
            </a:r>
            <a:endParaRPr/>
          </a:p>
          <a:p>
            <a:pPr marL="274320" lvl="0" indent="-274320" algn="l" rtl="0">
              <a:lnSpc>
                <a:spcPct val="100000"/>
              </a:lnSpc>
              <a:spcBef>
                <a:spcPts val="600"/>
              </a:spcBef>
              <a:spcAft>
                <a:spcPts val="0"/>
              </a:spcAft>
              <a:buSzPct val="70000"/>
              <a:buNone/>
            </a:pPr>
            <a:r>
              <a:rPr lang="pl-PL"/>
              <a:t>• metaplazji (przełyk Barreta)</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Procedury chirurgiczne wykonane w celu ustalenia rozpoznania patologicznego:</a:t>
            </a:r>
            <a:endParaRPr/>
          </a:p>
          <a:p>
            <a:pPr marL="274320" lvl="0" indent="-274320" algn="l" rtl="0">
              <a:lnSpc>
                <a:spcPct val="100000"/>
              </a:lnSpc>
              <a:spcBef>
                <a:spcPts val="600"/>
              </a:spcBef>
              <a:spcAft>
                <a:spcPts val="0"/>
              </a:spcAft>
              <a:buSzPct val="70000"/>
              <a:buNone/>
            </a:pPr>
            <a:r>
              <a:rPr lang="pl-PL"/>
              <a:t>• biopsja cienkoigłowa (cytologia!)</a:t>
            </a:r>
            <a:endParaRPr/>
          </a:p>
          <a:p>
            <a:pPr marL="274320" lvl="0" indent="-274320" algn="l" rtl="0">
              <a:lnSpc>
                <a:spcPct val="100000"/>
              </a:lnSpc>
              <a:spcBef>
                <a:spcPts val="600"/>
              </a:spcBef>
              <a:spcAft>
                <a:spcPts val="0"/>
              </a:spcAft>
              <a:buSzPct val="70000"/>
              <a:buNone/>
            </a:pPr>
            <a:r>
              <a:rPr lang="pl-PL"/>
              <a:t>• biopsja gruboigłowa</a:t>
            </a:r>
            <a:endParaRPr/>
          </a:p>
          <a:p>
            <a:pPr marL="274320" lvl="0" indent="-274320" algn="l" rtl="0">
              <a:lnSpc>
                <a:spcPct val="100000"/>
              </a:lnSpc>
              <a:spcBef>
                <a:spcPts val="600"/>
              </a:spcBef>
              <a:spcAft>
                <a:spcPts val="0"/>
              </a:spcAft>
              <a:buSzPct val="70000"/>
              <a:buNone/>
            </a:pPr>
            <a:r>
              <a:rPr lang="pl-PL"/>
              <a:t>• wycinek ze zmiany/guza</a:t>
            </a:r>
            <a:endParaRPr/>
          </a:p>
          <a:p>
            <a:pPr marL="274320" lvl="0" indent="-274320" algn="l" rtl="0">
              <a:lnSpc>
                <a:spcPct val="100000"/>
              </a:lnSpc>
              <a:spcBef>
                <a:spcPts val="600"/>
              </a:spcBef>
              <a:spcAft>
                <a:spcPts val="0"/>
              </a:spcAft>
              <a:buSzPct val="70000"/>
              <a:buNone/>
            </a:pPr>
            <a:r>
              <a:rPr lang="pl-PL"/>
              <a:t>• tumorektomia</a:t>
            </a:r>
            <a:endParaRPr/>
          </a:p>
          <a:p>
            <a:pPr marL="274320" lvl="0" indent="-274320" algn="l" rtl="0">
              <a:lnSpc>
                <a:spcPct val="100000"/>
              </a:lnSpc>
              <a:spcBef>
                <a:spcPts val="600"/>
              </a:spcBef>
              <a:spcAft>
                <a:spcPts val="0"/>
              </a:spcAft>
              <a:buSzPct val="70000"/>
              <a:buNone/>
            </a:pPr>
            <a:r>
              <a:rPr lang="pl-PL"/>
              <a:t>• laparoskopia zwiadowcza</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Łączenie technik w celu ustalenia rozpoznania patologicznego i oceny stopnia</a:t>
            </a:r>
            <a:endParaRPr/>
          </a:p>
          <a:p>
            <a:pPr marL="274320" lvl="0" indent="-274320" algn="l" rtl="0">
              <a:lnSpc>
                <a:spcPct val="100000"/>
              </a:lnSpc>
              <a:spcBef>
                <a:spcPts val="600"/>
              </a:spcBef>
              <a:spcAft>
                <a:spcPts val="0"/>
              </a:spcAft>
              <a:buSzPct val="70000"/>
              <a:buNone/>
            </a:pPr>
            <a:r>
              <a:rPr lang="pl-PL"/>
              <a:t>zaawansowania:</a:t>
            </a:r>
            <a:endParaRPr/>
          </a:p>
          <a:p>
            <a:pPr marL="274320" lvl="0" indent="-274320" algn="l" rtl="0">
              <a:lnSpc>
                <a:spcPct val="100000"/>
              </a:lnSpc>
              <a:spcBef>
                <a:spcPts val="600"/>
              </a:spcBef>
              <a:spcAft>
                <a:spcPts val="0"/>
              </a:spcAft>
              <a:buSzPct val="70000"/>
              <a:buNone/>
            </a:pPr>
            <a:r>
              <a:rPr lang="pl-PL"/>
              <a:t>• BAC pod kontrolą USG</a:t>
            </a:r>
            <a:endParaRPr/>
          </a:p>
          <a:p>
            <a:pPr marL="274320" lvl="0" indent="-274320" algn="l" rtl="0">
              <a:lnSpc>
                <a:spcPct val="100000"/>
              </a:lnSpc>
              <a:spcBef>
                <a:spcPts val="600"/>
              </a:spcBef>
              <a:spcAft>
                <a:spcPts val="0"/>
              </a:spcAft>
              <a:buSzPct val="70000"/>
              <a:buNone/>
            </a:pPr>
            <a:r>
              <a:rPr lang="pl-PL"/>
              <a:t>• stereotaktyczna biopsja mammotomiczna (SBM)</a:t>
            </a:r>
            <a:endParaRPr/>
          </a:p>
          <a:p>
            <a:pPr marL="274320" lvl="0" indent="-274320" algn="l" rtl="0">
              <a:lnSpc>
                <a:spcPct val="100000"/>
              </a:lnSpc>
              <a:spcBef>
                <a:spcPts val="600"/>
              </a:spcBef>
              <a:spcAft>
                <a:spcPts val="0"/>
              </a:spcAft>
              <a:buSzPct val="70000"/>
              <a:buNone/>
            </a:pPr>
            <a:r>
              <a:rPr lang="pl-PL"/>
              <a:t>• laparoskopowe USG</a:t>
            </a:r>
            <a:endParaRPr/>
          </a:p>
          <a:p>
            <a:pPr marL="274320" lvl="0" indent="-274320" algn="l" rtl="0">
              <a:lnSpc>
                <a:spcPct val="100000"/>
              </a:lnSpc>
              <a:spcBef>
                <a:spcPts val="600"/>
              </a:spcBef>
              <a:spcAft>
                <a:spcPts val="0"/>
              </a:spcAft>
              <a:buSzPct val="70000"/>
              <a:buNone/>
            </a:pPr>
            <a:r>
              <a:rPr lang="pl-PL"/>
              <a:t>• środoperacyjne USG</a:t>
            </a:r>
            <a:endParaRPr/>
          </a:p>
          <a:p>
            <a:pPr marL="274320" lvl="0" indent="-274320" algn="l" rtl="0">
              <a:lnSpc>
                <a:spcPct val="100000"/>
              </a:lnSpc>
              <a:spcBef>
                <a:spcPts val="600"/>
              </a:spcBef>
              <a:spcAft>
                <a:spcPts val="0"/>
              </a:spcAft>
              <a:buSzPct val="70000"/>
              <a:buNone/>
            </a:pPr>
            <a:r>
              <a:rPr lang="pl-PL"/>
              <a:t>• diagnostyka videotorakoskopowa (VATS)</a:t>
            </a:r>
            <a:endParaRPr/>
          </a:p>
          <a:p>
            <a:pPr marL="274320" lvl="0" indent="-274320" algn="l" rtl="0">
              <a:lnSpc>
                <a:spcPct val="100000"/>
              </a:lnSpc>
              <a:spcBef>
                <a:spcPts val="600"/>
              </a:spcBef>
              <a:spcAft>
                <a:spcPts val="0"/>
              </a:spcAft>
              <a:buSzPct val="70000"/>
              <a:buNone/>
            </a:pPr>
            <a:r>
              <a:rPr lang="pl-PL"/>
              <a:t>• laparotomia zwiadowcza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457200" y="274638"/>
            <a:ext cx="7467600" cy="86834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Definicja nowotworu</a:t>
            </a:r>
            <a:endParaRPr/>
          </a:p>
        </p:txBody>
      </p:sp>
      <p:sp>
        <p:nvSpPr>
          <p:cNvPr id="143" name="Google Shape;143;p2"/>
          <p:cNvSpPr txBox="1">
            <a:spLocks noGrp="1"/>
          </p:cNvSpPr>
          <p:nvPr>
            <p:ph type="body" idx="1"/>
          </p:nvPr>
        </p:nvSpPr>
        <p:spPr>
          <a:xfrm>
            <a:off x="457200" y="1214422"/>
            <a:ext cx="7829576" cy="525953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None/>
            </a:pPr>
            <a:r>
              <a:rPr lang="pl-PL"/>
              <a:t>Nowotwór (neoplasma) – niekontrolowane namnażanie się komórek; choroba, u której podłoża leżą zaburzenia genetyczne. </a:t>
            </a:r>
            <a:endParaRPr/>
          </a:p>
          <a:p>
            <a:pPr marL="274320" lvl="0" indent="-274320" algn="l" rtl="0">
              <a:lnSpc>
                <a:spcPct val="100000"/>
              </a:lnSpc>
              <a:spcBef>
                <a:spcPts val="600"/>
              </a:spcBef>
              <a:spcAft>
                <a:spcPts val="0"/>
              </a:spcAft>
              <a:buSzPts val="1680"/>
              <a:buNone/>
            </a:pPr>
            <a:endParaRPr/>
          </a:p>
          <a:p>
            <a:pPr marL="274320" lvl="0" indent="-274320" algn="l" rtl="0">
              <a:lnSpc>
                <a:spcPct val="100000"/>
              </a:lnSpc>
              <a:spcBef>
                <a:spcPts val="600"/>
              </a:spcBef>
              <a:spcAft>
                <a:spcPts val="0"/>
              </a:spcAft>
              <a:buSzPts val="1680"/>
              <a:buNone/>
            </a:pPr>
            <a:r>
              <a:rPr lang="pl-PL"/>
              <a:t>Charakterystyczną cechą nowotworów jest ich zdolność do ulegania niekontrolowanym podziałom. W ich wyniku guz rozrasta się w obrębie tkanki macierzystej i niszczy otaczające go struktury, upośledzając przy tym czynności sąsiadujących narządów.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285720" y="274638"/>
            <a:ext cx="8286808" cy="79690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RADYKALNE LECZENIE RESEKCYJNE</a:t>
            </a:r>
            <a:endParaRPr/>
          </a:p>
        </p:txBody>
      </p:sp>
      <p:sp>
        <p:nvSpPr>
          <p:cNvPr id="251" name="Google Shape;251;p2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None/>
            </a:pPr>
            <a:r>
              <a:rPr lang="pl-PL"/>
              <a:t>Operacje radykalne – operacje przeprowadzone z</a:t>
            </a:r>
            <a:endParaRPr/>
          </a:p>
          <a:p>
            <a:pPr marL="274320" lvl="0" indent="-274320" algn="l" rtl="0">
              <a:lnSpc>
                <a:spcPct val="100000"/>
              </a:lnSpc>
              <a:spcBef>
                <a:spcPts val="600"/>
              </a:spcBef>
              <a:spcAft>
                <a:spcPts val="0"/>
              </a:spcAft>
              <a:buSzPts val="1680"/>
              <a:buNone/>
            </a:pPr>
            <a:r>
              <a:rPr lang="pl-PL"/>
              <a:t>intencją wyleczenia.</a:t>
            </a:r>
            <a:br>
              <a:rPr lang="pl-PL"/>
            </a:br>
            <a:endParaRPr/>
          </a:p>
          <a:p>
            <a:pPr marL="274320" lvl="0" indent="-274320" algn="l" rtl="0">
              <a:lnSpc>
                <a:spcPct val="100000"/>
              </a:lnSpc>
              <a:spcBef>
                <a:spcPts val="600"/>
              </a:spcBef>
              <a:spcAft>
                <a:spcPts val="0"/>
              </a:spcAft>
              <a:buSzPts val="1680"/>
              <a:buNone/>
            </a:pPr>
            <a:r>
              <a:rPr lang="pl-PL"/>
              <a:t>Wyróżniamy:</a:t>
            </a:r>
            <a:endParaRPr/>
          </a:p>
          <a:p>
            <a:pPr marL="274320" lvl="0" indent="-274320" algn="l" rtl="0">
              <a:lnSpc>
                <a:spcPct val="100000"/>
              </a:lnSpc>
              <a:spcBef>
                <a:spcPts val="600"/>
              </a:spcBef>
              <a:spcAft>
                <a:spcPts val="0"/>
              </a:spcAft>
              <a:buSzPts val="1680"/>
              <a:buNone/>
            </a:pPr>
            <a:r>
              <a:rPr lang="pl-PL"/>
              <a:t>• wycięcie miejscowe</a:t>
            </a:r>
            <a:endParaRPr/>
          </a:p>
          <a:p>
            <a:pPr marL="274320" lvl="0" indent="-274320" algn="l" rtl="0">
              <a:lnSpc>
                <a:spcPct val="100000"/>
              </a:lnSpc>
              <a:spcBef>
                <a:spcPts val="600"/>
              </a:spcBef>
              <a:spcAft>
                <a:spcPts val="0"/>
              </a:spcAft>
              <a:buSzPts val="1680"/>
              <a:buNone/>
            </a:pPr>
            <a:r>
              <a:rPr lang="pl-PL"/>
              <a:t>• wycięcie blokowe: z usunięciem węzłów chłonnych</a:t>
            </a:r>
            <a:endParaRPr/>
          </a:p>
          <a:p>
            <a:pPr marL="274320" lvl="0" indent="-274320" algn="l" rtl="0">
              <a:lnSpc>
                <a:spcPct val="100000"/>
              </a:lnSpc>
              <a:spcBef>
                <a:spcPts val="600"/>
              </a:spcBef>
              <a:spcAft>
                <a:spcPts val="0"/>
              </a:spcAft>
              <a:buSzPts val="1680"/>
              <a:buNone/>
            </a:pPr>
            <a:r>
              <a:rPr lang="pl-PL"/>
              <a:t>niepodejrzanych (elektywne), z usunięciem węzłów</a:t>
            </a:r>
            <a:endParaRPr/>
          </a:p>
          <a:p>
            <a:pPr marL="274320" lvl="0" indent="-274320" algn="l" rtl="0">
              <a:lnSpc>
                <a:spcPct val="100000"/>
              </a:lnSpc>
              <a:spcBef>
                <a:spcPts val="600"/>
              </a:spcBef>
              <a:spcAft>
                <a:spcPts val="0"/>
              </a:spcAft>
              <a:buSzPts val="1680"/>
              <a:buNone/>
            </a:pPr>
            <a:r>
              <a:rPr lang="pl-PL"/>
              <a:t>chłonnych podejrzanych (selektywne)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142844" y="214290"/>
            <a:ext cx="8753452" cy="92869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000"/>
              <a:buFont typeface="Century Schoolbook"/>
              <a:buNone/>
            </a:pPr>
            <a:r>
              <a:rPr lang="pl-PL"/>
              <a:t>LECZENIE OSZCZĘDZAJĄCE W ONKOLOGII</a:t>
            </a:r>
            <a:endParaRPr/>
          </a:p>
        </p:txBody>
      </p:sp>
      <p:sp>
        <p:nvSpPr>
          <p:cNvPr id="257" name="Google Shape;257;p2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lnSpc>
                <a:spcPct val="100000"/>
              </a:lnSpc>
              <a:spcBef>
                <a:spcPts val="0"/>
              </a:spcBef>
              <a:spcAft>
                <a:spcPts val="0"/>
              </a:spcAft>
              <a:buSzPct val="70000"/>
              <a:buNone/>
            </a:pPr>
            <a:r>
              <a:rPr lang="pl-PL"/>
              <a:t>Operacje oszczędzające:</a:t>
            </a:r>
            <a:endParaRPr/>
          </a:p>
          <a:p>
            <a:pPr marL="274320" lvl="0" indent="-274320" algn="l" rtl="0">
              <a:lnSpc>
                <a:spcPct val="100000"/>
              </a:lnSpc>
              <a:spcBef>
                <a:spcPts val="600"/>
              </a:spcBef>
              <a:spcAft>
                <a:spcPts val="0"/>
              </a:spcAft>
              <a:buSzPct val="70000"/>
              <a:buChar char="?"/>
            </a:pPr>
            <a:r>
              <a:rPr lang="pl-PL"/>
              <a:t>zabiegi doszczętne bez konieczności usuwania</a:t>
            </a:r>
            <a:endParaRPr/>
          </a:p>
          <a:p>
            <a:pPr marL="274320" lvl="0" indent="-274320" algn="l" rtl="0">
              <a:lnSpc>
                <a:spcPct val="100000"/>
              </a:lnSpc>
              <a:spcBef>
                <a:spcPts val="600"/>
              </a:spcBef>
              <a:spcAft>
                <a:spcPts val="0"/>
              </a:spcAft>
              <a:buSzPct val="70000"/>
              <a:buChar char="?"/>
            </a:pPr>
            <a:r>
              <a:rPr lang="pl-PL"/>
              <a:t>całego narządu</a:t>
            </a:r>
            <a:endParaRPr/>
          </a:p>
          <a:p>
            <a:pPr marL="274320" lvl="0" indent="-274320" algn="l" rtl="0">
              <a:lnSpc>
                <a:spcPct val="100000"/>
              </a:lnSpc>
              <a:spcBef>
                <a:spcPts val="600"/>
              </a:spcBef>
              <a:spcAft>
                <a:spcPts val="0"/>
              </a:spcAft>
              <a:buSzPct val="70000"/>
              <a:buChar char="?"/>
            </a:pPr>
            <a:r>
              <a:rPr lang="pl-PL"/>
              <a:t>zwykle we wczesnych stadiach zaawansowania</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Przykłady operacji oszczędzającej:</a:t>
            </a:r>
            <a:endParaRPr/>
          </a:p>
          <a:p>
            <a:pPr marL="274320" lvl="0" indent="-274320" algn="l" rtl="0">
              <a:lnSpc>
                <a:spcPct val="100000"/>
              </a:lnSpc>
              <a:spcBef>
                <a:spcPts val="600"/>
              </a:spcBef>
              <a:spcAft>
                <a:spcPts val="0"/>
              </a:spcAft>
              <a:buSzPct val="70000"/>
              <a:buChar char="?"/>
            </a:pPr>
            <a:r>
              <a:rPr lang="pl-PL"/>
              <a:t>rak piersi - częściowa resekcja miąższu piersi z</a:t>
            </a:r>
            <a:endParaRPr/>
          </a:p>
          <a:p>
            <a:pPr marL="274320" lvl="0" indent="-274320" algn="l" rtl="0">
              <a:lnSpc>
                <a:spcPct val="100000"/>
              </a:lnSpc>
              <a:spcBef>
                <a:spcPts val="600"/>
              </a:spcBef>
              <a:spcAft>
                <a:spcPts val="0"/>
              </a:spcAft>
              <a:buSzPct val="70000"/>
              <a:buNone/>
            </a:pPr>
            <a:r>
              <a:rPr lang="pl-PL"/>
              <a:t>guzem uzupełniona napromienianiem (BCT)</a:t>
            </a:r>
            <a:endParaRPr/>
          </a:p>
          <a:p>
            <a:pPr marL="274320" lvl="0" indent="-274320" algn="l" rtl="0">
              <a:lnSpc>
                <a:spcPct val="100000"/>
              </a:lnSpc>
              <a:spcBef>
                <a:spcPts val="600"/>
              </a:spcBef>
              <a:spcAft>
                <a:spcPts val="0"/>
              </a:spcAft>
              <a:buSzPct val="70000"/>
              <a:buChar char="?"/>
            </a:pPr>
            <a:r>
              <a:rPr lang="pl-PL"/>
              <a:t>rak odbytnicy - przednia resekcja odbytnicy (APR) pozwalająca na zachowanie czynnych zwieraczy</a:t>
            </a:r>
            <a:endParaRPr/>
          </a:p>
          <a:p>
            <a:pPr marL="274320" lvl="0" indent="-274320" algn="l" rtl="0">
              <a:lnSpc>
                <a:spcPct val="100000"/>
              </a:lnSpc>
              <a:spcBef>
                <a:spcPts val="600"/>
              </a:spcBef>
              <a:spcAft>
                <a:spcPts val="0"/>
              </a:spcAft>
              <a:buSzPct val="70000"/>
              <a:buChar char="?"/>
            </a:pPr>
            <a:r>
              <a:rPr lang="pl-PL"/>
              <a:t>leczenie oszczędzające w raku nerki</a:t>
            </a:r>
            <a:endParaRPr/>
          </a:p>
          <a:p>
            <a:pPr marL="274320" lvl="0" indent="-274320" algn="l" rtl="0">
              <a:lnSpc>
                <a:spcPct val="100000"/>
              </a:lnSpc>
              <a:spcBef>
                <a:spcPts val="600"/>
              </a:spcBef>
              <a:spcAft>
                <a:spcPts val="0"/>
              </a:spcAft>
              <a:buSzPct val="70000"/>
              <a:buChar char="?"/>
            </a:pPr>
            <a:r>
              <a:rPr lang="pl-PL"/>
              <a:t>leczenie oszczędzające w raku krtani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214282" y="274638"/>
            <a:ext cx="8572560" cy="79690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OPERACJE PALIATYWNE W ONKOLOGII</a:t>
            </a:r>
            <a:endParaRPr/>
          </a:p>
        </p:txBody>
      </p:sp>
      <p:sp>
        <p:nvSpPr>
          <p:cNvPr id="263" name="Google Shape;263;p22"/>
          <p:cNvSpPr txBox="1">
            <a:spLocks noGrp="1"/>
          </p:cNvSpPr>
          <p:nvPr>
            <p:ph type="body" idx="1"/>
          </p:nvPr>
        </p:nvSpPr>
        <p:spPr>
          <a:xfrm>
            <a:off x="357158" y="1071546"/>
            <a:ext cx="7567642" cy="5402406"/>
          </a:xfrm>
          <a:prstGeom prst="rect">
            <a:avLst/>
          </a:prstGeom>
          <a:noFill/>
          <a:ln>
            <a:noFill/>
          </a:ln>
        </p:spPr>
        <p:txBody>
          <a:bodyPr spcFirstLastPara="1" wrap="square" lIns="91425" tIns="45700" rIns="91425" bIns="45700" anchor="t" anchorCtr="0">
            <a:normAutofit fontScale="70000" lnSpcReduction="20000"/>
          </a:bodyPr>
          <a:lstStyle/>
          <a:p>
            <a:pPr marL="274320" lvl="0" indent="-274320" algn="l" rtl="0">
              <a:lnSpc>
                <a:spcPct val="100000"/>
              </a:lnSpc>
              <a:spcBef>
                <a:spcPts val="0"/>
              </a:spcBef>
              <a:spcAft>
                <a:spcPts val="0"/>
              </a:spcAft>
              <a:buSzPct val="70000"/>
              <a:buNone/>
            </a:pPr>
            <a:r>
              <a:rPr lang="pl-PL"/>
              <a:t>Cele operacji paliatywnych:</a:t>
            </a:r>
            <a:endParaRPr/>
          </a:p>
          <a:p>
            <a:pPr marL="274320" lvl="0" indent="-274320" algn="l" rtl="0">
              <a:lnSpc>
                <a:spcPct val="100000"/>
              </a:lnSpc>
              <a:spcBef>
                <a:spcPts val="600"/>
              </a:spcBef>
              <a:spcAft>
                <a:spcPts val="0"/>
              </a:spcAft>
              <a:buSzPct val="70000"/>
              <a:buNone/>
            </a:pPr>
            <a:r>
              <a:rPr lang="pl-PL"/>
              <a:t>• łagodzenie objawów choroby nowotworowej</a:t>
            </a:r>
            <a:endParaRPr/>
          </a:p>
          <a:p>
            <a:pPr marL="274320" lvl="0" indent="-274320" algn="l" rtl="0">
              <a:lnSpc>
                <a:spcPct val="100000"/>
              </a:lnSpc>
              <a:spcBef>
                <a:spcPts val="600"/>
              </a:spcBef>
              <a:spcAft>
                <a:spcPts val="0"/>
              </a:spcAft>
              <a:buSzPct val="70000"/>
              <a:buNone/>
            </a:pPr>
            <a:r>
              <a:rPr lang="pl-PL"/>
              <a:t>(zabiegi odbarczające, zespolenia omijające,</a:t>
            </a:r>
            <a:endParaRPr/>
          </a:p>
          <a:p>
            <a:pPr marL="274320" lvl="0" indent="-274320" algn="l" rtl="0">
              <a:lnSpc>
                <a:spcPct val="100000"/>
              </a:lnSpc>
              <a:spcBef>
                <a:spcPts val="600"/>
              </a:spcBef>
              <a:spcAft>
                <a:spcPts val="0"/>
              </a:spcAft>
              <a:buSzPct val="70000"/>
              <a:buNone/>
            </a:pPr>
            <a:r>
              <a:rPr lang="pl-PL"/>
              <a:t>przetoki odżywcze)</a:t>
            </a:r>
            <a:endParaRPr/>
          </a:p>
          <a:p>
            <a:pPr marL="274320" lvl="0" indent="-274320" algn="l" rtl="0">
              <a:lnSpc>
                <a:spcPct val="100000"/>
              </a:lnSpc>
              <a:spcBef>
                <a:spcPts val="600"/>
              </a:spcBef>
              <a:spcAft>
                <a:spcPts val="0"/>
              </a:spcAft>
              <a:buSzPct val="70000"/>
              <a:buNone/>
            </a:pPr>
            <a:r>
              <a:rPr lang="pl-PL"/>
              <a:t>• zmniejszenie masy guza nowotworowego i ułatwienie</a:t>
            </a:r>
            <a:endParaRPr/>
          </a:p>
          <a:p>
            <a:pPr marL="274320" lvl="0" indent="-274320" algn="l" rtl="0">
              <a:lnSpc>
                <a:spcPct val="100000"/>
              </a:lnSpc>
              <a:spcBef>
                <a:spcPts val="600"/>
              </a:spcBef>
              <a:spcAft>
                <a:spcPts val="0"/>
              </a:spcAft>
              <a:buSzPct val="70000"/>
              <a:buNone/>
            </a:pPr>
            <a:r>
              <a:rPr lang="pl-PL"/>
              <a:t>stosowania RTH i CTH</a:t>
            </a:r>
            <a:endParaRPr/>
          </a:p>
          <a:p>
            <a:pPr marL="274320" lvl="0" indent="-274320" algn="l" rtl="0">
              <a:lnSpc>
                <a:spcPct val="100000"/>
              </a:lnSpc>
              <a:spcBef>
                <a:spcPts val="600"/>
              </a:spcBef>
              <a:spcAft>
                <a:spcPts val="0"/>
              </a:spcAft>
              <a:buSzPct val="70000"/>
              <a:buNone/>
            </a:pPr>
            <a:r>
              <a:rPr lang="pl-PL"/>
              <a:t>• zapobieganie stanom bezpośredniego zagrożenia</a:t>
            </a:r>
            <a:endParaRPr/>
          </a:p>
          <a:p>
            <a:pPr marL="274320" lvl="0" indent="-274320" algn="l" rtl="0">
              <a:lnSpc>
                <a:spcPct val="100000"/>
              </a:lnSpc>
              <a:spcBef>
                <a:spcPts val="600"/>
              </a:spcBef>
              <a:spcAft>
                <a:spcPts val="0"/>
              </a:spcAft>
              <a:buSzPct val="70000"/>
              <a:buNone/>
            </a:pPr>
            <a:r>
              <a:rPr lang="pl-PL"/>
              <a:t>życia (krwotok, niedrożność, perforacja)</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Rodzaje operacji paliatywnych:</a:t>
            </a:r>
            <a:endParaRPr/>
          </a:p>
          <a:p>
            <a:pPr marL="274320" lvl="0" indent="-274320" algn="l" rtl="0">
              <a:lnSpc>
                <a:spcPct val="100000"/>
              </a:lnSpc>
              <a:spcBef>
                <a:spcPts val="600"/>
              </a:spcBef>
              <a:spcAft>
                <a:spcPts val="0"/>
              </a:spcAft>
              <a:buSzPct val="70000"/>
              <a:buNone/>
            </a:pPr>
            <a:r>
              <a:rPr lang="pl-PL"/>
              <a:t>• stomie i ominięcia (drogi oddechowe, układ pokarmowy,</a:t>
            </a:r>
            <a:endParaRPr/>
          </a:p>
          <a:p>
            <a:pPr marL="274320" lvl="0" indent="-274320" algn="l" rtl="0">
              <a:lnSpc>
                <a:spcPct val="100000"/>
              </a:lnSpc>
              <a:spcBef>
                <a:spcPts val="600"/>
              </a:spcBef>
              <a:spcAft>
                <a:spcPts val="0"/>
              </a:spcAft>
              <a:buSzPct val="70000"/>
              <a:buNone/>
            </a:pPr>
            <a:r>
              <a:rPr lang="pl-PL"/>
              <a:t>układ moczowy)</a:t>
            </a:r>
            <a:endParaRPr/>
          </a:p>
          <a:p>
            <a:pPr marL="274320" lvl="0" indent="-274320" algn="l" rtl="0">
              <a:lnSpc>
                <a:spcPct val="100000"/>
              </a:lnSpc>
              <a:spcBef>
                <a:spcPts val="600"/>
              </a:spcBef>
              <a:spcAft>
                <a:spcPts val="0"/>
              </a:spcAft>
              <a:buSzPct val="70000"/>
              <a:buNone/>
            </a:pPr>
            <a:r>
              <a:rPr lang="pl-PL"/>
              <a:t>• stenty i ablacje (drogi żółciowe, drogi oddechowe)</a:t>
            </a:r>
            <a:endParaRPr/>
          </a:p>
          <a:p>
            <a:pPr marL="274320" lvl="0" indent="-274320" algn="l" rtl="0">
              <a:lnSpc>
                <a:spcPct val="100000"/>
              </a:lnSpc>
              <a:spcBef>
                <a:spcPts val="600"/>
              </a:spcBef>
              <a:spcAft>
                <a:spcPts val="0"/>
              </a:spcAft>
              <a:buSzPct val="70000"/>
              <a:buNone/>
            </a:pPr>
            <a:r>
              <a:rPr lang="pl-PL"/>
              <a:t>• punkcje odbarczające (jama otrzewnej, jama</a:t>
            </a:r>
            <a:endParaRPr/>
          </a:p>
          <a:p>
            <a:pPr marL="274320" lvl="0" indent="-274320" algn="l" rtl="0">
              <a:lnSpc>
                <a:spcPct val="100000"/>
              </a:lnSpc>
              <a:spcBef>
                <a:spcPts val="600"/>
              </a:spcBef>
              <a:spcAft>
                <a:spcPts val="0"/>
              </a:spcAft>
              <a:buSzPct val="70000"/>
              <a:buNone/>
            </a:pPr>
            <a:r>
              <a:rPr lang="pl-PL"/>
              <a:t>opłucnej, osierdzie)</a:t>
            </a:r>
            <a:endParaRPr/>
          </a:p>
          <a:p>
            <a:pPr marL="274320" lvl="0" indent="-274320" algn="l" rtl="0">
              <a:lnSpc>
                <a:spcPct val="100000"/>
              </a:lnSpc>
              <a:spcBef>
                <a:spcPts val="600"/>
              </a:spcBef>
              <a:spcAft>
                <a:spcPts val="0"/>
              </a:spcAft>
              <a:buSzPct val="70000"/>
              <a:buNone/>
            </a:pPr>
            <a:r>
              <a:rPr lang="pl-PL"/>
              <a:t>• resekcje paliatywne (toaletowe, przeciwbólowe,</a:t>
            </a:r>
            <a:endParaRPr/>
          </a:p>
          <a:p>
            <a:pPr marL="274320" lvl="0" indent="-274320" algn="l" rtl="0">
              <a:lnSpc>
                <a:spcPct val="100000"/>
              </a:lnSpc>
              <a:spcBef>
                <a:spcPts val="600"/>
              </a:spcBef>
              <a:spcAft>
                <a:spcPts val="0"/>
              </a:spcAft>
              <a:buSzPct val="70000"/>
              <a:buNone/>
            </a:pPr>
            <a:r>
              <a:rPr lang="pl-PL"/>
              <a:t>zapobiegające krwawieniu lub niedrożności)</a:t>
            </a:r>
            <a:endParaRPr/>
          </a:p>
          <a:p>
            <a:pPr marL="274320" lvl="0" indent="-274320" algn="l" rtl="0">
              <a:lnSpc>
                <a:spcPct val="100000"/>
              </a:lnSpc>
              <a:spcBef>
                <a:spcPts val="600"/>
              </a:spcBef>
              <a:spcAft>
                <a:spcPts val="0"/>
              </a:spcAft>
              <a:buSzPct val="70000"/>
              <a:buNone/>
            </a:pPr>
            <a:r>
              <a:rPr lang="pl-PL"/>
              <a:t>• chirurgia bólu (rhizotomia, chordotomia, neuroliza)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200"/>
              <a:buFont typeface="Century Schoolbook"/>
              <a:buNone/>
            </a:pPr>
            <a:r>
              <a:rPr lang="pl-PL" sz="3200"/>
              <a:t>radioterapia</a:t>
            </a:r>
            <a:endParaRPr/>
          </a:p>
        </p:txBody>
      </p:sp>
      <p:sp>
        <p:nvSpPr>
          <p:cNvPr id="269" name="Google Shape;269;p2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ctr" rtl="0">
              <a:lnSpc>
                <a:spcPct val="100000"/>
              </a:lnSpc>
              <a:spcBef>
                <a:spcPts val="0"/>
              </a:spcBef>
              <a:spcAft>
                <a:spcPts val="0"/>
              </a:spcAft>
              <a:buSzPts val="1680"/>
              <a:buNone/>
            </a:pPr>
            <a:r>
              <a:rPr lang="pl-PL"/>
              <a:t>Radioterapia onkologiczna jest jedną z trzech podstawowych metod leczenia chorych na nowotwory złośliwe. Znajduje zastosowanie u 75% wszystkich pacjentów onkologicznych. Wykorzystywana jest samodzielnie lub stanowi integralną część leczenia skojarzonego z chirurgią, chemioterapią i innymi metodami systemowego leczenia raka.</a:t>
            </a:r>
            <a:br>
              <a:rPr lang="pl-PL"/>
            </a:br>
            <a:br>
              <a:rPr lang="pl-PL"/>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Na czym polega radioterapia ?</a:t>
            </a:r>
            <a:endParaRPr/>
          </a:p>
        </p:txBody>
      </p:sp>
      <p:sp>
        <p:nvSpPr>
          <p:cNvPr id="275" name="Google Shape;275;p2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lnSpc>
                <a:spcPct val="100000"/>
              </a:lnSpc>
              <a:spcBef>
                <a:spcPts val="0"/>
              </a:spcBef>
              <a:spcAft>
                <a:spcPts val="0"/>
              </a:spcAft>
              <a:buSzPct val="70000"/>
              <a:buNone/>
            </a:pPr>
            <a:r>
              <a:rPr lang="pl-PL"/>
              <a:t>Radioterapia to zabieg krótki (najczęściej kilkanaście minut), ale wymaga z reguły wielu (nawet kilkudziesięciu) powtórzeń. Zaleconej dawki promieni nie można podać jednorazowo – zabieg trzeba frakcjonować, czyli powtarzać. Podczas terapii organizm nie kumuluje dawki promieniowania, tylko skutki jego działania. Pod wpływem wielotygodniowych zabiegów napromieniania nowotwór stopniowo znika. Ceną tego leczenia jest tak zwany ostry odczyn popromienny, który pojawia się po pierwszych dwóch/trzech tygodniach od rozpoczęcia radioterapii i towarzyszy jej do końca, a często i dłużej. Niektóre narządy i tkanki reagują w ten sposób na napromienianie – szczególnie wrażliwe są skóra, błona śluzowa jamy ustnej, gardła i krtani, jelita oraz płuca.</a:t>
            </a:r>
            <a:br>
              <a:rPr lang="pl-PL"/>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nvPr>
        </p:nvSpPr>
        <p:spPr>
          <a:xfrm>
            <a:off x="457200" y="274638"/>
            <a:ext cx="7467600" cy="85010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Lokalizacja źródła promieniowania</a:t>
            </a:r>
            <a:endParaRPr/>
          </a:p>
        </p:txBody>
      </p:sp>
      <p:sp>
        <p:nvSpPr>
          <p:cNvPr id="281" name="Google Shape;281;p25"/>
          <p:cNvSpPr txBox="1">
            <a:spLocks noGrp="1"/>
          </p:cNvSpPr>
          <p:nvPr>
            <p:ph type="body" idx="1"/>
          </p:nvPr>
        </p:nvSpPr>
        <p:spPr>
          <a:xfrm>
            <a:off x="323528" y="1700808"/>
            <a:ext cx="8064896" cy="4773144"/>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Char char="?"/>
            </a:pPr>
            <a:r>
              <a:rPr lang="pl-PL"/>
              <a:t>Teleterapia</a:t>
            </a:r>
            <a:endParaRPr/>
          </a:p>
          <a:p>
            <a:pPr marL="0" lvl="0" indent="0" algn="l" rtl="0">
              <a:lnSpc>
                <a:spcPct val="100000"/>
              </a:lnSpc>
              <a:spcBef>
                <a:spcPts val="600"/>
              </a:spcBef>
              <a:spcAft>
                <a:spcPts val="0"/>
              </a:spcAft>
              <a:buSzPts val="1680"/>
              <a:buNone/>
            </a:pPr>
            <a:r>
              <a:rPr lang="pl-PL"/>
              <a:t>napromienianie z zewnątrz wiązką skierowaną ze źródła znajdującego się w pewnej odległości od ciała pacjenta </a:t>
            </a:r>
            <a:endParaRPr/>
          </a:p>
          <a:p>
            <a:pPr marL="0" lvl="0" indent="0" algn="l" rtl="0">
              <a:lnSpc>
                <a:spcPct val="100000"/>
              </a:lnSpc>
              <a:spcBef>
                <a:spcPts val="600"/>
              </a:spcBef>
              <a:spcAft>
                <a:spcPts val="0"/>
              </a:spcAft>
              <a:buSzPts val="1680"/>
              <a:buNone/>
            </a:pPr>
            <a:endParaRPr/>
          </a:p>
          <a:p>
            <a:pPr marL="274320" lvl="0" indent="-274320" algn="l" rtl="0">
              <a:lnSpc>
                <a:spcPct val="100000"/>
              </a:lnSpc>
              <a:spcBef>
                <a:spcPts val="600"/>
              </a:spcBef>
              <a:spcAft>
                <a:spcPts val="0"/>
              </a:spcAft>
              <a:buSzPts val="1680"/>
              <a:buChar char="?"/>
            </a:pPr>
            <a:r>
              <a:rPr lang="pl-PL"/>
              <a:t>Brachyterapia</a:t>
            </a:r>
            <a:endParaRPr/>
          </a:p>
          <a:p>
            <a:pPr marL="0" lvl="0" indent="0" algn="l" rtl="0">
              <a:lnSpc>
                <a:spcPct val="100000"/>
              </a:lnSpc>
              <a:spcBef>
                <a:spcPts val="600"/>
              </a:spcBef>
              <a:spcAft>
                <a:spcPts val="0"/>
              </a:spcAft>
              <a:buSzPts val="1680"/>
              <a:buNone/>
            </a:pPr>
            <a:r>
              <a:rPr lang="pl-PL"/>
              <a:t>napromienianie ze źródła znajdującego się w bezpośrednim kontakcie z pacjentem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Brachyterapia</a:t>
            </a:r>
            <a:endParaRPr/>
          </a:p>
        </p:txBody>
      </p:sp>
      <p:sp>
        <p:nvSpPr>
          <p:cNvPr id="287" name="Google Shape;287;p26"/>
          <p:cNvSpPr txBox="1">
            <a:spLocks noGrp="1"/>
          </p:cNvSpPr>
          <p:nvPr>
            <p:ph type="body" idx="1"/>
          </p:nvPr>
        </p:nvSpPr>
        <p:spPr>
          <a:xfrm>
            <a:off x="457200" y="1268760"/>
            <a:ext cx="7859216" cy="520519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1680"/>
              <a:buNone/>
            </a:pPr>
            <a:r>
              <a:rPr lang="pl-PL"/>
              <a:t>Brachyterapia jest stosowana głównie w leczeniu ogniska pierwotnego nowotworu. Może być używana jako samodzielne leczenie radykalne w przypadkach wybranych nowotworów we wczesnym stadium rozwoju lub jako leczenie radykalne skojarzone z teleradioterapią (napromienianiem z pól zewnętrznych) w przypadkach guzów o większym zaawansowaniu. Niejednokrotnie wskazana jest również jako terapia uzupełniająca po zabiegach chirurgicznych w celu zabicia komórek nowotworowych, które mogły pozostać w polu operowanym.</a:t>
            </a:r>
            <a:br>
              <a:rPr lang="pl-PL"/>
            </a:br>
            <a:br>
              <a:rPr lang="pl-PL"/>
            </a:br>
            <a:r>
              <a:rPr lang="pl-PL" u="sng">
                <a:solidFill>
                  <a:schemeClr val="hlink"/>
                </a:solidFill>
                <a:hlinkClick r:id="rId3"/>
              </a:rPr>
              <a:t>/</a:t>
            </a:r>
            <a:endParaRPr/>
          </a:p>
          <a:p>
            <a:pPr marL="0" lvl="0" indent="0" algn="l" rtl="0">
              <a:lnSpc>
                <a:spcPct val="100000"/>
              </a:lnSpc>
              <a:spcBef>
                <a:spcPts val="600"/>
              </a:spcBef>
              <a:spcAft>
                <a:spcPts val="0"/>
              </a:spcAft>
              <a:buSzPts val="168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000"/>
              <a:buFont typeface="Century Schoolbook"/>
              <a:buNone/>
            </a:pPr>
            <a:endParaRPr/>
          </a:p>
        </p:txBody>
      </p:sp>
      <p:sp>
        <p:nvSpPr>
          <p:cNvPr id="293" name="Google Shape;293;p27"/>
          <p:cNvSpPr txBox="1">
            <a:spLocks noGrp="1"/>
          </p:cNvSpPr>
          <p:nvPr>
            <p:ph type="body" idx="1"/>
          </p:nvPr>
        </p:nvSpPr>
        <p:spPr>
          <a:xfrm>
            <a:off x="683568" y="692696"/>
            <a:ext cx="7241232" cy="578125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680"/>
              <a:buNone/>
            </a:pPr>
            <a:r>
              <a:rPr lang="pl-PL"/>
              <a:t>Brachyterapia stosowana jest także często jako leczenie paliatywne, które ma na celu ograniczenie objawów wynikających z miejscowego naciekania nowotworu. Unikalne właściwości tej metody pozwalają również na użycie jej jako leczenia radykalnego wznów miejscowych u tych pacjentów, którzy otrzymali wcześniej wysokie dawki promieniowania metodą teleradioterapii</a:t>
            </a:r>
            <a:br>
              <a:rPr lang="pl-PL"/>
            </a:b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title"/>
          </p:nvPr>
        </p:nvSpPr>
        <p:spPr>
          <a:xfrm>
            <a:off x="179512" y="274638"/>
            <a:ext cx="8964488" cy="11381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2400"/>
              <a:buFont typeface="Century Schoolbook"/>
              <a:buNone/>
            </a:pPr>
            <a:r>
              <a:rPr lang="pl-PL" sz="2400"/>
              <a:t>Brachyterapia – podział ze względu na metodę aplikacji:</a:t>
            </a:r>
            <a:br>
              <a:rPr lang="pl-PL" sz="2400"/>
            </a:br>
            <a:endParaRPr sz="2400"/>
          </a:p>
        </p:txBody>
      </p:sp>
      <p:sp>
        <p:nvSpPr>
          <p:cNvPr id="299" name="Google Shape;299;p2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lnSpc>
                <a:spcPct val="100000"/>
              </a:lnSpc>
              <a:spcBef>
                <a:spcPts val="0"/>
              </a:spcBef>
              <a:spcAft>
                <a:spcPts val="0"/>
              </a:spcAft>
              <a:buSzPct val="70000"/>
              <a:buChar char="?"/>
            </a:pPr>
            <a:r>
              <a:rPr lang="pl-PL"/>
              <a:t>Brachyterapia śródtkankowa – polega na założeniu źródeł promieniotwórczych bezpośrednio w obrębie guza, stosowana np. w raku stercza. </a:t>
            </a:r>
            <a:endParaRPr/>
          </a:p>
          <a:p>
            <a:pPr marL="0" lvl="0" indent="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Char char="?"/>
            </a:pPr>
            <a:r>
              <a:rPr lang="pl-PL"/>
              <a:t>Brachyterapia dojamowa – polega na wprowadzeniu źródeł promieniowania poprzez aplikatory zakładane do jam ciała w bezpośrednie sąsiedztwo guza, stosowana np. w nowotworach płuca. </a:t>
            </a:r>
            <a:endParaRPr/>
          </a:p>
          <a:p>
            <a:pPr marL="0" lvl="0" indent="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Char char="?"/>
            </a:pPr>
            <a:r>
              <a:rPr lang="pl-PL"/>
              <a:t>Brachyterapia kontaktowa – stosowana w zmianach nowotworowych zlokalizowanych na powierzchni ciała np. nowotworach skóry.</a:t>
            </a:r>
            <a:br>
              <a:rPr lang="pl-PL"/>
            </a:br>
            <a:br>
              <a:rPr lang="pl-PL"/>
            </a:b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2"/>
              </a:buClr>
              <a:buSzPct val="111111"/>
              <a:buFont typeface="Century Schoolbook"/>
              <a:buNone/>
            </a:pPr>
            <a:r>
              <a:rPr lang="pl-PL"/>
              <a:t>Co decyduje o skuteczności radioterapii w leczeniu nowotworów?</a:t>
            </a:r>
            <a:endParaRPr/>
          </a:p>
        </p:txBody>
      </p:sp>
      <p:sp>
        <p:nvSpPr>
          <p:cNvPr id="305" name="Google Shape;305;p2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85000" lnSpcReduction="20000"/>
          </a:bodyPr>
          <a:lstStyle/>
          <a:p>
            <a:pPr marL="274320" lvl="0" indent="-274320" algn="l" rtl="0">
              <a:lnSpc>
                <a:spcPct val="100000"/>
              </a:lnSpc>
              <a:spcBef>
                <a:spcPts val="0"/>
              </a:spcBef>
              <a:spcAft>
                <a:spcPts val="0"/>
              </a:spcAft>
              <a:buSzPct val="70000"/>
              <a:buChar char="?"/>
            </a:pPr>
            <a:r>
              <a:rPr lang="pl-PL"/>
              <a:t>Właściwy dobór kliniczny (kwalifikacja) chorych, odpowiednia taktyka i precyzja stosowania radioterapii. Istotną rolę odgrywa jak najszybsze wdrożenie radioterapii jako metody samodzielnego napromieniania nowotworu oraz jej optymalne skojarzenie (timing) z pozostałymi metodami – np. jako leczenia przed- lub pooperacyjnego, konsolidującego efekt chemioterapii itp. </a:t>
            </a:r>
            <a:endParaRPr/>
          </a:p>
          <a:p>
            <a:pPr marL="274320" lvl="0" indent="-274320" algn="l" rtl="0">
              <a:lnSpc>
                <a:spcPct val="100000"/>
              </a:lnSpc>
              <a:spcBef>
                <a:spcPts val="600"/>
              </a:spcBef>
              <a:spcAft>
                <a:spcPts val="0"/>
              </a:spcAft>
              <a:buSzPct val="70000"/>
              <a:buChar char="?"/>
            </a:pPr>
            <a:r>
              <a:rPr lang="pl-PL"/>
              <a:t>Sprawne i nowoczesne oprzyrządowanie aparaturowe: diagnostyczne, terapeutyczne, dozymetryczna oraz jego serwisowanie. </a:t>
            </a:r>
            <a:endParaRPr/>
          </a:p>
          <a:p>
            <a:pPr marL="274320" lvl="0" indent="-274320" algn="l" rtl="0">
              <a:lnSpc>
                <a:spcPct val="100000"/>
              </a:lnSpc>
              <a:spcBef>
                <a:spcPts val="600"/>
              </a:spcBef>
              <a:spcAft>
                <a:spcPts val="0"/>
              </a:spcAft>
              <a:buSzPct val="70000"/>
              <a:buChar char="?"/>
            </a:pPr>
            <a:r>
              <a:rPr lang="pl-PL"/>
              <a:t>Odpowiednia liczba personelu, poziom wykształcenia specjalistycznego i doświadczenia zawodowego (lekarze, fizycy medyczni, inżynierowie medyczni, technicy radioterapii, pielęgniarki). </a:t>
            </a:r>
            <a:endParaRPr/>
          </a:p>
          <a:p>
            <a:pPr marL="274320" lvl="0" indent="-274320" algn="l" rtl="0">
              <a:lnSpc>
                <a:spcPct val="100000"/>
              </a:lnSpc>
              <a:spcBef>
                <a:spcPts val="600"/>
              </a:spcBef>
              <a:spcAft>
                <a:spcPts val="0"/>
              </a:spcAft>
              <a:buSzPct val="70000"/>
              <a:buChar char="?"/>
            </a:pPr>
            <a:r>
              <a:rPr lang="pl-PL"/>
              <a:t>Koordynacja opieki medycznej, wdrożenie i przestrzeganie wytycznych oraz kompleksowość opieki (podejmowanie decyzji w sposób wielodyscyplinarny).</a:t>
            </a:r>
            <a:r>
              <a:rPr lang="pl-PL" u="sng">
                <a:solidFill>
                  <a:schemeClr val="hlink"/>
                </a:solidFill>
                <a:hlinkClick r:id="rId3"/>
              </a:rPr>
              <a:t>/</a:t>
            </a:r>
            <a:endParaRPr/>
          </a:p>
          <a:p>
            <a:pPr marL="0" lvl="0" indent="0" algn="l" rtl="0">
              <a:lnSpc>
                <a:spcPct val="100000"/>
              </a:lnSpc>
              <a:spcBef>
                <a:spcPts val="600"/>
              </a:spcBef>
              <a:spcAft>
                <a:spcPts val="0"/>
              </a:spcAft>
              <a:buSzPct val="7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457200" y="274638"/>
            <a:ext cx="7467600" cy="93978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Definicja nowotworu</a:t>
            </a:r>
            <a:endParaRPr/>
          </a:p>
        </p:txBody>
      </p:sp>
      <p:sp>
        <p:nvSpPr>
          <p:cNvPr id="149" name="Google Shape;149;p3"/>
          <p:cNvSpPr txBox="1">
            <a:spLocks noGrp="1"/>
          </p:cNvSpPr>
          <p:nvPr>
            <p:ph type="body" idx="1"/>
          </p:nvPr>
        </p:nvSpPr>
        <p:spPr>
          <a:xfrm>
            <a:off x="457200" y="1142984"/>
            <a:ext cx="7467600" cy="4500594"/>
          </a:xfrm>
          <a:prstGeom prst="rect">
            <a:avLst/>
          </a:prstGeom>
          <a:noFill/>
          <a:ln>
            <a:noFill/>
          </a:ln>
        </p:spPr>
        <p:txBody>
          <a:bodyPr spcFirstLastPara="1" wrap="square" lIns="91425" tIns="45700" rIns="91425" bIns="45700" anchor="ctr" anchorCtr="0">
            <a:normAutofit/>
          </a:bodyPr>
          <a:lstStyle/>
          <a:p>
            <a:pPr marL="274320" lvl="0" indent="-274320" algn="ctr" rtl="0">
              <a:lnSpc>
                <a:spcPct val="100000"/>
              </a:lnSpc>
              <a:spcBef>
                <a:spcPts val="0"/>
              </a:spcBef>
              <a:spcAft>
                <a:spcPts val="0"/>
              </a:spcAft>
              <a:buSzPts val="1680"/>
              <a:buNone/>
            </a:pPr>
            <a:r>
              <a:rPr lang="pl-PL"/>
              <a:t>Nowotwory są zatem chorobami o podłożu genetycznym i powstają w wyniku nagromadzenia się zmian w genomie już istniejących, zdrowych komórek. Teorię tą potwierdza fakt, że predyspozycje do zachorowań mogą być dziedziczone i w niektórych rodzinach występują ze wzmożoną częstotliwością.</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000"/>
              <a:buFont typeface="Century Schoolbook"/>
              <a:buNone/>
            </a:pPr>
            <a:r>
              <a:rPr lang="pl-PL"/>
              <a:t>Przygotowanie maski do radioterapii</a:t>
            </a:r>
            <a:endParaRPr/>
          </a:p>
        </p:txBody>
      </p:sp>
      <p:sp>
        <p:nvSpPr>
          <p:cNvPr id="311" name="Google Shape;311;p3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167640" algn="l" rtl="0">
              <a:lnSpc>
                <a:spcPct val="100000"/>
              </a:lnSpc>
              <a:spcBef>
                <a:spcPts val="0"/>
              </a:spcBef>
              <a:spcAft>
                <a:spcPts val="0"/>
              </a:spcAft>
              <a:buSzPts val="1680"/>
              <a:buNone/>
            </a:pPr>
            <a:r>
              <a:rPr lang="pl-PL" u="sng">
                <a:solidFill>
                  <a:schemeClr val="hlink"/>
                </a:solidFill>
                <a:hlinkClick r:id="rId3"/>
              </a:rPr>
              <a:t>https://www.youtube.com/watch?v=IL5udOUqexg&amp;t=17s</a:t>
            </a:r>
            <a:r>
              <a:rPr lang="pl-PL"/>
              <a:t> </a:t>
            </a:r>
            <a:endParaRPr/>
          </a:p>
        </p:txBody>
      </p:sp>
      <p:pic>
        <p:nvPicPr>
          <p:cNvPr id="312" name="Google Shape;312;p30"/>
          <p:cNvPicPr preferRelativeResize="0"/>
          <p:nvPr/>
        </p:nvPicPr>
        <p:blipFill>
          <a:blip r:embed="rId4">
            <a:alphaModFix/>
          </a:blip>
          <a:stretch>
            <a:fillRect/>
          </a:stretch>
        </p:blipFill>
        <p:spPr>
          <a:xfrm>
            <a:off x="3206974" y="2185925"/>
            <a:ext cx="4410825" cy="4016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4d80f0e032_0_0"/>
          <p:cNvSpPr txBox="1">
            <a:spLocks noGrp="1"/>
          </p:cNvSpPr>
          <p:nvPr>
            <p:ph type="title"/>
          </p:nvPr>
        </p:nvSpPr>
        <p:spPr>
          <a:xfrm>
            <a:off x="457200" y="274648"/>
            <a:ext cx="7467600" cy="939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CHEMIOTERAPIA</a:t>
            </a:r>
            <a:endParaRPr/>
          </a:p>
        </p:txBody>
      </p:sp>
      <p:sp>
        <p:nvSpPr>
          <p:cNvPr id="318" name="Google Shape;318;g14d80f0e032_0_0"/>
          <p:cNvSpPr txBox="1">
            <a:spLocks noGrp="1"/>
          </p:cNvSpPr>
          <p:nvPr>
            <p:ph type="body" idx="1"/>
          </p:nvPr>
        </p:nvSpPr>
        <p:spPr>
          <a:xfrm>
            <a:off x="500200" y="1214550"/>
            <a:ext cx="7862700" cy="5259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00"/>
              </a:spcBef>
              <a:spcAft>
                <a:spcPts val="0"/>
              </a:spcAft>
              <a:buClr>
                <a:schemeClr val="dk1"/>
              </a:buClr>
              <a:buSzPts val="1100"/>
              <a:buFont typeface="Arial"/>
              <a:buNone/>
            </a:pPr>
            <a:r>
              <a:rPr lang="pl-PL" sz="2050">
                <a:highlight>
                  <a:srgbClr val="ECF0F5"/>
                </a:highlight>
              </a:rPr>
              <a:t>C</a:t>
            </a:r>
            <a:r>
              <a:rPr lang="pl-PL" sz="2050">
                <a:highlight>
                  <a:schemeClr val="lt1"/>
                </a:highlight>
              </a:rPr>
              <a:t>hemioterapia jest jedną z najważniejszych farmakologicznych (systemowych) metod leczenia przeciwnowotworowego. Polega ona na stosowaniu leku lub zestawu leków, które zabiją komórki nowotworowe, spowalniają ich rozwój lub je uszkadzają. Chemioterapeutyki, które zakłócają proces w wyniku którego pojedyncza komórka dzieli się na dwie takie same komórki potomne nazywamy swoistymi wobec cyklu rozwoju komórki. Leki tego typu zapobiegają reprodukcji komórek nowotworowych w konkretnym okresie ich żywotności. Inny rodzaj leków przydatnych w chemioterapii oddziałuje na komórki rakowe w każdym stadium ich życia, bez względu na to, czy się podzieliły. Ten rodzaj chemioterapii określa się mianem nieswoistego wobec cyklu rozwoju komórki.</a:t>
            </a:r>
            <a:endParaRPr sz="2050">
              <a:highlight>
                <a:schemeClr val="lt1"/>
              </a:highlight>
            </a:endParaRPr>
          </a:p>
          <a:p>
            <a:pPr marL="0" lvl="0" indent="0" algn="l" rtl="0">
              <a:lnSpc>
                <a:spcPct val="100000"/>
              </a:lnSpc>
              <a:spcBef>
                <a:spcPts val="600"/>
              </a:spcBef>
              <a:spcAft>
                <a:spcPts val="0"/>
              </a:spcAft>
              <a:buSzPts val="126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4d80f0e032_0_15"/>
          <p:cNvSpPr txBox="1">
            <a:spLocks noGrp="1"/>
          </p:cNvSpPr>
          <p:nvPr>
            <p:ph type="title"/>
          </p:nvPr>
        </p:nvSpPr>
        <p:spPr>
          <a:xfrm>
            <a:off x="457200" y="274648"/>
            <a:ext cx="7467600" cy="907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Rodzaje chemioterapii</a:t>
            </a:r>
            <a:endParaRPr/>
          </a:p>
        </p:txBody>
      </p:sp>
      <p:sp>
        <p:nvSpPr>
          <p:cNvPr id="324" name="Google Shape;324;g14d80f0e032_0_15"/>
          <p:cNvSpPr txBox="1">
            <a:spLocks noGrp="1"/>
          </p:cNvSpPr>
          <p:nvPr>
            <p:ph type="body" idx="1"/>
          </p:nvPr>
        </p:nvSpPr>
        <p:spPr>
          <a:xfrm>
            <a:off x="457200" y="1182450"/>
            <a:ext cx="7615500" cy="5291700"/>
          </a:xfrm>
          <a:prstGeom prst="rect">
            <a:avLst/>
          </a:prstGeom>
          <a:noFill/>
          <a:ln>
            <a:noFill/>
          </a:ln>
        </p:spPr>
        <p:txBody>
          <a:bodyPr spcFirstLastPara="1" wrap="square" lIns="91425" tIns="45700" rIns="91425" bIns="45700" anchor="t" anchorCtr="0">
            <a:normAutofit fontScale="92500"/>
          </a:bodyPr>
          <a:lstStyle/>
          <a:p>
            <a:pPr marL="457200" lvl="0" indent="-352425" algn="l" rtl="0">
              <a:lnSpc>
                <a:spcPct val="100000"/>
              </a:lnSpc>
              <a:spcBef>
                <a:spcPts val="600"/>
              </a:spcBef>
              <a:spcAft>
                <a:spcPts val="0"/>
              </a:spcAft>
              <a:buSzPct val="108108"/>
              <a:buFont typeface="Courier New"/>
              <a:buChar char="o"/>
            </a:pPr>
            <a:r>
              <a:rPr lang="pl-PL" sz="1950">
                <a:highlight>
                  <a:schemeClr val="lt1"/>
                </a:highlight>
              </a:rPr>
              <a:t>Chemioterapia neoadjuwantowa ma wpłynąć na guza nowotworowego, aby uległ on zmniejszeniu, co umożliwi podjęcie leczenia operacyjnego lub bardziej oszczędzający zabieg chirurgiczny.</a:t>
            </a:r>
            <a:endParaRPr sz="1950">
              <a:highlight>
                <a:schemeClr val="lt1"/>
              </a:highlight>
            </a:endParaRPr>
          </a:p>
          <a:p>
            <a:pPr marL="800100" lvl="0" indent="-342900" algn="l" rtl="0">
              <a:lnSpc>
                <a:spcPct val="100000"/>
              </a:lnSpc>
              <a:spcBef>
                <a:spcPts val="600"/>
              </a:spcBef>
              <a:spcAft>
                <a:spcPts val="0"/>
              </a:spcAft>
              <a:buSzPct val="69854"/>
              <a:buFont typeface="Courier New"/>
              <a:buChar char="o"/>
            </a:pPr>
            <a:r>
              <a:rPr lang="pl-PL" sz="1950">
                <a:highlight>
                  <a:schemeClr val="lt1"/>
                </a:highlight>
              </a:rPr>
              <a:t> </a:t>
            </a:r>
            <a:endParaRPr sz="1950">
              <a:highlight>
                <a:schemeClr val="lt1"/>
              </a:highlight>
            </a:endParaRPr>
          </a:p>
          <a:p>
            <a:pPr marL="447675" lvl="0" indent="-342900" algn="l" rtl="0">
              <a:lnSpc>
                <a:spcPct val="100000"/>
              </a:lnSpc>
              <a:spcBef>
                <a:spcPts val="600"/>
              </a:spcBef>
              <a:spcAft>
                <a:spcPts val="0"/>
              </a:spcAft>
              <a:buSzPct val="108108"/>
              <a:buFont typeface="Courier New"/>
              <a:buChar char="o"/>
            </a:pPr>
            <a:r>
              <a:rPr lang="pl-PL" sz="1950">
                <a:highlight>
                  <a:schemeClr val="lt1"/>
                </a:highlight>
              </a:rPr>
              <a:t>Chemioterapia uzupełniająca (adjuwantowa) jest stosowana po radykalnym zabiegu w celu likwidacji ewentualnych przerzutów. </a:t>
            </a:r>
            <a:endParaRPr sz="1950">
              <a:highlight>
                <a:schemeClr val="lt1"/>
              </a:highlight>
            </a:endParaRPr>
          </a:p>
          <a:p>
            <a:pPr marL="800100" lvl="0" indent="-262890" algn="l" rtl="0">
              <a:lnSpc>
                <a:spcPct val="100000"/>
              </a:lnSpc>
              <a:spcBef>
                <a:spcPts val="600"/>
              </a:spcBef>
              <a:spcAft>
                <a:spcPts val="0"/>
              </a:spcAft>
              <a:buSzPct val="69854"/>
              <a:buFont typeface="Courier New"/>
              <a:buNone/>
            </a:pPr>
            <a:endParaRPr sz="1950">
              <a:highlight>
                <a:schemeClr val="lt1"/>
              </a:highlight>
            </a:endParaRPr>
          </a:p>
          <a:p>
            <a:pPr marL="457200" lvl="0" indent="-352425" algn="l" rtl="0">
              <a:lnSpc>
                <a:spcPct val="100000"/>
              </a:lnSpc>
              <a:spcBef>
                <a:spcPts val="600"/>
              </a:spcBef>
              <a:spcAft>
                <a:spcPts val="0"/>
              </a:spcAft>
              <a:buSzPct val="108108"/>
              <a:buFont typeface="Courier New"/>
              <a:buChar char="o"/>
            </a:pPr>
            <a:r>
              <a:rPr lang="pl-PL" sz="1950">
                <a:highlight>
                  <a:schemeClr val="lt1"/>
                </a:highlight>
              </a:rPr>
              <a:t>Chemioterapia jednoczasowa jest prowadzona równolegle do radykalnej radioterapii. Chemioterapia radykalna stanowi jedyną lub główną metodę leczenia wybranych nowotworów i stwarza wysokie prawdopodobieństwo ich trwałego wyleczenia. </a:t>
            </a:r>
            <a:endParaRPr sz="1950">
              <a:highlight>
                <a:schemeClr val="lt1"/>
              </a:highlight>
            </a:endParaRPr>
          </a:p>
          <a:p>
            <a:pPr marL="800100" lvl="0" indent="-262890" algn="l" rtl="0">
              <a:lnSpc>
                <a:spcPct val="100000"/>
              </a:lnSpc>
              <a:spcBef>
                <a:spcPts val="600"/>
              </a:spcBef>
              <a:spcAft>
                <a:spcPts val="0"/>
              </a:spcAft>
              <a:buSzPct val="69854"/>
              <a:buFont typeface="Courier New"/>
              <a:buNone/>
            </a:pPr>
            <a:endParaRPr sz="1950">
              <a:highlight>
                <a:schemeClr val="lt1"/>
              </a:highlight>
            </a:endParaRPr>
          </a:p>
          <a:p>
            <a:pPr marL="457200" lvl="0" indent="-352425" algn="l" rtl="0">
              <a:lnSpc>
                <a:spcPct val="100000"/>
              </a:lnSpc>
              <a:spcBef>
                <a:spcPts val="600"/>
              </a:spcBef>
              <a:spcAft>
                <a:spcPts val="0"/>
              </a:spcAft>
              <a:buSzPct val="108108"/>
              <a:buFont typeface="Courier New"/>
              <a:buChar char="o"/>
            </a:pPr>
            <a:r>
              <a:rPr lang="pl-PL" sz="1950">
                <a:highlight>
                  <a:schemeClr val="lt1"/>
                </a:highlight>
              </a:rPr>
              <a:t>Natomiast chemioterapia paliatywna stosowana jest u pacjentów z zaawansowaną fazą choroby, u których niemożliwe jest trwałe wyleczenie. Ma ona na celu wydłużenie ich życia i poprawę jego jakości</a:t>
            </a:r>
            <a:endParaRPr sz="3200">
              <a:highlight>
                <a:schemeClr val="lt1"/>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4d80f0e032_0_21"/>
          <p:cNvSpPr txBox="1">
            <a:spLocks noGrp="1"/>
          </p:cNvSpPr>
          <p:nvPr>
            <p:ph type="title"/>
          </p:nvPr>
        </p:nvSpPr>
        <p:spPr>
          <a:xfrm>
            <a:off x="457200" y="231648"/>
            <a:ext cx="7467600" cy="939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Rak Płuc </a:t>
            </a:r>
            <a:endParaRPr/>
          </a:p>
        </p:txBody>
      </p:sp>
      <p:sp>
        <p:nvSpPr>
          <p:cNvPr id="330" name="Google Shape;330;g14d80f0e032_0_21"/>
          <p:cNvSpPr txBox="1">
            <a:spLocks noGrp="1"/>
          </p:cNvSpPr>
          <p:nvPr>
            <p:ph type="body" idx="1"/>
          </p:nvPr>
        </p:nvSpPr>
        <p:spPr>
          <a:xfrm>
            <a:off x="457200" y="1214650"/>
            <a:ext cx="7583100" cy="525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dk1"/>
              </a:buClr>
              <a:buSzPts val="1100"/>
              <a:buFont typeface="Arial"/>
              <a:buNone/>
            </a:pPr>
            <a:r>
              <a:rPr lang="pl-PL" sz="2200">
                <a:highlight>
                  <a:schemeClr val="lt1"/>
                </a:highlight>
              </a:rPr>
              <a:t>Rak płuca to najczęstszy nowotwór złośliwy u człowieka. Każdego roku diagnozuje się ponad 22 000 nowych zachorowań na nowotwory złośliwe płuca. Według klasyfikacji WHO nabłonkowe nowotwory płuca dzieli się na dwie grupy: niedrobnokomórkowe i drobnokomórkowe</a:t>
            </a:r>
            <a:endParaRPr sz="2200">
              <a:highlight>
                <a:schemeClr val="lt1"/>
              </a:highlight>
            </a:endParaRPr>
          </a:p>
          <a:p>
            <a:pPr marL="0" lvl="0" indent="0" algn="l" rtl="0">
              <a:lnSpc>
                <a:spcPct val="100000"/>
              </a:lnSpc>
              <a:spcBef>
                <a:spcPts val="600"/>
              </a:spcBef>
              <a:spcAft>
                <a:spcPts val="0"/>
              </a:spcAft>
              <a:buClr>
                <a:schemeClr val="dk1"/>
              </a:buClr>
              <a:buSzPts val="1100"/>
              <a:buFont typeface="Arial"/>
              <a:buNone/>
            </a:pPr>
            <a:r>
              <a:rPr lang="pl-PL" sz="2200">
                <a:highlight>
                  <a:schemeClr val="lt1"/>
                </a:highlight>
              </a:rPr>
              <a:t>Palenie tytoniu odpowiada za 90% zachorowań na raka płuca u mężczyzn i 80% zachorowań u kobiet.</a:t>
            </a:r>
            <a:endParaRPr sz="2200">
              <a:highlight>
                <a:schemeClr val="lt1"/>
              </a:highlight>
            </a:endParaRPr>
          </a:p>
          <a:p>
            <a:pPr marL="0" lvl="0" indent="0" algn="l" rtl="0">
              <a:lnSpc>
                <a:spcPct val="100000"/>
              </a:lnSpc>
              <a:spcBef>
                <a:spcPts val="600"/>
              </a:spcBef>
              <a:spcAft>
                <a:spcPts val="0"/>
              </a:spcAft>
              <a:buClr>
                <a:schemeClr val="dk1"/>
              </a:buClr>
              <a:buSzPts val="1100"/>
              <a:buFont typeface="Arial"/>
              <a:buNone/>
            </a:pPr>
            <a:r>
              <a:rPr lang="pl-PL" sz="2200">
                <a:highlight>
                  <a:schemeClr val="lt1"/>
                </a:highlight>
              </a:rPr>
              <a:t>Ryzyko zachorowania na raka płuc u osób, które paliły jedną paczkę papierosów dziennie przez około 30 lat wzrasta nawet 60-krotnie u mężczyzn i 20-krotnie u kobiet. Najważniejszym czynnikiem jest czas trwania palenia tytoniu, a w drugiej kolejności ilość wypalanych papierosów dziennie.</a:t>
            </a:r>
            <a:endParaRPr sz="2200">
              <a:highlight>
                <a:schemeClr val="lt1"/>
              </a:highlight>
            </a:endParaRPr>
          </a:p>
          <a:p>
            <a:pPr marL="0" lvl="0" indent="0" algn="l" rtl="0">
              <a:lnSpc>
                <a:spcPct val="100000"/>
              </a:lnSpc>
              <a:spcBef>
                <a:spcPts val="600"/>
              </a:spcBef>
              <a:spcAft>
                <a:spcPts val="0"/>
              </a:spcAft>
              <a:buSzPts val="1260"/>
              <a:buNone/>
            </a:pPr>
            <a:endParaRPr sz="11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RAK PŁUCA - CZYNNIKI RYZYKA</a:t>
            </a:r>
            <a:endParaRPr/>
          </a:p>
        </p:txBody>
      </p:sp>
      <p:sp>
        <p:nvSpPr>
          <p:cNvPr id="336" name="Google Shape;336;p4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a:bodyPr>
          <a:lstStyle/>
          <a:p>
            <a:pPr marL="457200" lvl="0" indent="-308610" algn="l" rtl="0">
              <a:lnSpc>
                <a:spcPct val="100000"/>
              </a:lnSpc>
              <a:spcBef>
                <a:spcPts val="600"/>
              </a:spcBef>
              <a:spcAft>
                <a:spcPts val="0"/>
              </a:spcAft>
              <a:buSzPct val="56756"/>
              <a:buChar char="?"/>
            </a:pPr>
            <a:r>
              <a:rPr lang="pl-PL"/>
              <a:t>palenie tytoniu – aktywne i bierne; również cygar i fajki; e-papierosy</a:t>
            </a:r>
            <a:endParaRPr/>
          </a:p>
          <a:p>
            <a:pPr marL="457200" lvl="0" indent="-308610" algn="l" rtl="0">
              <a:lnSpc>
                <a:spcPct val="100000"/>
              </a:lnSpc>
              <a:spcBef>
                <a:spcPts val="600"/>
              </a:spcBef>
              <a:spcAft>
                <a:spcPts val="0"/>
              </a:spcAft>
              <a:buSzPct val="56756"/>
              <a:buChar char="?"/>
            </a:pPr>
            <a:r>
              <a:rPr lang="pl-PL"/>
              <a:t>wiek &gt; 50lat</a:t>
            </a:r>
            <a:endParaRPr/>
          </a:p>
          <a:p>
            <a:pPr marL="457200" lvl="0" indent="-308610" algn="l" rtl="0">
              <a:lnSpc>
                <a:spcPct val="100000"/>
              </a:lnSpc>
              <a:spcBef>
                <a:spcPts val="600"/>
              </a:spcBef>
              <a:spcAft>
                <a:spcPts val="0"/>
              </a:spcAft>
              <a:buSzPct val="56756"/>
              <a:buChar char="?"/>
            </a:pPr>
            <a:r>
              <a:rPr lang="pl-PL"/>
              <a:t>płeć męska</a:t>
            </a:r>
            <a:endParaRPr/>
          </a:p>
          <a:p>
            <a:pPr marL="457200" lvl="0" indent="-308610" algn="l" rtl="0">
              <a:lnSpc>
                <a:spcPct val="100000"/>
              </a:lnSpc>
              <a:spcBef>
                <a:spcPts val="600"/>
              </a:spcBef>
              <a:spcAft>
                <a:spcPts val="0"/>
              </a:spcAft>
              <a:buSzPct val="56756"/>
              <a:buChar char="?"/>
            </a:pPr>
            <a:r>
              <a:rPr lang="pl-PL"/>
              <a:t>radon – druga w kolejności przyczyna raka płuca w krajach rozwiniętych; kopalnie uranu, gleba, materiały budowlane i budynki</a:t>
            </a:r>
            <a:endParaRPr/>
          </a:p>
          <a:p>
            <a:pPr marL="457200" lvl="0" indent="-308610" algn="l" rtl="0">
              <a:lnSpc>
                <a:spcPct val="100000"/>
              </a:lnSpc>
              <a:spcBef>
                <a:spcPts val="600"/>
              </a:spcBef>
              <a:spcAft>
                <a:spcPts val="0"/>
              </a:spcAft>
              <a:buSzPct val="56756"/>
              <a:buChar char="?"/>
            </a:pPr>
            <a:r>
              <a:rPr lang="pl-PL"/>
              <a:t>azbest – ekspozycja zawodowa, metale - nikiel, arsen, kadm, ołów, krzemionka</a:t>
            </a:r>
            <a:endParaRPr/>
          </a:p>
          <a:p>
            <a:pPr marL="457200" lvl="0" indent="-308610" algn="l" rtl="0">
              <a:lnSpc>
                <a:spcPct val="100000"/>
              </a:lnSpc>
              <a:spcBef>
                <a:spcPts val="600"/>
              </a:spcBef>
              <a:spcAft>
                <a:spcPts val="0"/>
              </a:spcAft>
              <a:buSzPct val="56756"/>
              <a:buChar char="?"/>
            </a:pPr>
            <a:r>
              <a:rPr lang="pl-PL"/>
              <a:t>dieta i alkohol – czynniki prawdopodobne</a:t>
            </a:r>
            <a:endParaRPr/>
          </a:p>
          <a:p>
            <a:pPr marL="457200" lvl="0" indent="-308610" algn="l" rtl="0">
              <a:lnSpc>
                <a:spcPct val="100000"/>
              </a:lnSpc>
              <a:spcBef>
                <a:spcPts val="600"/>
              </a:spcBef>
              <a:spcAft>
                <a:spcPts val="0"/>
              </a:spcAft>
              <a:buSzPct val="56756"/>
              <a:buChar char="?"/>
            </a:pPr>
            <a:r>
              <a:rPr lang="pl-PL"/>
              <a:t>choroby zapalne płuc</a:t>
            </a:r>
            <a:endParaRPr/>
          </a:p>
          <a:p>
            <a:pPr marL="457200" lvl="0" indent="-308610" algn="l" rtl="0">
              <a:lnSpc>
                <a:spcPct val="100000"/>
              </a:lnSpc>
              <a:spcBef>
                <a:spcPts val="600"/>
              </a:spcBef>
              <a:spcAft>
                <a:spcPts val="0"/>
              </a:spcAft>
              <a:buSzPct val="56756"/>
              <a:buChar char="?"/>
            </a:pPr>
            <a:r>
              <a:rPr lang="pl-PL"/>
              <a:t>w niewielu przypadkach może występować rodzinnie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Rak płuc – początkowe objawy</a:t>
            </a:r>
            <a:endParaRPr/>
          </a:p>
        </p:txBody>
      </p:sp>
      <p:sp>
        <p:nvSpPr>
          <p:cNvPr id="342" name="Google Shape;342;p4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lnSpcReduction="10000"/>
          </a:bodyPr>
          <a:lstStyle/>
          <a:p>
            <a:pPr marL="148590" lvl="0" indent="0" algn="ctr" rtl="0">
              <a:lnSpc>
                <a:spcPct val="100000"/>
              </a:lnSpc>
              <a:spcBef>
                <a:spcPts val="600"/>
              </a:spcBef>
              <a:spcAft>
                <a:spcPts val="0"/>
              </a:spcAft>
              <a:buSzPts val="1260"/>
              <a:buNone/>
            </a:pPr>
            <a:r>
              <a:rPr lang="pl-PL"/>
              <a:t>Objawy raka płuc w przypadku wczesnego stadium zaawansowania choroby są z reguły niespecyficzne, dlatego nowotwór płuca diagnozowany jest najczęściej przypadkowo podczas wykonywania badania rentgenowskiego bądź tomografii komputerowej z zupełnie innych wskazań. Potencjalne symptomy i objawy raka płuca są charakterystyczne również dla innych jednostek chorobowych i mogą być wywołane przez mniej poważne schorzenia. Z tego powodu potencjalne symptomy choroby nowotworowej są często mylone, ignorowane lub próbuje się je łagodzić różnymi sposobami np. antybiotykami.</a:t>
            </a:r>
            <a:br>
              <a:rPr lang="pl-PL"/>
            </a:b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Najczęstsze objawy raka płuc</a:t>
            </a:r>
            <a:endParaRPr/>
          </a:p>
        </p:txBody>
      </p:sp>
      <p:sp>
        <p:nvSpPr>
          <p:cNvPr id="348" name="Google Shape;348;p4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10000"/>
          </a:bodyPr>
          <a:lstStyle/>
          <a:p>
            <a:pPr marL="457200" lvl="0" indent="-308610" algn="l" rtl="0">
              <a:lnSpc>
                <a:spcPct val="100000"/>
              </a:lnSpc>
              <a:spcBef>
                <a:spcPts val="600"/>
              </a:spcBef>
              <a:spcAft>
                <a:spcPts val="0"/>
              </a:spcAft>
              <a:buSzPct val="56756"/>
              <a:buFont typeface="Noto Sans Symbols"/>
              <a:buChar char="❑"/>
            </a:pPr>
            <a:r>
              <a:rPr lang="pl-PL"/>
              <a:t>Kaszel jest najczęstszym objawem raka płuca (45-75% chorych), z czego u 1/3 pacjentów przebiega z odkrztuszaniem wydzieliny. Rak płuc, to podstępna choroba, dlatego pojawienie się długotrwałego kaszlu (trwającego dłużej niż 2-3 tygodnie) lub zmiana charakteru dotychczas występującego kaszlu są potencjalnymi objawami raka płuca, o których powinno poinformować się lekarza.</a:t>
            </a:r>
            <a:endParaRPr/>
          </a:p>
          <a:p>
            <a:pPr marL="457200" lvl="0" indent="-308610" algn="l" rtl="0">
              <a:lnSpc>
                <a:spcPct val="100000"/>
              </a:lnSpc>
              <a:spcBef>
                <a:spcPts val="600"/>
              </a:spcBef>
              <a:spcAft>
                <a:spcPts val="0"/>
              </a:spcAft>
              <a:buSzPct val="56756"/>
              <a:buFont typeface="Noto Sans Symbols"/>
              <a:buChar char="❑"/>
            </a:pPr>
            <a:r>
              <a:rPr lang="pl-PL"/>
              <a:t>Duszności i świszczący oddech – duszność jest drugim pod względem częstości występowania objawem raka płuc (30-50% chorych). Pojawia się ona u palaczy jako skutek przewlekłego zapalenia oskrzeli oraz rozedmy. Jeżeli duszność wyraźnie się nasila, należy o tym fakcie poinformować lekarza. </a:t>
            </a:r>
            <a:br>
              <a:rPr lang="pl-PL"/>
            </a:br>
            <a:endParaRPr/>
          </a:p>
          <a:p>
            <a:pPr marL="457200" lvl="0" indent="-228600" algn="l" rtl="0">
              <a:lnSpc>
                <a:spcPct val="100000"/>
              </a:lnSpc>
              <a:spcBef>
                <a:spcPts val="600"/>
              </a:spcBef>
              <a:spcAft>
                <a:spcPts val="0"/>
              </a:spcAft>
              <a:buSzPct val="56756"/>
              <a:buFont typeface="Courier New"/>
              <a:buNone/>
            </a:pPr>
            <a:endParaRPr/>
          </a:p>
          <a:p>
            <a:pPr marL="457200" lvl="0" indent="-228600" algn="l" rtl="0">
              <a:lnSpc>
                <a:spcPct val="100000"/>
              </a:lnSpc>
              <a:spcBef>
                <a:spcPts val="600"/>
              </a:spcBef>
              <a:spcAft>
                <a:spcPts val="0"/>
              </a:spcAft>
              <a:buSzPct val="56756"/>
              <a:buFont typeface="Courier New"/>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Najczęstsze objawy raka płuc</a:t>
            </a:r>
            <a:endParaRPr/>
          </a:p>
        </p:txBody>
      </p:sp>
      <p:sp>
        <p:nvSpPr>
          <p:cNvPr id="354" name="Google Shape;354;p4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a:t>Świszczący dźwięk jako objaw choroby – rak płuca, który jest związany z nabłonkiem wyściełającym, może sprzyjać gromadzeniu się płynu w przestrzeni jamy opłucnej. Nosi to nazwę wysięku opłucnowego. Jeżeli gromadzi się duża objętość tego płynu, to dochodzi do ucisku na płuco, co powoduje duszność. </a:t>
            </a:r>
            <a:endParaRPr/>
          </a:p>
          <a:p>
            <a:pPr marL="457200" lvl="0" indent="-308610" algn="l" rtl="0">
              <a:lnSpc>
                <a:spcPct val="100000"/>
              </a:lnSpc>
              <a:spcBef>
                <a:spcPts val="600"/>
              </a:spcBef>
              <a:spcAft>
                <a:spcPts val="0"/>
              </a:spcAft>
              <a:buSzPts val="1260"/>
              <a:buChar char="?"/>
            </a:pPr>
            <a:r>
              <a:rPr lang="pl-PL"/>
              <a:t>Odkrztuszanie wydzieliny z krwią i chrypka to groźne objawy, które mogą sugerować raka płuca. Odkrztuszanie krwi lub plwociny zawierającej krew stanowią niepokojące symptomy i potencjalne objawy raka płuc,</a:t>
            </a: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Najczęstsze objawy raka płuc</a:t>
            </a:r>
            <a:endParaRPr/>
          </a:p>
        </p:txBody>
      </p:sp>
      <p:sp>
        <p:nvSpPr>
          <p:cNvPr id="360" name="Google Shape;360;p47"/>
          <p:cNvSpPr txBox="1">
            <a:spLocks noGrp="1"/>
          </p:cNvSpPr>
          <p:nvPr>
            <p:ph type="body" idx="1"/>
          </p:nvPr>
        </p:nvSpPr>
        <p:spPr>
          <a:xfrm>
            <a:off x="457199" y="1123406"/>
            <a:ext cx="7759337" cy="5350546"/>
          </a:xfrm>
          <a:prstGeom prst="rect">
            <a:avLst/>
          </a:prstGeom>
          <a:noFill/>
          <a:ln>
            <a:noFill/>
          </a:ln>
        </p:spPr>
        <p:txBody>
          <a:bodyPr spcFirstLastPara="1" wrap="square" lIns="91425" tIns="45700" rIns="91425" bIns="45700" anchor="t" anchorCtr="0">
            <a:normAutofit fontScale="85000" lnSpcReduction="20000"/>
          </a:bodyPr>
          <a:lstStyle/>
          <a:p>
            <a:pPr marL="457200" lvl="0" indent="-308610" algn="l" rtl="0">
              <a:lnSpc>
                <a:spcPct val="100000"/>
              </a:lnSpc>
              <a:spcBef>
                <a:spcPts val="600"/>
              </a:spcBef>
              <a:spcAft>
                <a:spcPts val="0"/>
              </a:spcAft>
              <a:buSzPct val="61764"/>
              <a:buChar char="?"/>
            </a:pPr>
            <a:r>
              <a:rPr lang="pl-PL"/>
              <a:t>Chrypka występuje w dużej części populacji, a zwłaszcza u osób często zapadających na przeziębienia lub infekcje toczące się w obrębie klatki piersiowej. W przypadku palaczy, chrypka która nie ustępuje po okresie 2-3 tygodni, powinna zostać zdiagnozowana przez lekarza</a:t>
            </a:r>
            <a:endParaRPr/>
          </a:p>
          <a:p>
            <a:pPr marL="457200" lvl="0" indent="-308610" algn="l" rtl="0">
              <a:lnSpc>
                <a:spcPct val="100000"/>
              </a:lnSpc>
              <a:spcBef>
                <a:spcPts val="600"/>
              </a:spcBef>
              <a:spcAft>
                <a:spcPts val="0"/>
              </a:spcAft>
              <a:buSzPct val="61764"/>
              <a:buChar char="?"/>
            </a:pPr>
            <a:r>
              <a:rPr lang="pl-PL"/>
              <a:t>Uczucie zmęczenia i utrata wagi – rak płuc to bardzo podstępna choroba, która może rozwijać się w organizmie chorego latami, a równocześnie nie dawać żadnych specyficznych symptomów. Znacząca utrata masy ciała wynosząca około 6 kilogramów występuje u ponad połowy pacjentów cierpiących z powodu raka płuc i jest częstym symptomem choroby nowotworowej płuc</a:t>
            </a:r>
            <a:endParaRPr/>
          </a:p>
          <a:p>
            <a:pPr marL="457200" lvl="0" indent="-308610" algn="l" rtl="0">
              <a:lnSpc>
                <a:spcPct val="100000"/>
              </a:lnSpc>
              <a:spcBef>
                <a:spcPts val="600"/>
              </a:spcBef>
              <a:spcAft>
                <a:spcPts val="0"/>
              </a:spcAft>
              <a:buSzPct val="61764"/>
              <a:buChar char="?"/>
            </a:pPr>
            <a:r>
              <a:rPr lang="pl-PL"/>
              <a:t>Ból w klatce piersiowej i barkach – potencjalne objawy raka płuc to także silny ból w klatce piersiowej, który – jak szacują eksperci – występuje u 25-50% chorych. Jest on zazwyczaj skutkiem naciekania przez raka płuc ściany klatki piersiowej, żeber lub kręgosłupa. Niekiedy rak płuca rozwija się w szczytach tego organu powodując powstanie dolegliwości bólowych zlokalizowanych w okolicy barku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wykrywanie i diagnostyka obrazowa</a:t>
            </a:r>
            <a:endParaRPr/>
          </a:p>
        </p:txBody>
      </p:sp>
      <p:sp>
        <p:nvSpPr>
          <p:cNvPr id="366" name="Google Shape;366;p48"/>
          <p:cNvSpPr txBox="1">
            <a:spLocks noGrp="1"/>
          </p:cNvSpPr>
          <p:nvPr>
            <p:ph type="body" idx="1"/>
          </p:nvPr>
        </p:nvSpPr>
        <p:spPr>
          <a:xfrm>
            <a:off x="457199" y="1136469"/>
            <a:ext cx="7903029" cy="5337483"/>
          </a:xfrm>
          <a:prstGeom prst="rect">
            <a:avLst/>
          </a:prstGeom>
          <a:noFill/>
          <a:ln>
            <a:noFill/>
          </a:ln>
        </p:spPr>
        <p:txBody>
          <a:bodyPr spcFirstLastPara="1" wrap="square" lIns="91425" tIns="45700" rIns="91425" bIns="45700" anchor="t" anchorCtr="0">
            <a:normAutofit fontScale="85000" lnSpcReduction="20000"/>
          </a:bodyPr>
          <a:lstStyle/>
          <a:p>
            <a:pPr marL="457200" lvl="0" indent="-308610" algn="l" rtl="0">
              <a:lnSpc>
                <a:spcPct val="100000"/>
              </a:lnSpc>
              <a:spcBef>
                <a:spcPts val="600"/>
              </a:spcBef>
              <a:spcAft>
                <a:spcPts val="0"/>
              </a:spcAft>
              <a:buSzPct val="61764"/>
              <a:buChar char="?"/>
            </a:pPr>
            <a:r>
              <a:rPr lang="pl-PL"/>
              <a:t>bronchoskopia – badanie endoskopowe układu oddechowego</a:t>
            </a:r>
            <a:endParaRPr/>
          </a:p>
          <a:p>
            <a:pPr marL="457200" lvl="0" indent="-308610" algn="l" rtl="0">
              <a:lnSpc>
                <a:spcPct val="100000"/>
              </a:lnSpc>
              <a:spcBef>
                <a:spcPts val="600"/>
              </a:spcBef>
              <a:spcAft>
                <a:spcPts val="0"/>
              </a:spcAft>
              <a:buSzPct val="61764"/>
              <a:buChar char="?"/>
            </a:pPr>
            <a:r>
              <a:rPr lang="pl-PL"/>
              <a:t>ultrasonografia – przez przełyk, przez oskrzela</a:t>
            </a:r>
            <a:endParaRPr/>
          </a:p>
          <a:p>
            <a:pPr marL="457200" lvl="0" indent="-308610" algn="l" rtl="0">
              <a:lnSpc>
                <a:spcPct val="100000"/>
              </a:lnSpc>
              <a:spcBef>
                <a:spcPts val="600"/>
              </a:spcBef>
              <a:spcAft>
                <a:spcPts val="0"/>
              </a:spcAft>
              <a:buSzPct val="61764"/>
              <a:buChar char="?"/>
            </a:pPr>
            <a:r>
              <a:rPr lang="pl-PL"/>
              <a:t>biopsja – przez klatkę piersiową, podczas operacji z oceną wycinka pod mikroskopem</a:t>
            </a:r>
            <a:endParaRPr/>
          </a:p>
          <a:p>
            <a:pPr marL="457200" lvl="0" indent="-308610" algn="l" rtl="0">
              <a:lnSpc>
                <a:spcPct val="100000"/>
              </a:lnSpc>
              <a:spcBef>
                <a:spcPts val="600"/>
              </a:spcBef>
              <a:spcAft>
                <a:spcPts val="0"/>
              </a:spcAft>
              <a:buSzPct val="61764"/>
              <a:buChar char="?"/>
            </a:pPr>
            <a:r>
              <a:rPr lang="pl-PL"/>
              <a:t>Objawy raka płuca widoczne w badaniu RTG klatki piersiowej mogą być różnorodne – w zależności od lokalizacji raka, jego wielkości czy obecności innych zmian (np. zwłóknienia). Istotne znaczenie w ocenie zaawansowania procesu nowotworowego ma również badanie tomografem komputerowym. Za pomocą tomografii zwykle można ocenić stopień zaawansowania nowotworu w klatce piersiowej. </a:t>
            </a:r>
            <a:endParaRPr/>
          </a:p>
          <a:p>
            <a:pPr marL="457200" lvl="0" indent="-308610" algn="l" rtl="0">
              <a:lnSpc>
                <a:spcPct val="100000"/>
              </a:lnSpc>
              <a:spcBef>
                <a:spcPts val="600"/>
              </a:spcBef>
              <a:spcAft>
                <a:spcPts val="0"/>
              </a:spcAft>
              <a:buSzPct val="61764"/>
              <a:buChar char="?"/>
            </a:pPr>
            <a:r>
              <a:rPr lang="pl-PL"/>
              <a:t>W celu dokładnej oceny obecności przerzutów raka płuca w węzłach chłonnych oraz poza klatką piersiową coraz częściej wykorzystuje się pozytonową tomografię emisyjną (PET). Chorym z rakiem płuca wykonuje się podstawowe badania krwi oraz ocenę ogólną moczu, w celu wykluczenia innych chorób współistniejących. Warto również określić stężenie markerów nowotworowych CAE i CA 125.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Nowotworzenie</a:t>
            </a:r>
            <a:endParaRPr/>
          </a:p>
        </p:txBody>
      </p:sp>
      <p:sp>
        <p:nvSpPr>
          <p:cNvPr id="155" name="Google Shape;155;p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None/>
            </a:pPr>
            <a:r>
              <a:rPr lang="pl-PL"/>
              <a:t>Onkogeneza, kancerogeneza lub inaczej nowotworzenie to długotrwały proces prowadzący do powstawania nowotworu. Związany jest on z nagromadzeniem się w komórce zmian genetycznych. W efekcie dochodzi do upośledzenia lub wzmocnienia ekspresji genów zaangażowanych w regulację cyklu komórkowego. Zmieniona komórka ulega niekontrolowanym podziałom i staje się niewrażliwa na sygnały kierujące ją na drogę samobójczej śmierci.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Rak płuc leczenie</a:t>
            </a:r>
            <a:endParaRPr/>
          </a:p>
        </p:txBody>
      </p:sp>
      <p:sp>
        <p:nvSpPr>
          <p:cNvPr id="372" name="Google Shape;372;p4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a:t>Zabieg operacyjny – lobektomia (usunięcie płata płuca)z usunięciem węzłów chłonnych, usunięcie płuca - rzadko</a:t>
            </a:r>
            <a:endParaRPr/>
          </a:p>
          <a:p>
            <a:pPr marL="457200" lvl="0" indent="-308610" algn="l" rtl="0">
              <a:lnSpc>
                <a:spcPct val="100000"/>
              </a:lnSpc>
              <a:spcBef>
                <a:spcPts val="600"/>
              </a:spcBef>
              <a:spcAft>
                <a:spcPts val="0"/>
              </a:spcAft>
              <a:buSzPts val="1260"/>
              <a:buChar char="?"/>
            </a:pPr>
            <a:r>
              <a:rPr lang="pl-PL"/>
              <a:t>Radioterapia</a:t>
            </a:r>
            <a:endParaRPr/>
          </a:p>
          <a:p>
            <a:pPr marL="457200" lvl="0" indent="-308610" algn="l" rtl="0">
              <a:lnSpc>
                <a:spcPct val="100000"/>
              </a:lnSpc>
              <a:spcBef>
                <a:spcPts val="600"/>
              </a:spcBef>
              <a:spcAft>
                <a:spcPts val="0"/>
              </a:spcAft>
              <a:buSzPts val="1260"/>
              <a:buChar char="?"/>
            </a:pPr>
            <a:r>
              <a:rPr lang="pl-PL"/>
              <a:t>Chemioterapia, immunoterapia</a:t>
            </a:r>
            <a:endParaRPr/>
          </a:p>
          <a:p>
            <a:pPr marL="457200" lvl="0" indent="-308610" algn="l" rtl="0">
              <a:lnSpc>
                <a:spcPct val="100000"/>
              </a:lnSpc>
              <a:spcBef>
                <a:spcPts val="600"/>
              </a:spcBef>
              <a:spcAft>
                <a:spcPts val="0"/>
              </a:spcAft>
              <a:buSzPts val="1260"/>
              <a:buChar char="?"/>
            </a:pPr>
            <a:r>
              <a:rPr lang="pl-PL"/>
              <a:t>NAJCZĘŚCIEJ – leczenie skojarzone kilkoma metodami jednocześnie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pl-PL"/>
              <a:t>Rak piersi</a:t>
            </a:r>
            <a:endParaRPr/>
          </a:p>
        </p:txBody>
      </p:sp>
      <p:sp>
        <p:nvSpPr>
          <p:cNvPr id="378" name="Google Shape;378;p5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ctr" anchorCtr="0">
            <a:normAutofit/>
          </a:bodyPr>
          <a:lstStyle/>
          <a:p>
            <a:pPr marL="457200" lvl="0" indent="-228600" algn="ctr" rtl="0">
              <a:lnSpc>
                <a:spcPct val="100000"/>
              </a:lnSpc>
              <a:spcBef>
                <a:spcPts val="600"/>
              </a:spcBef>
              <a:spcAft>
                <a:spcPts val="0"/>
              </a:spcAft>
              <a:buSzPts val="1100"/>
              <a:buNone/>
            </a:pPr>
            <a:r>
              <a:rPr lang="pl-PL" sz="2450">
                <a:highlight>
                  <a:schemeClr val="lt1"/>
                </a:highlight>
              </a:rPr>
              <a:t>Rak piersi stanowi dużą grupę zróżnicowanych i heterogennych co do biologii i przebiegu nowotworów. Nowotwór piersi stanowi 25% ogółu wszystkich zachorowań na nowotwory złośliwe wykrywane u kobiet. W Polsce stwierdza się każdego roku kilkanaście tysięcy nowych przypadków. Częstość występowania choroby związana jest z poziomem cywilizacyjnym społeczeństwa. Szczyt zachorowań na raka piersi występuje u kobiet w wieku 50-69 lat.</a:t>
            </a:r>
            <a:endParaRPr sz="3700">
              <a:highlight>
                <a:schemeClr val="lt1"/>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7b1b0bcbcc_0_1"/>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Rak piersi- czynniki ryzyka</a:t>
            </a:r>
            <a:endParaRPr/>
          </a:p>
        </p:txBody>
      </p:sp>
      <p:sp>
        <p:nvSpPr>
          <p:cNvPr id="384" name="Google Shape;384;g17b1b0bcbcc_0_1"/>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fontScale="77500" lnSpcReduction="10000"/>
          </a:bodyPr>
          <a:lstStyle/>
          <a:p>
            <a:pPr marL="457200" lvl="0" indent="-290607" algn="l" rtl="0">
              <a:spcBef>
                <a:spcPts val="600"/>
              </a:spcBef>
              <a:spcAft>
                <a:spcPts val="0"/>
              </a:spcAft>
              <a:buSzPct val="52500"/>
              <a:buChar char="●"/>
            </a:pPr>
            <a:r>
              <a:rPr lang="pl-PL"/>
              <a:t>wiek – starszy wiek, ryzyko zachorowania wzrasta z wiekiem</a:t>
            </a:r>
            <a:endParaRPr/>
          </a:p>
          <a:p>
            <a:pPr marL="457200" lvl="0" indent="-290607" algn="l" rtl="0">
              <a:spcBef>
                <a:spcPts val="0"/>
              </a:spcBef>
              <a:spcAft>
                <a:spcPts val="0"/>
              </a:spcAft>
              <a:buSzPct val="52500"/>
              <a:buChar char="●"/>
            </a:pPr>
            <a:r>
              <a:rPr lang="pl-PL"/>
              <a:t>wczesny wiek pierwszej miesiączki (&lt;12rż.)</a:t>
            </a:r>
            <a:endParaRPr/>
          </a:p>
          <a:p>
            <a:pPr marL="457200" lvl="0" indent="-290607" algn="l" rtl="0">
              <a:spcBef>
                <a:spcPts val="0"/>
              </a:spcBef>
              <a:spcAft>
                <a:spcPts val="0"/>
              </a:spcAft>
              <a:buSzPct val="52500"/>
              <a:buChar char="●"/>
            </a:pPr>
            <a:r>
              <a:rPr lang="pl-PL"/>
              <a:t>późny wiek menopauzy (&gt; 55rż.)</a:t>
            </a:r>
            <a:endParaRPr/>
          </a:p>
          <a:p>
            <a:pPr marL="457200" lvl="0" indent="-290607" algn="l" rtl="0">
              <a:spcBef>
                <a:spcPts val="0"/>
              </a:spcBef>
              <a:spcAft>
                <a:spcPts val="0"/>
              </a:spcAft>
              <a:buSzPct val="52500"/>
              <a:buChar char="●"/>
            </a:pPr>
            <a:r>
              <a:rPr lang="pl-PL"/>
              <a:t>pierwszy poród po 30 rż.</a:t>
            </a:r>
            <a:endParaRPr/>
          </a:p>
          <a:p>
            <a:pPr marL="457200" lvl="0" indent="-290607" algn="l" rtl="0">
              <a:spcBef>
                <a:spcPts val="0"/>
              </a:spcBef>
              <a:spcAft>
                <a:spcPts val="0"/>
              </a:spcAft>
              <a:buSzPct val="52500"/>
              <a:buChar char="●"/>
            </a:pPr>
            <a:r>
              <a:rPr lang="pl-PL"/>
              <a:t>bezdzietność</a:t>
            </a:r>
            <a:endParaRPr/>
          </a:p>
          <a:p>
            <a:pPr marL="457200" lvl="0" indent="-290607" algn="l" rtl="0">
              <a:spcBef>
                <a:spcPts val="0"/>
              </a:spcBef>
              <a:spcAft>
                <a:spcPts val="0"/>
              </a:spcAft>
              <a:buSzPct val="52500"/>
              <a:buChar char="●"/>
            </a:pPr>
            <a:r>
              <a:rPr lang="pl-PL"/>
              <a:t>otyłość (BMI&gt;30)</a:t>
            </a:r>
            <a:endParaRPr/>
          </a:p>
          <a:p>
            <a:pPr marL="457200" lvl="0" indent="-290607" algn="l" rtl="0">
              <a:spcBef>
                <a:spcPts val="0"/>
              </a:spcBef>
              <a:spcAft>
                <a:spcPts val="0"/>
              </a:spcAft>
              <a:buSzPct val="52500"/>
              <a:buChar char="●"/>
            </a:pPr>
            <a:r>
              <a:rPr lang="pl-PL"/>
              <a:t>nosicielstwo mutacji niektórych genów (przede wszystkim BRCA1 i BRCA2),</a:t>
            </a:r>
            <a:endParaRPr/>
          </a:p>
          <a:p>
            <a:pPr marL="457200" lvl="0" indent="-290607" algn="l" rtl="0">
              <a:spcBef>
                <a:spcPts val="0"/>
              </a:spcBef>
              <a:spcAft>
                <a:spcPts val="0"/>
              </a:spcAft>
              <a:buSzPct val="52500"/>
              <a:buChar char="●"/>
            </a:pPr>
            <a:r>
              <a:rPr lang="pl-PL"/>
              <a:t>rodzinne występowanie raka piersi, zwłaszcza w młodszym wieku</a:t>
            </a:r>
            <a:endParaRPr/>
          </a:p>
          <a:p>
            <a:pPr marL="457200" lvl="0" indent="-290607" algn="l" rtl="0">
              <a:spcBef>
                <a:spcPts val="0"/>
              </a:spcBef>
              <a:spcAft>
                <a:spcPts val="0"/>
              </a:spcAft>
              <a:buSzPct val="52500"/>
              <a:buChar char="●"/>
            </a:pPr>
            <a:r>
              <a:rPr lang="pl-PL"/>
              <a:t>ekspozycja na działanie promieniowania jonizującego</a:t>
            </a:r>
            <a:endParaRPr/>
          </a:p>
          <a:p>
            <a:pPr marL="457200" lvl="0" indent="-290607" algn="l" rtl="0">
              <a:spcBef>
                <a:spcPts val="0"/>
              </a:spcBef>
              <a:spcAft>
                <a:spcPts val="0"/>
              </a:spcAft>
              <a:buSzPct val="52500"/>
              <a:buChar char="●"/>
            </a:pPr>
            <a:r>
              <a:rPr lang="pl-PL"/>
              <a:t>rak drugiej piersi</a:t>
            </a:r>
            <a:endParaRPr/>
          </a:p>
          <a:p>
            <a:pPr marL="457200" lvl="0" indent="-290607" algn="l" rtl="0">
              <a:spcBef>
                <a:spcPts val="0"/>
              </a:spcBef>
              <a:spcAft>
                <a:spcPts val="0"/>
              </a:spcAft>
              <a:buSzPct val="52500"/>
              <a:buChar char="●"/>
            </a:pPr>
            <a:r>
              <a:rPr lang="pl-PL"/>
              <a:t>długotrwała hormonalna terapia zastępcza (HTZ), antykoncepcja hormonalna</a:t>
            </a:r>
            <a:endParaRPr/>
          </a:p>
          <a:p>
            <a:pPr marL="457200" lvl="0" indent="-290607" algn="l" rtl="0">
              <a:spcBef>
                <a:spcPts val="0"/>
              </a:spcBef>
              <a:spcAft>
                <a:spcPts val="0"/>
              </a:spcAft>
              <a:buSzPct val="52500"/>
              <a:buChar char="●"/>
            </a:pPr>
            <a:r>
              <a:rPr lang="pl-PL"/>
              <a:t>niektóre łagodne choroby piersi z obecnością atypowego rozrostu</a:t>
            </a:r>
            <a:endParaRPr/>
          </a:p>
          <a:p>
            <a:pPr marL="457200" lvl="0" indent="-290607" algn="l" rtl="0">
              <a:spcBef>
                <a:spcPts val="0"/>
              </a:spcBef>
              <a:spcAft>
                <a:spcPts val="0"/>
              </a:spcAft>
              <a:buSzPct val="52500"/>
              <a:buChar char="●"/>
            </a:pPr>
            <a:r>
              <a:rPr lang="pl-PL"/>
              <a:t>alkohol</a:t>
            </a:r>
            <a:endParaRPr/>
          </a:p>
          <a:p>
            <a:pPr marL="0" lvl="0" indent="0" algn="l" rtl="0">
              <a:spcBef>
                <a:spcPts val="6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7b1b0bcbcc_0_14"/>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RAK PIERSI - OBJAWY</a:t>
            </a:r>
            <a:endParaRPr/>
          </a:p>
        </p:txBody>
      </p:sp>
      <p:sp>
        <p:nvSpPr>
          <p:cNvPr id="390" name="Google Shape;390;g17b1b0bcbcc_0_14"/>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fontScale="62500" lnSpcReduction="20000"/>
          </a:bodyPr>
          <a:lstStyle/>
          <a:p>
            <a:pPr marL="0" lvl="0" indent="0" algn="l" rtl="0">
              <a:spcBef>
                <a:spcPts val="600"/>
              </a:spcBef>
              <a:spcAft>
                <a:spcPts val="0"/>
              </a:spcAft>
              <a:buClr>
                <a:schemeClr val="dk1"/>
              </a:buClr>
              <a:buSzPct val="45833"/>
              <a:buFont typeface="Arial"/>
              <a:buNone/>
            </a:pPr>
            <a:r>
              <a:rPr lang="pl-PL"/>
              <a:t>1. Zmiana w badaniach obrazowych/mammografii (nie każda to rak piersi!)</a:t>
            </a:r>
            <a:endParaRPr/>
          </a:p>
          <a:p>
            <a:pPr marL="0" lvl="0" indent="0" algn="l" rtl="0">
              <a:spcBef>
                <a:spcPts val="600"/>
              </a:spcBef>
              <a:spcAft>
                <a:spcPts val="0"/>
              </a:spcAft>
              <a:buClr>
                <a:schemeClr val="dk1"/>
              </a:buClr>
              <a:buSzPct val="45833"/>
              <a:buFont typeface="Arial"/>
              <a:buNone/>
            </a:pPr>
            <a:r>
              <a:rPr lang="pl-PL"/>
              <a:t>2. Guzek w miąższu piersi – wyczuwalny w badaniu palpacyjnym</a:t>
            </a:r>
            <a:endParaRPr/>
          </a:p>
          <a:p>
            <a:pPr marL="0" lvl="0" indent="0" algn="l" rtl="0">
              <a:spcBef>
                <a:spcPts val="600"/>
              </a:spcBef>
              <a:spcAft>
                <a:spcPts val="0"/>
              </a:spcAft>
              <a:buClr>
                <a:schemeClr val="dk1"/>
              </a:buClr>
              <a:buSzPct val="45833"/>
              <a:buFont typeface="Arial"/>
              <a:buNone/>
            </a:pPr>
            <a:r>
              <a:rPr lang="pl-PL"/>
              <a:t>3. Zmiana wielkości, kształtu, konturu, asymetria piersi</a:t>
            </a:r>
            <a:endParaRPr/>
          </a:p>
          <a:p>
            <a:pPr marL="0" lvl="0" indent="0" algn="l" rtl="0">
              <a:spcBef>
                <a:spcPts val="600"/>
              </a:spcBef>
              <a:spcAft>
                <a:spcPts val="0"/>
              </a:spcAft>
              <a:buClr>
                <a:schemeClr val="dk1"/>
              </a:buClr>
              <a:buSzPct val="45833"/>
              <a:buFont typeface="Arial"/>
              <a:buNone/>
            </a:pPr>
            <a:r>
              <a:rPr lang="pl-PL"/>
              <a:t>4. Zmiana w obrębie skóry</a:t>
            </a:r>
            <a:endParaRPr/>
          </a:p>
          <a:p>
            <a:pPr marL="0" lvl="0" indent="0" algn="l" rtl="0">
              <a:spcBef>
                <a:spcPts val="600"/>
              </a:spcBef>
              <a:spcAft>
                <a:spcPts val="0"/>
              </a:spcAft>
              <a:buClr>
                <a:schemeClr val="dk1"/>
              </a:buClr>
              <a:buSzPct val="45833"/>
              <a:buFont typeface="Arial"/>
              <a:buNone/>
            </a:pPr>
            <a:r>
              <a:rPr lang="pl-PL"/>
              <a:t>• zaciągnięcie skóry nad guzem</a:t>
            </a:r>
            <a:endParaRPr/>
          </a:p>
          <a:p>
            <a:pPr marL="0" lvl="0" indent="0" algn="l" rtl="0">
              <a:spcBef>
                <a:spcPts val="600"/>
              </a:spcBef>
              <a:spcAft>
                <a:spcPts val="0"/>
              </a:spcAft>
              <a:buClr>
                <a:schemeClr val="dk1"/>
              </a:buClr>
              <a:buSzPct val="45833"/>
              <a:buFont typeface="Arial"/>
              <a:buNone/>
            </a:pPr>
            <a:r>
              <a:rPr lang="pl-PL"/>
              <a:t>• obrzęk skóry</a:t>
            </a:r>
            <a:endParaRPr/>
          </a:p>
          <a:p>
            <a:pPr marL="0" lvl="0" indent="0" algn="l" rtl="0">
              <a:spcBef>
                <a:spcPts val="600"/>
              </a:spcBef>
              <a:spcAft>
                <a:spcPts val="0"/>
              </a:spcAft>
              <a:buClr>
                <a:schemeClr val="dk1"/>
              </a:buClr>
              <a:buSzPct val="45833"/>
              <a:buFont typeface="Arial"/>
              <a:buNone/>
            </a:pPr>
            <a:r>
              <a:rPr lang="pl-PL"/>
              <a:t>• zmiany o charakterze ,,skórki pomarańczy”</a:t>
            </a:r>
            <a:endParaRPr/>
          </a:p>
          <a:p>
            <a:pPr marL="0" lvl="0" indent="0" algn="l" rtl="0">
              <a:spcBef>
                <a:spcPts val="600"/>
              </a:spcBef>
              <a:spcAft>
                <a:spcPts val="0"/>
              </a:spcAft>
              <a:buClr>
                <a:schemeClr val="dk1"/>
              </a:buClr>
              <a:buSzPct val="45833"/>
              <a:buFont typeface="Arial"/>
              <a:buNone/>
            </a:pPr>
            <a:r>
              <a:rPr lang="pl-PL"/>
              <a:t>• zaczerwienienie skóry</a:t>
            </a:r>
            <a:endParaRPr/>
          </a:p>
          <a:p>
            <a:pPr marL="0" lvl="0" indent="0" algn="l" rtl="0">
              <a:spcBef>
                <a:spcPts val="600"/>
              </a:spcBef>
              <a:spcAft>
                <a:spcPts val="0"/>
              </a:spcAft>
              <a:buClr>
                <a:schemeClr val="dk1"/>
              </a:buClr>
              <a:buSzPct val="45833"/>
              <a:buFont typeface="Arial"/>
              <a:buNone/>
            </a:pPr>
            <a:r>
              <a:rPr lang="pl-PL"/>
              <a:t>• owrzodzenie skóry</a:t>
            </a:r>
            <a:endParaRPr/>
          </a:p>
          <a:p>
            <a:pPr marL="0" lvl="0" indent="0" algn="l" rtl="0">
              <a:spcBef>
                <a:spcPts val="600"/>
              </a:spcBef>
              <a:spcAft>
                <a:spcPts val="0"/>
              </a:spcAft>
              <a:buClr>
                <a:schemeClr val="dk1"/>
              </a:buClr>
              <a:buSzPct val="45833"/>
              <a:buFont typeface="Arial"/>
              <a:buNone/>
            </a:pPr>
            <a:r>
              <a:rPr lang="pl-PL"/>
              <a:t>5. Zmieniony wygląd brodawki sutkowej</a:t>
            </a:r>
            <a:endParaRPr/>
          </a:p>
          <a:p>
            <a:pPr marL="0" lvl="0" indent="0" algn="l" rtl="0">
              <a:spcBef>
                <a:spcPts val="600"/>
              </a:spcBef>
              <a:spcAft>
                <a:spcPts val="0"/>
              </a:spcAft>
              <a:buClr>
                <a:schemeClr val="dk1"/>
              </a:buClr>
              <a:buSzPct val="45833"/>
              <a:buFont typeface="Arial"/>
              <a:buNone/>
            </a:pPr>
            <a:r>
              <a:rPr lang="pl-PL"/>
              <a:t>• wyciek z brodawki</a:t>
            </a:r>
            <a:endParaRPr/>
          </a:p>
          <a:p>
            <a:pPr marL="0" lvl="0" indent="0" algn="l" rtl="0">
              <a:spcBef>
                <a:spcPts val="600"/>
              </a:spcBef>
              <a:spcAft>
                <a:spcPts val="0"/>
              </a:spcAft>
              <a:buClr>
                <a:schemeClr val="dk1"/>
              </a:buClr>
              <a:buSzPct val="45833"/>
              <a:buFont typeface="Arial"/>
              <a:buNone/>
            </a:pPr>
            <a:r>
              <a:rPr lang="pl-PL"/>
              <a:t>• wciągnięcie brodawki</a:t>
            </a:r>
            <a:endParaRPr/>
          </a:p>
          <a:p>
            <a:pPr marL="0" lvl="0" indent="0" algn="l" rtl="0">
              <a:spcBef>
                <a:spcPts val="600"/>
              </a:spcBef>
              <a:spcAft>
                <a:spcPts val="0"/>
              </a:spcAft>
              <a:buClr>
                <a:schemeClr val="dk1"/>
              </a:buClr>
              <a:buSzPct val="45833"/>
              <a:buFont typeface="Arial"/>
              <a:buNone/>
            </a:pPr>
            <a:r>
              <a:rPr lang="pl-PL"/>
              <a:t>• wykwity - grudkowe, wyciek, owrzodzenie, zmiany skórne</a:t>
            </a:r>
            <a:endParaRPr/>
          </a:p>
          <a:p>
            <a:pPr marL="0" lvl="0" indent="0" algn="l" rtl="0">
              <a:spcBef>
                <a:spcPts val="600"/>
              </a:spcBef>
              <a:spcAft>
                <a:spcPts val="0"/>
              </a:spcAft>
              <a:buClr>
                <a:schemeClr val="dk1"/>
              </a:buClr>
              <a:buSzPct val="45833"/>
              <a:buFont typeface="Arial"/>
              <a:buNone/>
            </a:pPr>
            <a:r>
              <a:rPr lang="pl-PL"/>
              <a:t>6. Cechy zapalenia – obrzęk, zaczerwienieni, ucieplenie,</a:t>
            </a:r>
            <a:endParaRPr/>
          </a:p>
          <a:p>
            <a:pPr marL="0" lvl="0" indent="0" algn="l" rtl="0">
              <a:spcBef>
                <a:spcPts val="600"/>
              </a:spcBef>
              <a:spcAft>
                <a:spcPts val="0"/>
              </a:spcAft>
              <a:buClr>
                <a:schemeClr val="dk1"/>
              </a:buClr>
              <a:buSzPct val="45833"/>
              <a:buFont typeface="Arial"/>
              <a:buNone/>
            </a:pPr>
            <a:r>
              <a:rPr lang="pl-PL"/>
              <a:t>bolesność (ale nie każde zapalenie to rak)</a:t>
            </a:r>
            <a:endParaRPr/>
          </a:p>
          <a:p>
            <a:pPr marL="0" lvl="0" indent="0" algn="l" rtl="0">
              <a:spcBef>
                <a:spcPts val="600"/>
              </a:spcBef>
              <a:spcAft>
                <a:spcPts val="0"/>
              </a:spcAft>
              <a:buClr>
                <a:schemeClr val="dk1"/>
              </a:buClr>
              <a:buSzPct val="45833"/>
              <a:buFont typeface="Arial"/>
              <a:buNone/>
            </a:pPr>
            <a:r>
              <a:rPr lang="pl-PL"/>
              <a:t>7. Ból</a:t>
            </a:r>
            <a:endParaRPr/>
          </a:p>
          <a:p>
            <a:pPr marL="0" lvl="0" indent="0" algn="l" rtl="0">
              <a:spcBef>
                <a:spcPts val="600"/>
              </a:spcBef>
              <a:spcAft>
                <a:spcPts val="0"/>
              </a:spcAft>
              <a:buClr>
                <a:schemeClr val="dk1"/>
              </a:buClr>
              <a:buSzPct val="45833"/>
              <a:buFont typeface="Arial"/>
              <a:buNone/>
            </a:pPr>
            <a:r>
              <a:rPr lang="pl-PL"/>
              <a:t>8. Powiększenie węzłów chłonnych pachowych – po stronie guza</a:t>
            </a:r>
            <a:endParaRPr/>
          </a:p>
          <a:p>
            <a:pPr marL="0" lvl="0" indent="0" algn="l" rtl="0">
              <a:spcBef>
                <a:spcPts val="600"/>
              </a:spcBef>
              <a:spcAft>
                <a:spcPts val="0"/>
              </a:spcAft>
              <a:buNone/>
            </a:pPr>
            <a:r>
              <a:rPr lang="pl-PL"/>
              <a:t>9. Objawy związane z przerzutami odległymi</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7b1b0bcbcc_0_55"/>
          <p:cNvSpPr txBox="1">
            <a:spLocks noGrp="1"/>
          </p:cNvSpPr>
          <p:nvPr>
            <p:ph type="title"/>
          </p:nvPr>
        </p:nvSpPr>
        <p:spPr>
          <a:xfrm>
            <a:off x="457200" y="274638"/>
            <a:ext cx="7467600"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396" name="Google Shape;396;g17b1b0bcbcc_0_55"/>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endParaRPr/>
          </a:p>
        </p:txBody>
      </p:sp>
      <p:pic>
        <p:nvPicPr>
          <p:cNvPr id="397" name="Google Shape;397;g17b1b0bcbcc_0_55"/>
          <p:cNvPicPr preferRelativeResize="0"/>
          <p:nvPr/>
        </p:nvPicPr>
        <p:blipFill>
          <a:blip r:embed="rId3">
            <a:alphaModFix/>
          </a:blip>
          <a:stretch>
            <a:fillRect/>
          </a:stretch>
        </p:blipFill>
        <p:spPr>
          <a:xfrm>
            <a:off x="412250" y="274650"/>
            <a:ext cx="8265800" cy="6199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7b1b0bcbcc_0_7"/>
          <p:cNvSpPr txBox="1">
            <a:spLocks noGrp="1"/>
          </p:cNvSpPr>
          <p:nvPr>
            <p:ph type="title"/>
          </p:nvPr>
        </p:nvSpPr>
        <p:spPr>
          <a:xfrm>
            <a:off x="457200" y="274650"/>
            <a:ext cx="8058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RAK PIERSI - CZYNNIKI REDUKUJĄCE RYZYKO</a:t>
            </a:r>
            <a:endParaRPr/>
          </a:p>
        </p:txBody>
      </p:sp>
      <p:sp>
        <p:nvSpPr>
          <p:cNvPr id="403" name="Google Shape;403;g17b1b0bcbcc_0_7"/>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lnSpcReduction="10000"/>
          </a:bodyPr>
          <a:lstStyle/>
          <a:p>
            <a:pPr marL="457200" lvl="0" indent="-308610" algn="l" rtl="0">
              <a:spcBef>
                <a:spcPts val="600"/>
              </a:spcBef>
              <a:spcAft>
                <a:spcPts val="0"/>
              </a:spcAft>
              <a:buSzPts val="1260"/>
              <a:buChar char="●"/>
            </a:pPr>
            <a:r>
              <a:rPr lang="pl-PL"/>
              <a:t>Aktywność fizyczna/trening zdrowotny - zwiększona aktywność fizyczna zmniejsza ryzyko wystąpienia tego nowotworu średnio o 25% w porównaniu z populacją osób nieaktywnych fizycznie. Im wyższa i dłużej trwająca aktywność, tym ryzyko wystąpienia raka piersi jest mniejsze</a:t>
            </a:r>
            <a:endParaRPr/>
          </a:p>
          <a:p>
            <a:pPr marL="457200" lvl="0" indent="-308610" algn="l" rtl="0">
              <a:spcBef>
                <a:spcPts val="0"/>
              </a:spcBef>
              <a:spcAft>
                <a:spcPts val="0"/>
              </a:spcAft>
              <a:buSzPts val="1260"/>
              <a:buChar char="●"/>
            </a:pPr>
            <a:r>
              <a:rPr lang="pl-PL"/>
              <a:t>Zdrowe odżywianie – zapobieganie otyłości</a:t>
            </a:r>
            <a:endParaRPr/>
          </a:p>
          <a:p>
            <a:pPr marL="457200" lvl="0" indent="-308610" algn="l" rtl="0">
              <a:spcBef>
                <a:spcPts val="0"/>
              </a:spcBef>
              <a:spcAft>
                <a:spcPts val="0"/>
              </a:spcAft>
              <a:buSzPts val="1260"/>
              <a:buChar char="●"/>
            </a:pPr>
            <a:r>
              <a:rPr lang="pl-PL"/>
              <a:t>Zakaz palenia tytoniu</a:t>
            </a:r>
            <a:endParaRPr/>
          </a:p>
          <a:p>
            <a:pPr marL="457200" lvl="0" indent="-308610" algn="l" rtl="0">
              <a:spcBef>
                <a:spcPts val="0"/>
              </a:spcBef>
              <a:spcAft>
                <a:spcPts val="0"/>
              </a:spcAft>
              <a:buSzPts val="1260"/>
              <a:buChar char="●"/>
            </a:pPr>
            <a:r>
              <a:rPr lang="pl-PL"/>
              <a:t>Ograniczenie alkoholu</a:t>
            </a:r>
            <a:endParaRPr/>
          </a:p>
          <a:p>
            <a:pPr marL="457200" lvl="0" indent="-308610" algn="l" rtl="0">
              <a:spcBef>
                <a:spcPts val="0"/>
              </a:spcBef>
              <a:spcAft>
                <a:spcPts val="0"/>
              </a:spcAft>
              <a:buSzPts val="1260"/>
              <a:buChar char="●"/>
            </a:pPr>
            <a:r>
              <a:rPr lang="pl-PL"/>
              <a:t>Regularne badania profilaktyczne</a:t>
            </a:r>
            <a:endParaRPr/>
          </a:p>
          <a:p>
            <a:pPr marL="457200" lvl="0" indent="-308610" algn="l" rtl="0">
              <a:spcBef>
                <a:spcPts val="0"/>
              </a:spcBef>
              <a:spcAft>
                <a:spcPts val="0"/>
              </a:spcAft>
              <a:buSzPts val="1260"/>
              <a:buChar char="●"/>
            </a:pPr>
            <a:r>
              <a:rPr lang="pl-PL"/>
              <a:t>Karmienie piersią – każde 5 miesięcy o 2%</a:t>
            </a:r>
            <a:endParaRPr/>
          </a:p>
          <a:p>
            <a:pPr marL="0" lvl="0" indent="0" algn="l" rtl="0">
              <a:spcBef>
                <a:spcPts val="6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7b1b0bcbcc_0_21"/>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DIAGNOSTYKA</a:t>
            </a:r>
            <a:endParaRPr/>
          </a:p>
        </p:txBody>
      </p:sp>
      <p:sp>
        <p:nvSpPr>
          <p:cNvPr id="409" name="Google Shape;409;g17b1b0bcbcc_0_21"/>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fontScale="85000" lnSpcReduction="20000"/>
          </a:bodyPr>
          <a:lstStyle/>
          <a:p>
            <a:pPr marL="0" lvl="0" indent="0" algn="l" rtl="0">
              <a:spcBef>
                <a:spcPts val="600"/>
              </a:spcBef>
              <a:spcAft>
                <a:spcPts val="0"/>
              </a:spcAft>
              <a:buClr>
                <a:schemeClr val="dk1"/>
              </a:buClr>
              <a:buSzPct val="36666"/>
              <a:buFont typeface="Arial"/>
              <a:buNone/>
            </a:pPr>
            <a:r>
              <a:rPr lang="pl-PL" sz="3000" cap="small"/>
              <a:t>• Badanie fizykalne – oglądanie, badanie palpacyjne piersi i węzłów chłonnych.</a:t>
            </a:r>
            <a:endParaRPr sz="3000" cap="small"/>
          </a:p>
          <a:p>
            <a:pPr marL="0" lvl="0" indent="0" algn="l" rtl="0">
              <a:spcBef>
                <a:spcPts val="600"/>
              </a:spcBef>
              <a:spcAft>
                <a:spcPts val="0"/>
              </a:spcAft>
              <a:buClr>
                <a:schemeClr val="dk1"/>
              </a:buClr>
              <a:buSzPct val="36666"/>
              <a:buFont typeface="Arial"/>
              <a:buNone/>
            </a:pPr>
            <a:r>
              <a:rPr lang="pl-PL" sz="3000" cap="small"/>
              <a:t>• Mammografia</a:t>
            </a:r>
            <a:endParaRPr sz="3000" cap="small"/>
          </a:p>
          <a:p>
            <a:pPr marL="0" lvl="0" indent="0" algn="l" rtl="0">
              <a:spcBef>
                <a:spcPts val="600"/>
              </a:spcBef>
              <a:spcAft>
                <a:spcPts val="0"/>
              </a:spcAft>
              <a:buClr>
                <a:schemeClr val="dk1"/>
              </a:buClr>
              <a:buSzPct val="36666"/>
              <a:buFont typeface="Arial"/>
              <a:buNone/>
            </a:pPr>
            <a:r>
              <a:rPr lang="pl-PL" sz="3000" cap="small"/>
              <a:t>• USG piersi</a:t>
            </a:r>
            <a:endParaRPr sz="3000" cap="small"/>
          </a:p>
          <a:p>
            <a:pPr marL="0" lvl="0" indent="0" algn="l" rtl="0">
              <a:spcBef>
                <a:spcPts val="600"/>
              </a:spcBef>
              <a:spcAft>
                <a:spcPts val="0"/>
              </a:spcAft>
              <a:buNone/>
            </a:pPr>
            <a:r>
              <a:rPr lang="pl-PL" sz="3000" cap="small"/>
              <a:t>• Rezonans magnetyczny piersi (MRI)</a:t>
            </a:r>
            <a:endParaRPr sz="3000" cap="small"/>
          </a:p>
          <a:p>
            <a:pPr marL="0" lvl="0" indent="0" algn="l" rtl="0">
              <a:spcBef>
                <a:spcPts val="600"/>
              </a:spcBef>
              <a:spcAft>
                <a:spcPts val="0"/>
              </a:spcAft>
              <a:buNone/>
            </a:pPr>
            <a:r>
              <a:rPr lang="pl-PL" sz="3000" cap="small"/>
              <a:t>• Biopsja guza (gruboigłowa) – wynik histopatologiczny/patomorfologiczny</a:t>
            </a:r>
            <a:endParaRPr sz="3000" cap="small"/>
          </a:p>
          <a:p>
            <a:pPr marL="0" lvl="0" indent="0" algn="l" rtl="0">
              <a:spcBef>
                <a:spcPts val="600"/>
              </a:spcBef>
              <a:spcAft>
                <a:spcPts val="0"/>
              </a:spcAft>
              <a:buNone/>
            </a:pPr>
            <a:r>
              <a:rPr lang="pl-PL" sz="3000" cap="small"/>
              <a:t>• Badanie w kierunku oceny stopnia zaawansowania raka (RTG klatki piersiowej; USG jamy brzusznej, scyntygrafia, PET – wg wskazań)</a:t>
            </a:r>
            <a:endParaRPr sz="3000" cap="small"/>
          </a:p>
          <a:p>
            <a:pPr marL="0" lvl="0" indent="0" algn="l" rtl="0">
              <a:spcBef>
                <a:spcPts val="600"/>
              </a:spcBef>
              <a:spcAft>
                <a:spcPts val="0"/>
              </a:spcAft>
              <a:buClr>
                <a:schemeClr val="dk1"/>
              </a:buClr>
              <a:buSzPct val="36666"/>
              <a:buFont typeface="Arial"/>
              <a:buNone/>
            </a:pPr>
            <a:endParaRPr sz="3000" cap="small"/>
          </a:p>
          <a:p>
            <a:pPr marL="0" lvl="0" indent="0" algn="l" rtl="0">
              <a:spcBef>
                <a:spcPts val="600"/>
              </a:spcBef>
              <a:spcAft>
                <a:spcPts val="0"/>
              </a:spcAft>
              <a:buNone/>
            </a:pPr>
            <a:endParaRPr sz="3000" cap="small">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7b1b0bcbcc_0_35"/>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Samobadanie Piersi</a:t>
            </a:r>
            <a:endParaRPr/>
          </a:p>
        </p:txBody>
      </p:sp>
      <p:sp>
        <p:nvSpPr>
          <p:cNvPr id="415" name="Google Shape;415;g17b1b0bcbcc_0_35"/>
          <p:cNvSpPr txBox="1">
            <a:spLocks noGrp="1"/>
          </p:cNvSpPr>
          <p:nvPr>
            <p:ph type="body" idx="1"/>
          </p:nvPr>
        </p:nvSpPr>
        <p:spPr>
          <a:xfrm>
            <a:off x="457200" y="1600200"/>
            <a:ext cx="7467600" cy="4873800"/>
          </a:xfrm>
          <a:prstGeom prst="rect">
            <a:avLst/>
          </a:prstGeom>
        </p:spPr>
        <p:txBody>
          <a:bodyPr spcFirstLastPara="1" wrap="square" lIns="91425" tIns="45700" rIns="91425" bIns="45700" anchor="b" anchorCtr="0">
            <a:normAutofit/>
          </a:bodyPr>
          <a:lstStyle/>
          <a:p>
            <a:pPr marL="0" lvl="0" indent="0" algn="l" rtl="0">
              <a:spcBef>
                <a:spcPts val="600"/>
              </a:spcBef>
              <a:spcAft>
                <a:spcPts val="0"/>
              </a:spcAft>
              <a:buClr>
                <a:schemeClr val="dk1"/>
              </a:buClr>
              <a:buSzPts val="1100"/>
              <a:buFont typeface="Arial"/>
              <a:buNone/>
            </a:pPr>
            <a:r>
              <a:rPr lang="pl-PL" u="sng">
                <a:solidFill>
                  <a:schemeClr val="hlink"/>
                </a:solidFill>
                <a:hlinkClick r:id="rId3"/>
              </a:rPr>
              <a:t>https://www.youtube.com/watch?v=B0SQRIEm_GQ</a:t>
            </a:r>
            <a:endParaRPr/>
          </a:p>
        </p:txBody>
      </p:sp>
      <p:pic>
        <p:nvPicPr>
          <p:cNvPr id="416" name="Google Shape;416;g17b1b0bcbcc_0_35"/>
          <p:cNvPicPr preferRelativeResize="0"/>
          <p:nvPr/>
        </p:nvPicPr>
        <p:blipFill>
          <a:blip r:embed="rId4">
            <a:alphaModFix/>
          </a:blip>
          <a:stretch>
            <a:fillRect/>
          </a:stretch>
        </p:blipFill>
        <p:spPr>
          <a:xfrm>
            <a:off x="417725" y="1364000"/>
            <a:ext cx="8226299" cy="46273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7b1b0bcbcc_0_42"/>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Rak piersi- metody leczenia</a:t>
            </a:r>
            <a:endParaRPr/>
          </a:p>
        </p:txBody>
      </p:sp>
      <p:sp>
        <p:nvSpPr>
          <p:cNvPr id="422" name="Google Shape;422;g17b1b0bcbcc_0_42"/>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a:bodyPr>
          <a:lstStyle/>
          <a:p>
            <a:pPr marL="457200" lvl="0" indent="-308610" algn="l" rtl="0">
              <a:spcBef>
                <a:spcPts val="600"/>
              </a:spcBef>
              <a:spcAft>
                <a:spcPts val="0"/>
              </a:spcAft>
              <a:buSzPts val="1260"/>
              <a:buChar char="●"/>
            </a:pPr>
            <a:r>
              <a:rPr lang="pl-PL"/>
              <a:t>ZABIEG OPERACYJNY – Leczenie oszczędzające lub mastektomia(amputacja) piersi oraz biopsję węzła chłonnego lub usunięcie węzłów chłonnych. </a:t>
            </a:r>
            <a:endParaRPr/>
          </a:p>
          <a:p>
            <a:pPr marL="457200" lvl="0" indent="-308610" algn="l" rtl="0">
              <a:spcBef>
                <a:spcPts val="0"/>
              </a:spcBef>
              <a:spcAft>
                <a:spcPts val="0"/>
              </a:spcAft>
              <a:buSzPts val="1260"/>
              <a:buChar char="●"/>
            </a:pPr>
            <a:r>
              <a:rPr lang="pl-PL"/>
              <a:t>LECZENIE SYSTEMOWE</a:t>
            </a:r>
            <a:endParaRPr/>
          </a:p>
          <a:p>
            <a:pPr marL="914400" lvl="1" indent="-320040" algn="l" rtl="0">
              <a:spcBef>
                <a:spcPts val="0"/>
              </a:spcBef>
              <a:spcAft>
                <a:spcPts val="0"/>
              </a:spcAft>
              <a:buSzPts val="1440"/>
              <a:buChar char="○"/>
            </a:pPr>
            <a:r>
              <a:rPr lang="pl-PL"/>
              <a:t>chemioterapia - przedoperacyjna, pooperacyjna</a:t>
            </a:r>
            <a:endParaRPr/>
          </a:p>
          <a:p>
            <a:pPr marL="914400" lvl="1" indent="-320040" algn="l" rtl="0">
              <a:spcBef>
                <a:spcPts val="0"/>
              </a:spcBef>
              <a:spcAft>
                <a:spcPts val="0"/>
              </a:spcAft>
              <a:buSzPts val="1440"/>
              <a:buChar char="○"/>
            </a:pPr>
            <a:r>
              <a:rPr lang="pl-PL"/>
              <a:t>hormonoterapia</a:t>
            </a:r>
            <a:endParaRPr/>
          </a:p>
          <a:p>
            <a:pPr marL="914400" lvl="1" indent="-320040" algn="l" rtl="0">
              <a:spcBef>
                <a:spcPts val="0"/>
              </a:spcBef>
              <a:spcAft>
                <a:spcPts val="0"/>
              </a:spcAft>
              <a:buSzPts val="1440"/>
              <a:buChar char="○"/>
            </a:pPr>
            <a:r>
              <a:rPr lang="pl-PL"/>
              <a:t>immunoterapia</a:t>
            </a:r>
            <a:endParaRPr/>
          </a:p>
          <a:p>
            <a:pPr marL="457200" lvl="0" indent="-308610" algn="l" rtl="0">
              <a:spcBef>
                <a:spcPts val="0"/>
              </a:spcBef>
              <a:spcAft>
                <a:spcPts val="0"/>
              </a:spcAft>
              <a:buSzPts val="1260"/>
              <a:buChar char="●"/>
            </a:pPr>
            <a:r>
              <a:rPr lang="pl-PL"/>
              <a:t>2. RADIOTERAPIA (przedoperacyjna, pooperacyjna)</a:t>
            </a:r>
            <a:endParaRPr/>
          </a:p>
          <a:p>
            <a:pPr marL="0" lvl="0" indent="0" algn="l" rtl="0">
              <a:spcBef>
                <a:spcPts val="6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7b1b0bcbcc_0_50"/>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600"/>
              </a:spcBef>
              <a:spcAft>
                <a:spcPts val="0"/>
              </a:spcAft>
              <a:buClr>
                <a:schemeClr val="dk1"/>
              </a:buClr>
              <a:buSzPts val="1100"/>
              <a:buFont typeface="Arial"/>
              <a:buNone/>
            </a:pPr>
            <a:r>
              <a:rPr lang="pl-PL" sz="2350" cap="none">
                <a:highlight>
                  <a:schemeClr val="lt1"/>
                </a:highlight>
              </a:rPr>
              <a:t>RAK SZYJKI MACICY</a:t>
            </a:r>
            <a:endParaRPr/>
          </a:p>
        </p:txBody>
      </p:sp>
      <p:sp>
        <p:nvSpPr>
          <p:cNvPr id="428" name="Google Shape;428;g17b1b0bcbcc_0_50"/>
          <p:cNvSpPr txBox="1">
            <a:spLocks noGrp="1"/>
          </p:cNvSpPr>
          <p:nvPr>
            <p:ph type="body" idx="1"/>
          </p:nvPr>
        </p:nvSpPr>
        <p:spPr>
          <a:xfrm>
            <a:off x="457200" y="1600200"/>
            <a:ext cx="7467600" cy="4873800"/>
          </a:xfrm>
          <a:prstGeom prst="rect">
            <a:avLst/>
          </a:prstGeom>
        </p:spPr>
        <p:txBody>
          <a:bodyPr spcFirstLastPara="1" wrap="square" lIns="91425" tIns="45700" rIns="91425" bIns="45700" anchor="ctr" anchorCtr="0">
            <a:normAutofit/>
          </a:bodyPr>
          <a:lstStyle/>
          <a:p>
            <a:pPr marL="0" lvl="0" indent="0" algn="ctr" rtl="0">
              <a:spcBef>
                <a:spcPts val="600"/>
              </a:spcBef>
              <a:spcAft>
                <a:spcPts val="0"/>
              </a:spcAft>
              <a:buNone/>
            </a:pPr>
            <a:r>
              <a:rPr lang="pl-PL" sz="2350">
                <a:highlight>
                  <a:schemeClr val="lt1"/>
                </a:highlight>
              </a:rPr>
              <a:t>Rak szyjki macicy, zaraz po raku piersi, raku trzonu macicy i raku jajnika, jest jednym z częstszych nowotworów u kobiet. W zależności od „dynamiki” rozwoju zmian nowotworowych dzielimy je na trzy grupy: zmiany dysplastyczne szyjki macicy, raka przedinwazyjnego oraz raka inwazyjnego. Dysplazja nie stanowi zagrożenia życia – wcześnie wykryta pozwala na całkowite wyleczenie. Nieleczona dysplazja szyjki macicy może niestety doprowadzić do rozwoju nowotworu złośliwego szyjki macicy.</a:t>
            </a:r>
            <a:endParaRPr sz="3600">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Etapy kancerogenezy</a:t>
            </a:r>
            <a:endParaRPr/>
          </a:p>
        </p:txBody>
      </p:sp>
      <p:sp>
        <p:nvSpPr>
          <p:cNvPr id="161" name="Google Shape;161;p5"/>
          <p:cNvSpPr txBox="1">
            <a:spLocks noGrp="1"/>
          </p:cNvSpPr>
          <p:nvPr>
            <p:ph type="body" idx="1"/>
          </p:nvPr>
        </p:nvSpPr>
        <p:spPr>
          <a:xfrm>
            <a:off x="457200" y="1214422"/>
            <a:ext cx="7467600" cy="5259530"/>
          </a:xfrm>
          <a:prstGeom prst="rect">
            <a:avLst/>
          </a:prstGeom>
          <a:noFill/>
          <a:ln>
            <a:noFill/>
          </a:ln>
        </p:spPr>
        <p:txBody>
          <a:bodyPr spcFirstLastPara="1" wrap="square" lIns="91425" tIns="45700" rIns="91425" bIns="45700" anchor="t" anchorCtr="0">
            <a:normAutofit fontScale="62500" lnSpcReduction="20000"/>
          </a:bodyPr>
          <a:lstStyle/>
          <a:p>
            <a:pPr marL="274320" lvl="0" indent="-274320" algn="l" rtl="0">
              <a:lnSpc>
                <a:spcPct val="100000"/>
              </a:lnSpc>
              <a:spcBef>
                <a:spcPts val="0"/>
              </a:spcBef>
              <a:spcAft>
                <a:spcPts val="0"/>
              </a:spcAft>
              <a:buSzPct val="70000"/>
              <a:buNone/>
            </a:pPr>
            <a:r>
              <a:rPr lang="pl-PL"/>
              <a:t>Kancerogeneza jest procesem ciągłym, w którym można wyróżnić trzy</a:t>
            </a:r>
            <a:endParaRPr/>
          </a:p>
          <a:p>
            <a:pPr marL="274320" lvl="0" indent="-274320" algn="l" rtl="0">
              <a:lnSpc>
                <a:spcPct val="100000"/>
              </a:lnSpc>
              <a:spcBef>
                <a:spcPts val="600"/>
              </a:spcBef>
              <a:spcAft>
                <a:spcPts val="0"/>
              </a:spcAft>
              <a:buSzPct val="70000"/>
              <a:buNone/>
            </a:pPr>
            <a:r>
              <a:rPr lang="pl-PL"/>
              <a:t>podstawowe etapy:</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 INICJACJĘ, czyli wystąpienie pierwszej, nieodwracalnej mutacji. Pierwotnie</a:t>
            </a:r>
            <a:endParaRPr/>
          </a:p>
          <a:p>
            <a:pPr marL="274320" lvl="0" indent="-274320" algn="l" rtl="0">
              <a:lnSpc>
                <a:spcPct val="100000"/>
              </a:lnSpc>
              <a:spcBef>
                <a:spcPts val="600"/>
              </a:spcBef>
              <a:spcAft>
                <a:spcPts val="0"/>
              </a:spcAft>
              <a:buSzPct val="70000"/>
              <a:buNone/>
            </a:pPr>
            <a:r>
              <a:rPr lang="pl-PL"/>
              <a:t>zmutowaną komórkę określa się jako komórkę macierzystą nowotworu.</a:t>
            </a:r>
            <a:endParaRPr/>
          </a:p>
          <a:p>
            <a:pPr marL="274320" lvl="0" indent="-274320" algn="l" rtl="0">
              <a:lnSpc>
                <a:spcPct val="100000"/>
              </a:lnSpc>
              <a:spcBef>
                <a:spcPts val="600"/>
              </a:spcBef>
              <a:spcAft>
                <a:spcPts val="0"/>
              </a:spcAft>
              <a:buSzPct val="70000"/>
              <a:buNone/>
            </a:pPr>
            <a:r>
              <a:rPr lang="pl-PL"/>
              <a:t>Komórki macierzyste stanowią jedynie kilka procent wszystkich komórek</a:t>
            </a:r>
            <a:endParaRPr/>
          </a:p>
          <a:p>
            <a:pPr marL="274320" lvl="0" indent="-274320" algn="l" rtl="0">
              <a:lnSpc>
                <a:spcPct val="100000"/>
              </a:lnSpc>
              <a:spcBef>
                <a:spcPts val="600"/>
              </a:spcBef>
              <a:spcAft>
                <a:spcPts val="0"/>
              </a:spcAft>
              <a:buSzPct val="70000"/>
              <a:buNone/>
            </a:pPr>
            <a:r>
              <a:rPr lang="pl-PL"/>
              <a:t>tworzących masę guza. Reszta to tzw. komórki zejściowe nowotworu, które z</a:t>
            </a:r>
            <a:endParaRPr/>
          </a:p>
          <a:p>
            <a:pPr marL="274320" lvl="0" indent="-274320" algn="l" rtl="0">
              <a:lnSpc>
                <a:spcPct val="100000"/>
              </a:lnSpc>
              <a:spcBef>
                <a:spcPts val="600"/>
              </a:spcBef>
              <a:spcAft>
                <a:spcPts val="0"/>
              </a:spcAft>
              <a:buSzPct val="70000"/>
              <a:buNone/>
            </a:pPr>
            <a:r>
              <a:rPr lang="pl-PL"/>
              <a:t>czasem stają się niezdolne do dalszych podziałów,</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 PROMOCJĘ, to znaczy nagromadzenie się zmian genetycznych oraz</a:t>
            </a:r>
            <a:endParaRPr/>
          </a:p>
          <a:p>
            <a:pPr marL="274320" lvl="0" indent="-274320" algn="l" rtl="0">
              <a:lnSpc>
                <a:spcPct val="100000"/>
              </a:lnSpc>
              <a:spcBef>
                <a:spcPts val="600"/>
              </a:spcBef>
              <a:spcAft>
                <a:spcPts val="0"/>
              </a:spcAft>
              <a:buSzPct val="70000"/>
              <a:buNone/>
            </a:pPr>
            <a:r>
              <a:rPr lang="pl-PL"/>
              <a:t>epigenetycznych prowadzących do konwersji zmutowanej komórki w komórkę</a:t>
            </a:r>
            <a:endParaRPr/>
          </a:p>
          <a:p>
            <a:pPr marL="274320" lvl="0" indent="-274320" algn="l" rtl="0">
              <a:lnSpc>
                <a:spcPct val="100000"/>
              </a:lnSpc>
              <a:spcBef>
                <a:spcPts val="600"/>
              </a:spcBef>
              <a:spcAft>
                <a:spcPts val="0"/>
              </a:spcAft>
              <a:buSzPct val="70000"/>
              <a:buNone/>
            </a:pPr>
            <a:r>
              <a:rPr lang="pl-PL"/>
              <a:t>nowotworową, tzn. ulegającą niekontrolowanym podziałom. Ten etap może</a:t>
            </a:r>
            <a:endParaRPr/>
          </a:p>
          <a:p>
            <a:pPr marL="274320" lvl="0" indent="-274320" algn="l" rtl="0">
              <a:lnSpc>
                <a:spcPct val="100000"/>
              </a:lnSpc>
              <a:spcBef>
                <a:spcPts val="600"/>
              </a:spcBef>
              <a:spcAft>
                <a:spcPts val="0"/>
              </a:spcAft>
              <a:buSzPct val="70000"/>
              <a:buNone/>
            </a:pPr>
            <a:r>
              <a:rPr lang="pl-PL"/>
              <a:t>trwać nawet przez kilka lat,</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 PROGRESJĘ, podczas której nowotwór rozwija się, nabiera zdolności do</a:t>
            </a:r>
            <a:endParaRPr/>
          </a:p>
          <a:p>
            <a:pPr marL="274320" lvl="0" indent="-274320" algn="l" rtl="0">
              <a:lnSpc>
                <a:spcPct val="100000"/>
              </a:lnSpc>
              <a:spcBef>
                <a:spcPts val="600"/>
              </a:spcBef>
              <a:spcAft>
                <a:spcPts val="0"/>
              </a:spcAft>
              <a:buSzPct val="70000"/>
              <a:buNone/>
            </a:pPr>
            <a:r>
              <a:rPr lang="pl-PL"/>
              <a:t>naciekania tkanek oraz zdolności do przerzutowania (metastazy). Proces ten</a:t>
            </a:r>
            <a:endParaRPr/>
          </a:p>
          <a:p>
            <a:pPr marL="274320" lvl="0" indent="-274320" algn="l" rtl="0">
              <a:lnSpc>
                <a:spcPct val="100000"/>
              </a:lnSpc>
              <a:spcBef>
                <a:spcPts val="600"/>
              </a:spcBef>
              <a:spcAft>
                <a:spcPts val="0"/>
              </a:spcAft>
              <a:buSzPct val="70000"/>
              <a:buNone/>
            </a:pPr>
            <a:r>
              <a:rPr lang="pl-PL"/>
              <a:t>może trwać od kilku miesięcy do kilku lat.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7b1b0bcbcc_0_71"/>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l-PL"/>
              <a:t>RAK SZYJKI MACICY - ETIOLOGIA</a:t>
            </a:r>
            <a:endParaRPr/>
          </a:p>
        </p:txBody>
      </p:sp>
      <p:sp>
        <p:nvSpPr>
          <p:cNvPr id="434" name="Google Shape;434;g17b1b0bcbcc_0_71"/>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fontScale="55000" lnSpcReduction="10000"/>
          </a:bodyPr>
          <a:lstStyle/>
          <a:p>
            <a:pPr marL="0" lvl="0" indent="0" algn="l" rtl="0">
              <a:spcBef>
                <a:spcPts val="600"/>
              </a:spcBef>
              <a:spcAft>
                <a:spcPts val="0"/>
              </a:spcAft>
              <a:buClr>
                <a:schemeClr val="dk1"/>
              </a:buClr>
              <a:buSzPct val="45833"/>
              <a:buFont typeface="Arial"/>
              <a:buNone/>
            </a:pPr>
            <a:r>
              <a:rPr lang="pl-PL"/>
              <a:t>1. zakażenie wirusem brodawczaka ludzkiego HPV (o wysokim potencjale onkogennym)</a:t>
            </a:r>
            <a:endParaRPr/>
          </a:p>
          <a:p>
            <a:pPr marL="0" lvl="0" indent="0" algn="l" rtl="0">
              <a:spcBef>
                <a:spcPts val="600"/>
              </a:spcBef>
              <a:spcAft>
                <a:spcPts val="0"/>
              </a:spcAft>
              <a:buClr>
                <a:schemeClr val="dk1"/>
              </a:buClr>
              <a:buSzPct val="45833"/>
              <a:buFont typeface="Arial"/>
              <a:buNone/>
            </a:pPr>
            <a:r>
              <a:rPr lang="pl-PL"/>
              <a:t>2. rak szyjki macicy w rodzinie</a:t>
            </a:r>
            <a:endParaRPr/>
          </a:p>
          <a:p>
            <a:pPr marL="0" lvl="0" indent="0" algn="l" rtl="0">
              <a:spcBef>
                <a:spcPts val="600"/>
              </a:spcBef>
              <a:spcAft>
                <a:spcPts val="0"/>
              </a:spcAft>
              <a:buClr>
                <a:schemeClr val="dk1"/>
              </a:buClr>
              <a:buSzPct val="45833"/>
              <a:buFont typeface="Arial"/>
              <a:buNone/>
            </a:pPr>
            <a:r>
              <a:rPr lang="pl-PL"/>
              <a:t>3. wiek – ryzyko wzrasta z wiekiem; szczyt zachorowalności przypada na grupę wiekową 45-55 lat</a:t>
            </a:r>
            <a:endParaRPr/>
          </a:p>
          <a:p>
            <a:pPr marL="0" lvl="0" indent="0" algn="l" rtl="0">
              <a:spcBef>
                <a:spcPts val="600"/>
              </a:spcBef>
              <a:spcAft>
                <a:spcPts val="0"/>
              </a:spcAft>
              <a:buClr>
                <a:schemeClr val="dk1"/>
              </a:buClr>
              <a:buSzPct val="45833"/>
              <a:buFont typeface="Arial"/>
              <a:buNone/>
            </a:pPr>
            <a:r>
              <a:rPr lang="pl-PL"/>
              <a:t>4. duża aktywność seksualna – młody wiek rozpoczęcia współżycia i duża liczba partnerów seksualnych, zwłaszcza&gt;4</a:t>
            </a:r>
            <a:endParaRPr/>
          </a:p>
          <a:p>
            <a:pPr marL="0" lvl="0" indent="0" algn="l" rtl="0">
              <a:spcBef>
                <a:spcPts val="600"/>
              </a:spcBef>
              <a:spcAft>
                <a:spcPts val="0"/>
              </a:spcAft>
              <a:buClr>
                <a:schemeClr val="dk1"/>
              </a:buClr>
              <a:buSzPct val="45833"/>
              <a:buFont typeface="Arial"/>
              <a:buNone/>
            </a:pPr>
            <a:r>
              <a:rPr lang="pl-PL"/>
              <a:t>5. palenie papierosów</a:t>
            </a:r>
            <a:endParaRPr/>
          </a:p>
          <a:p>
            <a:pPr marL="0" lvl="0" indent="0" algn="l" rtl="0">
              <a:spcBef>
                <a:spcPts val="600"/>
              </a:spcBef>
              <a:spcAft>
                <a:spcPts val="0"/>
              </a:spcAft>
              <a:buClr>
                <a:schemeClr val="dk1"/>
              </a:buClr>
              <a:buSzPct val="45833"/>
              <a:buFont typeface="Arial"/>
              <a:buNone/>
            </a:pPr>
            <a:r>
              <a:rPr lang="pl-PL"/>
              <a:t>6. otyłość</a:t>
            </a:r>
            <a:endParaRPr/>
          </a:p>
          <a:p>
            <a:pPr marL="0" lvl="0" indent="0" algn="l" rtl="0">
              <a:spcBef>
                <a:spcPts val="600"/>
              </a:spcBef>
              <a:spcAft>
                <a:spcPts val="0"/>
              </a:spcAft>
              <a:buClr>
                <a:schemeClr val="dk1"/>
              </a:buClr>
              <a:buSzPct val="45833"/>
              <a:buFont typeface="Arial"/>
              <a:buNone/>
            </a:pPr>
            <a:r>
              <a:rPr lang="pl-PL"/>
              <a:t>7. niski status społeczno-ekonomiczny – skutkuje niższym poziomem wykształcenia, nie zgłaszaniem się na wizyty ginekologiczne, zachowaniami ryzykownymi</a:t>
            </a:r>
            <a:endParaRPr/>
          </a:p>
          <a:p>
            <a:pPr marL="0" lvl="0" indent="0" algn="l" rtl="0">
              <a:spcBef>
                <a:spcPts val="600"/>
              </a:spcBef>
              <a:spcAft>
                <a:spcPts val="0"/>
              </a:spcAft>
              <a:buClr>
                <a:schemeClr val="dk1"/>
              </a:buClr>
              <a:buSzPct val="45833"/>
              <a:buFont typeface="Arial"/>
              <a:buNone/>
            </a:pPr>
            <a:r>
              <a:rPr lang="pl-PL"/>
              <a:t>8. wieloletnie stosowanie doustnych hormonalnych środków antykoncepcyjnych</a:t>
            </a:r>
            <a:endParaRPr/>
          </a:p>
          <a:p>
            <a:pPr marL="0" lvl="0" indent="0" algn="l" rtl="0">
              <a:spcBef>
                <a:spcPts val="600"/>
              </a:spcBef>
              <a:spcAft>
                <a:spcPts val="0"/>
              </a:spcAft>
              <a:buClr>
                <a:schemeClr val="dk1"/>
              </a:buClr>
              <a:buSzPct val="45833"/>
              <a:buFont typeface="Arial"/>
              <a:buNone/>
            </a:pPr>
            <a:r>
              <a:rPr lang="pl-PL"/>
              <a:t>9. dieta uboga w warzywa i owoce – brak witaminy C, prowitaminy A i karotenoidów</a:t>
            </a:r>
            <a:endParaRPr/>
          </a:p>
          <a:p>
            <a:pPr marL="0" lvl="0" indent="0" algn="l" rtl="0">
              <a:spcBef>
                <a:spcPts val="600"/>
              </a:spcBef>
              <a:spcAft>
                <a:spcPts val="0"/>
              </a:spcAft>
              <a:buClr>
                <a:schemeClr val="dk1"/>
              </a:buClr>
              <a:buSzPct val="45833"/>
              <a:buFont typeface="Arial"/>
              <a:buNone/>
            </a:pPr>
            <a:r>
              <a:rPr lang="pl-PL"/>
              <a:t>10. stany obniżonej odporności organizmu, na przykład po przeszczepieniach narządów czy wskutek zakażenia HIV</a:t>
            </a:r>
            <a:endParaRPr/>
          </a:p>
          <a:p>
            <a:pPr marL="0" lvl="0" indent="0" algn="l" rtl="0">
              <a:spcBef>
                <a:spcPts val="600"/>
              </a:spcBef>
              <a:spcAft>
                <a:spcPts val="0"/>
              </a:spcAft>
              <a:buClr>
                <a:schemeClr val="dk1"/>
              </a:buClr>
              <a:buSzPct val="45833"/>
              <a:buFont typeface="Arial"/>
              <a:buNone/>
            </a:pPr>
            <a:r>
              <a:rPr lang="pl-PL"/>
              <a:t>11. choroby zapalne narządu płciowego przenoszone drogą płciową inne niż HPV w wywiadzie – chlamydie, rzęsistek pochwowy, wirus opryszczki HSV-2 (S)</a:t>
            </a:r>
            <a:endParaRPr/>
          </a:p>
          <a:p>
            <a:pPr marL="0" lvl="0" indent="0" algn="l" rtl="0">
              <a:spcBef>
                <a:spcPts val="600"/>
              </a:spcBef>
              <a:spcAft>
                <a:spcPts val="0"/>
              </a:spcAft>
              <a:buClr>
                <a:schemeClr val="dk1"/>
              </a:buClr>
              <a:buSzPct val="45833"/>
              <a:buFont typeface="Arial"/>
              <a:buNone/>
            </a:pPr>
            <a:r>
              <a:rPr lang="pl-PL"/>
              <a:t>12. narażenie na dietylostilbestriol – syntetyczny estrogen stosowany niegdyś między innymi do leczenia kobiet z poronieniem zagrażającym we wczesnej ciąży (znaczenie historyczne)</a:t>
            </a:r>
            <a:endParaRPr/>
          </a:p>
          <a:p>
            <a:pPr marL="0" lvl="0" indent="0" algn="l" rtl="0">
              <a:spcBef>
                <a:spcPts val="600"/>
              </a:spcBef>
              <a:spcAft>
                <a:spcPts val="0"/>
              </a:spcAft>
              <a:buClr>
                <a:schemeClr val="dk1"/>
              </a:buClr>
              <a:buSzPct val="45833"/>
              <a:buFont typeface="Arial"/>
              <a:buNone/>
            </a:pPr>
            <a:r>
              <a:rPr lang="pl-PL"/>
              <a:t>13. duża liczba porodów - znaczenie historyczne</a:t>
            </a:r>
            <a:endParaRPr/>
          </a:p>
          <a:p>
            <a:pPr marL="0" lvl="0" indent="0" algn="l" rtl="0">
              <a:spcBef>
                <a:spcPts val="6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7b1b0bcbcc_0_62"/>
          <p:cNvSpPr txBox="1">
            <a:spLocks noGrp="1"/>
          </p:cNvSpPr>
          <p:nvPr>
            <p:ph type="title"/>
          </p:nvPr>
        </p:nvSpPr>
        <p:spPr>
          <a:xfrm>
            <a:off x="457200" y="31408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sz="3350" cap="none">
                <a:highlight>
                  <a:schemeClr val="lt1"/>
                </a:highlight>
              </a:rPr>
              <a:t>RAK SZYJKI MACICY OBJAWY</a:t>
            </a:r>
            <a:endParaRPr sz="5200">
              <a:highlight>
                <a:schemeClr val="lt1"/>
              </a:highlight>
            </a:endParaRPr>
          </a:p>
        </p:txBody>
      </p:sp>
      <p:sp>
        <p:nvSpPr>
          <p:cNvPr id="440" name="Google Shape;440;g17b1b0bcbcc_0_62"/>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a:bodyPr>
          <a:lstStyle/>
          <a:p>
            <a:pPr marL="457200" lvl="0" indent="-365760" algn="l" rtl="0">
              <a:spcBef>
                <a:spcPts val="600"/>
              </a:spcBef>
              <a:spcAft>
                <a:spcPts val="0"/>
              </a:spcAft>
              <a:buSzPts val="2160"/>
              <a:buFont typeface="Century Schoolbook"/>
              <a:buChar char="●"/>
            </a:pPr>
            <a:r>
              <a:rPr lang="pl-PL" sz="2050">
                <a:highlight>
                  <a:schemeClr val="lt1"/>
                </a:highlight>
              </a:rPr>
              <a:t>zwykle przebieg bezobjawowy</a:t>
            </a:r>
            <a:endParaRPr sz="2050">
              <a:highlight>
                <a:schemeClr val="lt1"/>
              </a:highlight>
            </a:endParaRPr>
          </a:p>
          <a:p>
            <a:pPr marL="457200" lvl="0" indent="-365760" algn="l" rtl="0">
              <a:spcBef>
                <a:spcPts val="0"/>
              </a:spcBef>
              <a:spcAft>
                <a:spcPts val="0"/>
              </a:spcAft>
              <a:buSzPts val="2160"/>
              <a:buFont typeface="Century Schoolbook"/>
              <a:buChar char="●"/>
            </a:pPr>
            <a:r>
              <a:rPr lang="pl-PL" sz="2050">
                <a:highlight>
                  <a:schemeClr val="lt1"/>
                </a:highlight>
              </a:rPr>
              <a:t>nieprawidłowe krwawienia z dróg rodnych:</a:t>
            </a:r>
            <a:endParaRPr sz="2050">
              <a:highlight>
                <a:schemeClr val="lt1"/>
              </a:highlight>
            </a:endParaRPr>
          </a:p>
          <a:p>
            <a:pPr marL="914400" lvl="1" indent="-377190" algn="l" rtl="0">
              <a:spcBef>
                <a:spcPts val="0"/>
              </a:spcBef>
              <a:spcAft>
                <a:spcPts val="0"/>
              </a:spcAft>
              <a:buSzPts val="2340"/>
              <a:buFont typeface="Century Schoolbook"/>
              <a:buChar char="○"/>
            </a:pPr>
            <a:r>
              <a:rPr lang="pl-PL" sz="2050">
                <a:highlight>
                  <a:schemeClr val="lt1"/>
                </a:highlight>
              </a:rPr>
              <a:t>po stosunkach płciowych, po irygacji pochwy, po badaniu ginekologicznym</a:t>
            </a:r>
            <a:endParaRPr sz="2050">
              <a:highlight>
                <a:schemeClr val="lt1"/>
              </a:highlight>
            </a:endParaRPr>
          </a:p>
          <a:p>
            <a:pPr marL="914400" lvl="1" indent="-377190" algn="l" rtl="0">
              <a:spcBef>
                <a:spcPts val="0"/>
              </a:spcBef>
              <a:spcAft>
                <a:spcPts val="0"/>
              </a:spcAft>
              <a:buSzPts val="2340"/>
              <a:buFont typeface="Century Schoolbook"/>
              <a:buChar char="○"/>
            </a:pPr>
            <a:r>
              <a:rPr lang="pl-PL" sz="2050">
                <a:highlight>
                  <a:schemeClr val="lt1"/>
                </a:highlight>
              </a:rPr>
              <a:t>samoistne – pomenopauzalne, bardziej obfite i dłużej trwające miesiączki, pomiędzy zwykłymi krwawieniami miesięcznymi</a:t>
            </a:r>
            <a:endParaRPr sz="2050">
              <a:highlight>
                <a:schemeClr val="lt1"/>
              </a:highlight>
            </a:endParaRPr>
          </a:p>
          <a:p>
            <a:pPr marL="457200" lvl="0" indent="-365760" algn="l" rtl="0">
              <a:spcBef>
                <a:spcPts val="0"/>
              </a:spcBef>
              <a:spcAft>
                <a:spcPts val="0"/>
              </a:spcAft>
              <a:buSzPts val="2160"/>
              <a:buFont typeface="Century Schoolbook"/>
              <a:buChar char="●"/>
            </a:pPr>
            <a:r>
              <a:rPr lang="pl-PL" sz="2050">
                <a:highlight>
                  <a:schemeClr val="lt1"/>
                </a:highlight>
              </a:rPr>
              <a:t>nieprawidłowa wydzielina z pochwy – obfite, wodniste lub krwiste upławy</a:t>
            </a:r>
            <a:endParaRPr sz="2050">
              <a:highlight>
                <a:schemeClr val="lt1"/>
              </a:highlight>
            </a:endParaRPr>
          </a:p>
          <a:p>
            <a:pPr marL="457200" lvl="0" indent="-365760" algn="l" rtl="0">
              <a:spcBef>
                <a:spcPts val="0"/>
              </a:spcBef>
              <a:spcAft>
                <a:spcPts val="0"/>
              </a:spcAft>
              <a:buSzPts val="2160"/>
              <a:buFont typeface="Century Schoolbook"/>
              <a:buChar char="●"/>
            </a:pPr>
            <a:r>
              <a:rPr lang="pl-PL" sz="2050">
                <a:highlight>
                  <a:schemeClr val="lt1"/>
                </a:highlight>
              </a:rPr>
              <a:t>ból podczas stosunku płciowego</a:t>
            </a:r>
            <a:endParaRPr sz="2050">
              <a:highlight>
                <a:schemeClr val="lt1"/>
              </a:highlight>
            </a:endParaRPr>
          </a:p>
          <a:p>
            <a:pPr marL="457200" lvl="0" indent="-365760" algn="l" rtl="0">
              <a:spcBef>
                <a:spcPts val="0"/>
              </a:spcBef>
              <a:spcAft>
                <a:spcPts val="0"/>
              </a:spcAft>
              <a:buSzPts val="2160"/>
              <a:buFont typeface="Century Schoolbook"/>
              <a:buChar char="●"/>
            </a:pPr>
            <a:r>
              <a:rPr lang="pl-PL" sz="2050">
                <a:highlight>
                  <a:schemeClr val="lt1"/>
                </a:highlight>
              </a:rPr>
              <a:t>bóle podbrzusza i okolicy lędźwiowo–krzyżowej, obrzęki kończyn, wodonercze, roponercze, zapalenie nerek, parcie na stolec i krwawienia z odbytu</a:t>
            </a:r>
            <a:endParaRPr sz="2050">
              <a:highlight>
                <a:schemeClr val="lt1"/>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7b1b0bcbcc_0_78"/>
          <p:cNvSpPr txBox="1">
            <a:spLocks noGrp="1"/>
          </p:cNvSpPr>
          <p:nvPr>
            <p:ph type="title"/>
          </p:nvPr>
        </p:nvSpPr>
        <p:spPr>
          <a:xfrm>
            <a:off x="457200" y="274638"/>
            <a:ext cx="7467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a:t>RAK SZYJKI MACICY - METODY LECZENIA</a:t>
            </a:r>
            <a:endParaRPr/>
          </a:p>
        </p:txBody>
      </p:sp>
      <p:sp>
        <p:nvSpPr>
          <p:cNvPr id="446" name="Google Shape;446;g17b1b0bcbcc_0_78"/>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rmAutofit/>
          </a:bodyPr>
          <a:lstStyle/>
          <a:p>
            <a:pPr marL="457200" lvl="0" indent="-308610" algn="l" rtl="0">
              <a:spcBef>
                <a:spcPts val="600"/>
              </a:spcBef>
              <a:spcAft>
                <a:spcPts val="0"/>
              </a:spcAft>
              <a:buSzPts val="1260"/>
              <a:buChar char="●"/>
            </a:pPr>
            <a:r>
              <a:rPr lang="pl-PL"/>
              <a:t>Zabieg operacyjny - częściowe usunięcie (konizacja) szyjki macicy, całkowite usunięcie macicy z przydatkami.</a:t>
            </a:r>
            <a:endParaRPr/>
          </a:p>
          <a:p>
            <a:pPr marL="457200" lvl="0" indent="-308610" algn="l" rtl="0">
              <a:spcBef>
                <a:spcPts val="0"/>
              </a:spcBef>
              <a:spcAft>
                <a:spcPts val="0"/>
              </a:spcAft>
              <a:buSzPts val="1260"/>
              <a:buChar char="●"/>
            </a:pPr>
            <a:r>
              <a:rPr lang="pl-PL"/>
              <a:t>Radiochemioterapia radykalna – połączenie jednoczesne radioterapii i chemioterapii.</a:t>
            </a:r>
            <a:endParaRPr/>
          </a:p>
          <a:p>
            <a:pPr marL="0" lvl="0" indent="0" algn="l" rtl="0">
              <a:spcBef>
                <a:spcPts val="6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Czerniak Skóry</a:t>
            </a:r>
            <a:endParaRPr/>
          </a:p>
        </p:txBody>
      </p:sp>
      <p:sp>
        <p:nvSpPr>
          <p:cNvPr id="452" name="Google Shape;452;p5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b="0" i="0">
                <a:latin typeface="Century Schoolbook"/>
                <a:ea typeface="Century Schoolbook"/>
                <a:cs typeface="Century Schoolbook"/>
                <a:sym typeface="Century Schoolbook"/>
              </a:rPr>
              <a:t>Czerniak – nowotwór złośliwy melanocytów – stanowi  2% ogółu zachorowań na nowotwory w Polsce. Jak podkreślają eksperci, zachorowalność na raka skóry wzrasta rocznie o 10%. Znajomość objawów czerniaka pozwala zachować czujność onkologiczną i wykryć chorobę we wczesnym stadium zaawansowania. Każdego roku wykrywa się w Polsce 3000 nowych zachorowań na czerniaka.</a:t>
            </a:r>
            <a:br>
              <a:rPr lang="pl-PL">
                <a:latin typeface="Century Schoolbook"/>
                <a:ea typeface="Century Schoolbook"/>
                <a:cs typeface="Century Schoolbook"/>
                <a:sym typeface="Century Schoolbook"/>
              </a:rPr>
            </a:br>
            <a:br>
              <a:rPr lang="pl-PL">
                <a:latin typeface="Century Schoolbook"/>
                <a:ea typeface="Century Schoolbook"/>
                <a:cs typeface="Century Schoolbook"/>
                <a:sym typeface="Century Schoolbook"/>
              </a:rPr>
            </a:b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ts val="1260"/>
              <a:buNone/>
            </a:pPr>
            <a:endParaRPr>
              <a:latin typeface="Century Schoolbook"/>
              <a:ea typeface="Century Schoolbook"/>
              <a:cs typeface="Century Schoolbook"/>
              <a:sym typeface="Century Schoolbook"/>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Czynniki Ryzyka Zachorowania</a:t>
            </a:r>
            <a:endParaRPr/>
          </a:p>
        </p:txBody>
      </p:sp>
      <p:sp>
        <p:nvSpPr>
          <p:cNvPr id="458" name="Google Shape;458;p5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1260"/>
              <a:buNone/>
            </a:pPr>
            <a:r>
              <a:rPr lang="pl-PL"/>
              <a:t>CZYNNIKI GENETYCZNE </a:t>
            </a:r>
            <a:endParaRPr/>
          </a:p>
          <a:p>
            <a:pPr marL="457200" lvl="0" indent="-308610" algn="l" rtl="0">
              <a:lnSpc>
                <a:spcPct val="100000"/>
              </a:lnSpc>
              <a:spcBef>
                <a:spcPts val="600"/>
              </a:spcBef>
              <a:spcAft>
                <a:spcPts val="0"/>
              </a:spcAft>
              <a:buSzPts val="1260"/>
              <a:buFont typeface="Arial"/>
              <a:buChar char="•"/>
            </a:pPr>
            <a:r>
              <a:rPr lang="pl-PL"/>
              <a:t> zespół znamion atypowych </a:t>
            </a:r>
            <a:endParaRPr/>
          </a:p>
          <a:p>
            <a:pPr marL="457200" lvl="0" indent="-308610" algn="l" rtl="0">
              <a:lnSpc>
                <a:spcPct val="100000"/>
              </a:lnSpc>
              <a:spcBef>
                <a:spcPts val="600"/>
              </a:spcBef>
              <a:spcAft>
                <a:spcPts val="0"/>
              </a:spcAft>
              <a:buSzPts val="1260"/>
              <a:buFont typeface="Arial"/>
              <a:buChar char="•"/>
            </a:pPr>
            <a:r>
              <a:rPr lang="pl-PL"/>
              <a:t> zaburzenia genetyczne </a:t>
            </a:r>
            <a:endParaRPr/>
          </a:p>
          <a:p>
            <a:pPr marL="457200" lvl="0" indent="-308610" algn="l" rtl="0">
              <a:lnSpc>
                <a:spcPct val="100000"/>
              </a:lnSpc>
              <a:spcBef>
                <a:spcPts val="600"/>
              </a:spcBef>
              <a:spcAft>
                <a:spcPts val="0"/>
              </a:spcAft>
              <a:buSzPts val="1260"/>
              <a:buFont typeface="Arial"/>
              <a:buChar char="•"/>
            </a:pPr>
            <a:r>
              <a:rPr lang="pl-PL"/>
              <a:t> występowanie czerniaka w rodzinie </a:t>
            </a:r>
            <a:endParaRPr/>
          </a:p>
          <a:p>
            <a:pPr marL="0" lvl="0" indent="0" algn="l" rtl="0">
              <a:lnSpc>
                <a:spcPct val="100000"/>
              </a:lnSpc>
              <a:spcBef>
                <a:spcPts val="600"/>
              </a:spcBef>
              <a:spcAft>
                <a:spcPts val="0"/>
              </a:spcAft>
              <a:buSzPts val="1260"/>
              <a:buNone/>
            </a:pPr>
            <a:r>
              <a:rPr lang="pl-PL"/>
              <a:t>CZYNNIKI ŚRODOWISKOWE </a:t>
            </a:r>
            <a:endParaRPr/>
          </a:p>
          <a:p>
            <a:pPr marL="457200" lvl="0" indent="-308610" algn="l" rtl="0">
              <a:lnSpc>
                <a:spcPct val="100000"/>
              </a:lnSpc>
              <a:spcBef>
                <a:spcPts val="600"/>
              </a:spcBef>
              <a:spcAft>
                <a:spcPts val="0"/>
              </a:spcAft>
              <a:buSzPts val="1260"/>
              <a:buFont typeface="Arial"/>
              <a:buChar char="•"/>
            </a:pPr>
            <a:r>
              <a:rPr lang="pl-PL"/>
              <a:t>promieniowanie ultrafioletowe (UVA, UVB) </a:t>
            </a:r>
            <a:endParaRPr/>
          </a:p>
          <a:p>
            <a:pPr marL="457200" lvl="0" indent="-308610" algn="l" rtl="0">
              <a:lnSpc>
                <a:spcPct val="100000"/>
              </a:lnSpc>
              <a:spcBef>
                <a:spcPts val="600"/>
              </a:spcBef>
              <a:spcAft>
                <a:spcPts val="0"/>
              </a:spcAft>
              <a:buSzPts val="1260"/>
              <a:buFont typeface="Arial"/>
              <a:buChar char="•"/>
            </a:pPr>
            <a:r>
              <a:rPr lang="pl-PL"/>
              <a:t>ekspozycja na substancje chemiczne </a:t>
            </a:r>
            <a:endParaRPr/>
          </a:p>
          <a:p>
            <a:pPr marL="0" lvl="0" indent="0" algn="l" rtl="0">
              <a:lnSpc>
                <a:spcPct val="100000"/>
              </a:lnSpc>
              <a:spcBef>
                <a:spcPts val="600"/>
              </a:spcBef>
              <a:spcAft>
                <a:spcPts val="0"/>
              </a:spcAft>
              <a:buSzPts val="1260"/>
              <a:buNone/>
            </a:pPr>
            <a:r>
              <a:rPr lang="pl-PL"/>
              <a:t>CHORORBY UŁTWIAJĄCE </a:t>
            </a:r>
            <a:endParaRPr/>
          </a:p>
          <a:p>
            <a:pPr marL="457200" lvl="0" indent="-308610" algn="l" rtl="0">
              <a:lnSpc>
                <a:spcPct val="100000"/>
              </a:lnSpc>
              <a:spcBef>
                <a:spcPts val="600"/>
              </a:spcBef>
              <a:spcAft>
                <a:spcPts val="0"/>
              </a:spcAft>
              <a:buSzPts val="1260"/>
              <a:buFont typeface="Arial"/>
              <a:buChar char="•"/>
            </a:pPr>
            <a:r>
              <a:rPr lang="pl-PL"/>
              <a:t> immunosupresja </a:t>
            </a:r>
            <a:endParaRPr/>
          </a:p>
          <a:p>
            <a:pPr marL="457200" lvl="0" indent="-308610" algn="l" rtl="0">
              <a:lnSpc>
                <a:spcPct val="100000"/>
              </a:lnSpc>
              <a:spcBef>
                <a:spcPts val="600"/>
              </a:spcBef>
              <a:spcAft>
                <a:spcPts val="0"/>
              </a:spcAft>
              <a:buSzPts val="1260"/>
              <a:buFont typeface="Arial"/>
              <a:buChar char="•"/>
            </a:pPr>
            <a:r>
              <a:rPr lang="pl-PL"/>
              <a:t> zmiany stanu hormonalnego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1800"/>
              <a:buNone/>
            </a:pPr>
            <a:endParaRPr/>
          </a:p>
        </p:txBody>
      </p:sp>
      <p:sp>
        <p:nvSpPr>
          <p:cNvPr id="464" name="Google Shape;464;p5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148590" lvl="0" indent="0" algn="l" rtl="0">
              <a:lnSpc>
                <a:spcPct val="100000"/>
              </a:lnSpc>
              <a:spcBef>
                <a:spcPts val="600"/>
              </a:spcBef>
              <a:spcAft>
                <a:spcPts val="0"/>
              </a:spcAft>
              <a:buSzPts val="1260"/>
              <a:buNone/>
            </a:pPr>
            <a:r>
              <a:rPr lang="pl-PL" b="0" i="0">
                <a:latin typeface="Century Schoolbook"/>
                <a:ea typeface="Century Schoolbook"/>
                <a:cs typeface="Century Schoolbook"/>
                <a:sym typeface="Century Schoolbook"/>
              </a:rPr>
              <a:t>Podejrzenie czerniaka skóry mogą nasuwać zmiany skóry, które rozwinęły się de novo lub na podłożu znamienia barwnikowego (zgrubienie, zmiana powierzchni, zabarwienia i brzegów pieprzyka, wystąpienie krwawienia lub swędzenia). Zgodnie z najnowszym zaleceniami ekspertów – objawy czerniaka klasyfikowane są w systemie ABCDE.</a:t>
            </a:r>
            <a:br>
              <a:rPr lang="pl-PL">
                <a:latin typeface="Century Schoolbook"/>
                <a:ea typeface="Century Schoolbook"/>
                <a:cs typeface="Century Schoolbook"/>
                <a:sym typeface="Century Schoolbook"/>
              </a:rPr>
            </a:br>
            <a:br>
              <a:rPr lang="pl-PL">
                <a:latin typeface="Century Schoolbook"/>
                <a:ea typeface="Century Schoolbook"/>
                <a:cs typeface="Century Schoolbook"/>
                <a:sym typeface="Century Schoolbook"/>
              </a:rPr>
            </a:b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ts val="1260"/>
              <a:buNone/>
            </a:pPr>
            <a:endParaRPr>
              <a:latin typeface="Century Schoolbook"/>
              <a:ea typeface="Century Schoolbook"/>
              <a:cs typeface="Century Schoolbook"/>
              <a:sym typeface="Century Schoolbook"/>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Algorytm ABCD</a:t>
            </a:r>
            <a:endParaRPr/>
          </a:p>
        </p:txBody>
      </p:sp>
      <p:sp>
        <p:nvSpPr>
          <p:cNvPr id="470" name="Google Shape;470;p5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77500" lnSpcReduction="20000"/>
          </a:bodyPr>
          <a:lstStyle/>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Wczesnemu wykrywaniu nowotworów zlokalizowanych na skórze służy opracowany przez ekspertów Amerykańskiego Towarzystwa Onkologicznego algorytm ABCD, który dotyczy niepokojących objawów czerniaka. Osoby zadające sobie pytanie jak wygląda czerniak skóry – mogą posłużyć się nim w celu wstępnej weryfikacji znamion. </a:t>
            </a:r>
            <a:endParaRPr/>
          </a:p>
          <a:p>
            <a:pPr marL="457200" lvl="0" indent="-308610" algn="l" rtl="0">
              <a:lnSpc>
                <a:spcPct val="100000"/>
              </a:lnSpc>
              <a:spcBef>
                <a:spcPts val="600"/>
              </a:spcBef>
              <a:spcAft>
                <a:spcPts val="0"/>
              </a:spcAft>
              <a:buSzPct val="67741"/>
              <a:buChar char="?"/>
            </a:pPr>
            <a:r>
              <a:rPr lang="pl-PL" b="0" i="0">
                <a:latin typeface="Century Schoolbook"/>
                <a:ea typeface="Century Schoolbook"/>
                <a:cs typeface="Century Schoolbook"/>
                <a:sym typeface="Century Schoolbook"/>
              </a:rPr>
              <a:t>„A” oznacza objaw czerniaka w postaci dużej asymetrii znamienia barwnikowego; </a:t>
            </a:r>
            <a:endParaRPr/>
          </a:p>
          <a:p>
            <a:pPr marL="457200" lvl="0" indent="-308610" algn="l" rtl="0">
              <a:lnSpc>
                <a:spcPct val="100000"/>
              </a:lnSpc>
              <a:spcBef>
                <a:spcPts val="600"/>
              </a:spcBef>
              <a:spcAft>
                <a:spcPts val="0"/>
              </a:spcAft>
              <a:buSzPct val="67741"/>
              <a:buChar char="?"/>
            </a:pPr>
            <a:r>
              <a:rPr lang="pl-PL" b="0" i="0">
                <a:latin typeface="Century Schoolbook"/>
                <a:ea typeface="Century Schoolbook"/>
                <a:cs typeface="Century Schoolbook"/>
                <a:sym typeface="Century Schoolbook"/>
              </a:rPr>
              <a:t>„B” odnosi się do nieregularnych lub niewyraźnych brzegów zmiany; </a:t>
            </a:r>
            <a:endParaRPr/>
          </a:p>
          <a:p>
            <a:pPr marL="457200" lvl="0" indent="-308610" algn="l" rtl="0">
              <a:lnSpc>
                <a:spcPct val="100000"/>
              </a:lnSpc>
              <a:spcBef>
                <a:spcPts val="600"/>
              </a:spcBef>
              <a:spcAft>
                <a:spcPts val="0"/>
              </a:spcAft>
              <a:buSzPct val="67741"/>
              <a:buChar char="?"/>
            </a:pPr>
            <a:r>
              <a:rPr lang="pl-PL" b="0" i="0">
                <a:latin typeface="Century Schoolbook"/>
                <a:ea typeface="Century Schoolbook"/>
                <a:cs typeface="Century Schoolbook"/>
                <a:sym typeface="Century Schoolbook"/>
              </a:rPr>
              <a:t>„C” dotyczy koloru, w co w przypadku nowo powstałej zmiany, którą podejrzewamy o nowotwór skóry, oznacza kolor czarny, ciemnobrązowy lub niebieski. Niepokojącym objawem czerniaka w przypadku już istniejącego znamienia jest utrata barwnika lub czarno zabarwione punktowe ognisko; </a:t>
            </a:r>
            <a:endParaRPr/>
          </a:p>
          <a:p>
            <a:pPr marL="457200" lvl="0" indent="-308610" algn="l" rtl="0">
              <a:lnSpc>
                <a:spcPct val="100000"/>
              </a:lnSpc>
              <a:spcBef>
                <a:spcPts val="600"/>
              </a:spcBef>
              <a:spcAft>
                <a:spcPts val="0"/>
              </a:spcAft>
              <a:buSzPct val="67741"/>
              <a:buChar char="?"/>
            </a:pPr>
            <a:r>
              <a:rPr lang="pl-PL" b="0" i="0">
                <a:latin typeface="Century Schoolbook"/>
                <a:ea typeface="Century Schoolbook"/>
                <a:cs typeface="Century Schoolbook"/>
                <a:sym typeface="Century Schoolbook"/>
              </a:rPr>
              <a:t>„D” oznacza średnicę zmiany. Podejrzenie powinny zwrócić zmiany o średnicy 6mm lub więcej, gdyż mogą one wskazywać na rozwój raka skóry.</a:t>
            </a:r>
            <a:endParaRPr>
              <a:latin typeface="Century Schoolbook"/>
              <a:ea typeface="Century Schoolbook"/>
              <a:cs typeface="Century Schoolbook"/>
              <a:sym typeface="Century Schoolbook"/>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Charakterystyczne Objawy</a:t>
            </a:r>
            <a:endParaRPr/>
          </a:p>
        </p:txBody>
      </p:sp>
      <p:sp>
        <p:nvSpPr>
          <p:cNvPr id="476" name="Google Shape;476;p5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a:t>Owrzodzenie </a:t>
            </a:r>
            <a:endParaRPr/>
          </a:p>
          <a:p>
            <a:pPr marL="457200" lvl="0" indent="-308610" algn="l" rtl="0">
              <a:lnSpc>
                <a:spcPct val="100000"/>
              </a:lnSpc>
              <a:spcBef>
                <a:spcPts val="600"/>
              </a:spcBef>
              <a:spcAft>
                <a:spcPts val="0"/>
              </a:spcAft>
              <a:buSzPts val="1260"/>
              <a:buChar char="?"/>
            </a:pPr>
            <a:r>
              <a:rPr lang="pl-PL"/>
              <a:t>Świąd </a:t>
            </a:r>
            <a:endParaRPr/>
          </a:p>
          <a:p>
            <a:pPr marL="457200" lvl="0" indent="-308610" algn="l" rtl="0">
              <a:lnSpc>
                <a:spcPct val="100000"/>
              </a:lnSpc>
              <a:spcBef>
                <a:spcPts val="600"/>
              </a:spcBef>
              <a:spcAft>
                <a:spcPts val="0"/>
              </a:spcAft>
              <a:buSzPts val="1260"/>
              <a:buChar char="?"/>
            </a:pPr>
            <a:r>
              <a:rPr lang="pl-PL"/>
              <a:t>Zaczerwienienie </a:t>
            </a:r>
            <a:endParaRPr/>
          </a:p>
          <a:p>
            <a:pPr marL="457200" lvl="0" indent="-308610" algn="l" rtl="0">
              <a:lnSpc>
                <a:spcPct val="100000"/>
              </a:lnSpc>
              <a:spcBef>
                <a:spcPts val="600"/>
              </a:spcBef>
              <a:spcAft>
                <a:spcPts val="0"/>
              </a:spcAft>
              <a:buSzPts val="1260"/>
              <a:buChar char="?"/>
            </a:pPr>
            <a:r>
              <a:rPr lang="pl-PL"/>
              <a:t>krwawienie </a:t>
            </a:r>
            <a:endParaRPr/>
          </a:p>
          <a:p>
            <a:pPr marL="457200" lvl="0" indent="-308610" algn="l" rtl="0">
              <a:lnSpc>
                <a:spcPct val="100000"/>
              </a:lnSpc>
              <a:spcBef>
                <a:spcPts val="600"/>
              </a:spcBef>
              <a:spcAft>
                <a:spcPts val="0"/>
              </a:spcAft>
              <a:buSzPts val="1260"/>
              <a:buChar char="?"/>
            </a:pPr>
            <a:r>
              <a:rPr lang="pl-PL"/>
              <a:t>zmiana kształtu zmiany </a:t>
            </a:r>
            <a:endParaRPr/>
          </a:p>
          <a:p>
            <a:pPr marL="457200" lvl="0" indent="-308610" algn="l" rtl="0">
              <a:lnSpc>
                <a:spcPct val="100000"/>
              </a:lnSpc>
              <a:spcBef>
                <a:spcPts val="600"/>
              </a:spcBef>
              <a:spcAft>
                <a:spcPts val="0"/>
              </a:spcAft>
              <a:buSzPts val="1260"/>
              <a:buChar char="?"/>
            </a:pPr>
            <a:r>
              <a:rPr lang="pl-PL"/>
              <a:t>Asymetria wzrostu </a:t>
            </a:r>
            <a:endParaRPr/>
          </a:p>
          <a:p>
            <a:pPr marL="457200" lvl="0" indent="-308610" algn="l" rtl="0">
              <a:lnSpc>
                <a:spcPct val="100000"/>
              </a:lnSpc>
              <a:spcBef>
                <a:spcPts val="600"/>
              </a:spcBef>
              <a:spcAft>
                <a:spcPts val="0"/>
              </a:spcAft>
              <a:buSzPts val="1260"/>
              <a:buChar char="?"/>
            </a:pPr>
            <a:r>
              <a:rPr lang="pl-PL"/>
              <a:t>Obwódka wokół znamienia, robiąca wrażenie „unoszącej się”</a:t>
            </a:r>
            <a:br>
              <a:rPr lang="pl-PL"/>
            </a:br>
            <a:br>
              <a:rPr lang="pl-PL"/>
            </a:b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6"/>
          <p:cNvSpPr txBox="1">
            <a:spLocks noGrp="1"/>
          </p:cNvSpPr>
          <p:nvPr>
            <p:ph type="body" idx="1"/>
          </p:nvPr>
        </p:nvSpPr>
        <p:spPr>
          <a:xfrm>
            <a:off x="631596" y="546755"/>
            <a:ext cx="7293203" cy="5927197"/>
          </a:xfrm>
          <a:prstGeom prst="rect">
            <a:avLst/>
          </a:prstGeom>
          <a:noFill/>
          <a:ln>
            <a:noFill/>
          </a:ln>
        </p:spPr>
        <p:txBody>
          <a:bodyPr spcFirstLastPara="1" wrap="square" lIns="91425" tIns="45700" rIns="91425" bIns="45700" anchor="t" anchorCtr="0">
            <a:normAutofit fontScale="77500" lnSpcReduction="20000"/>
          </a:bodyPr>
          <a:lstStyle/>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Oprócz prewencji, czujności i znajomości objawów czerniaka – jednego z najczęściej rozpoznawanych nowotworów skóry – wczesne wykrycie choroby stanowi priorytet w walce z chorobą i wpływa na skuteczność leczenia. Chociaż zajęcie głębszych warstw skóry przez nowotwór nie może zostać ocenione w badaniu przedmiotowym chorego, to istnieje kilka cech charakterystycznych dla czerniaka, które mogą zostać zbadane przy oglądaniu zmian skórnych. </a:t>
            </a:r>
            <a:endParaRPr/>
          </a:p>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Najważniejszym elementem pozwalającym na wczesne rozpoznanie czerniaka jest badanie skóry całego ciała. Zalecanym badaniem, wykorzystywanym we wczesnej diagnostyce onkologicznej raka skóry jest dermatoskopia lub wideodermatoskopia. </a:t>
            </a:r>
            <a:endParaRPr/>
          </a:p>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W przypadku licznych znamion atypowych dobrą praktyką jest gromadzenie dokumentacji fotograficznej zmian lub całej powierzchni skóry i porównywanie wykonanych zdjęć w kolejnych sekwencjach czasowych. </a:t>
            </a:r>
            <a:endParaRPr/>
          </a:p>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Podstawą rozpoznania czerniaka skóry jest histopatologiczne badanie całej wyciętej chirurgicznie zmiany barwnikowej. </a:t>
            </a:r>
            <a:endParaRPr/>
          </a:p>
          <a:p>
            <a:pPr marL="148590" lvl="0" indent="0" algn="l" rtl="0">
              <a:lnSpc>
                <a:spcPct val="100000"/>
              </a:lnSpc>
              <a:spcBef>
                <a:spcPts val="600"/>
              </a:spcBef>
              <a:spcAft>
                <a:spcPts val="0"/>
              </a:spcAft>
              <a:buSzPct val="67741"/>
              <a:buNone/>
            </a:pPr>
            <a:r>
              <a:rPr lang="pl-PL" b="0" i="0">
                <a:latin typeface="Century Schoolbook"/>
                <a:ea typeface="Century Schoolbook"/>
                <a:cs typeface="Century Schoolbook"/>
                <a:sym typeface="Century Schoolbook"/>
              </a:rPr>
              <a:t>Po uzyskaniu wyniku badania histopatologicznego czerniaka skóry należy wdrożyć leczenie nowotworu zgodnie z oceną stopnia zaawansowania</a:t>
            </a:r>
            <a:r>
              <a:rPr lang="pl-PL">
                <a:latin typeface="Century Schoolbook"/>
                <a:ea typeface="Century Schoolbook"/>
                <a:cs typeface="Century Schoolbook"/>
                <a:sym typeface="Century Schoolbook"/>
              </a:rPr>
              <a: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8" name="Google Shape;488;p57" descr="Dermatoskop NC2 pracujący z iPod touch 6 MarketMedyczny.pl- USG.pl"/>
          <p:cNvPicPr preferRelativeResize="0"/>
          <p:nvPr/>
        </p:nvPicPr>
        <p:blipFill rotWithShape="1">
          <a:blip r:embed="rId3">
            <a:alphaModFix/>
          </a:blip>
          <a:srcRect/>
          <a:stretch/>
        </p:blipFill>
        <p:spPr>
          <a:xfrm>
            <a:off x="1219200" y="311369"/>
            <a:ext cx="6235262" cy="62352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7" name="Google Shape;167;p6" descr="Kancerogeneza :: Biotechnologia: e-biotechnologia.pl :: Biotechnologiczny  Portal Internetowy-aktualności, artykuły, laboratorium, studia  biotechnologiczne."/>
          <p:cNvPicPr preferRelativeResize="0">
            <a:picLocks noGrp="1"/>
          </p:cNvPicPr>
          <p:nvPr>
            <p:ph type="body" idx="4294967295"/>
          </p:nvPr>
        </p:nvPicPr>
        <p:blipFill rotWithShape="1">
          <a:blip r:embed="rId3">
            <a:alphaModFix/>
          </a:blip>
          <a:srcRect/>
          <a:stretch/>
        </p:blipFill>
        <p:spPr>
          <a:xfrm>
            <a:off x="584993" y="1285874"/>
            <a:ext cx="7974013" cy="365623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Metody Leczenia</a:t>
            </a:r>
            <a:endParaRPr/>
          </a:p>
        </p:txBody>
      </p:sp>
      <p:sp>
        <p:nvSpPr>
          <p:cNvPr id="494" name="Google Shape;494;p5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70000" lnSpcReduction="20000"/>
          </a:bodyPr>
          <a:lstStyle/>
          <a:p>
            <a:pPr marL="457200" lvl="0" indent="-308610" algn="l" rtl="0">
              <a:lnSpc>
                <a:spcPct val="100000"/>
              </a:lnSpc>
              <a:spcBef>
                <a:spcPts val="600"/>
              </a:spcBef>
              <a:spcAft>
                <a:spcPts val="0"/>
              </a:spcAft>
              <a:buSzPct val="75000"/>
              <a:buChar char="?"/>
            </a:pPr>
            <a:r>
              <a:rPr lang="pl-PL" b="0" i="0">
                <a:latin typeface="Century Schoolbook"/>
                <a:ea typeface="Century Schoolbook"/>
                <a:cs typeface="Century Schoolbook"/>
                <a:sym typeface="Century Schoolbook"/>
              </a:rPr>
              <a:t>W przypadku potwierdzenia rozpoznania czerniaka w biopsji następuje kwalifikacja do leczenia radykalnego. Jeśli nie stwierdzono przerzutów do węzłów chłonnych i przerzutów do innych narządów, to leczenie czerniaka polega na wycięciu blizny po biopsji z odpowiednim marginesem zdrowych tkanek. </a:t>
            </a:r>
            <a:endParaRPr/>
          </a:p>
          <a:p>
            <a:pPr marL="457200" lvl="0" indent="-308610" algn="l" rtl="0">
              <a:lnSpc>
                <a:spcPct val="100000"/>
              </a:lnSpc>
              <a:spcBef>
                <a:spcPts val="600"/>
              </a:spcBef>
              <a:spcAft>
                <a:spcPts val="0"/>
              </a:spcAft>
              <a:buSzPct val="75000"/>
              <a:buChar char="?"/>
            </a:pPr>
            <a:r>
              <a:rPr lang="pl-PL" b="0" i="0">
                <a:latin typeface="Century Schoolbook"/>
                <a:ea typeface="Century Schoolbook"/>
                <a:cs typeface="Century Schoolbook"/>
                <a:sym typeface="Century Schoolbook"/>
              </a:rPr>
              <a:t>W przypadku stwierdzenia przerzutów odległych czerniaka lub do węzłów chłonnych wykonuje się limfadenektomię regionalną. W sytuacji wysokiego ryzyka nawrotu choroby lekarze rozważają zastosowanie u chorego tzw. leczenia uzupełniającego czerniaka. </a:t>
            </a:r>
            <a:endParaRPr/>
          </a:p>
          <a:p>
            <a:pPr marL="457200" lvl="0" indent="-308610" algn="l" rtl="0">
              <a:lnSpc>
                <a:spcPct val="100000"/>
              </a:lnSpc>
              <a:spcBef>
                <a:spcPts val="600"/>
              </a:spcBef>
              <a:spcAft>
                <a:spcPts val="0"/>
              </a:spcAft>
              <a:buSzPct val="75000"/>
              <a:buChar char="?"/>
            </a:pPr>
            <a:r>
              <a:rPr lang="pl-PL" b="0" i="0">
                <a:latin typeface="Century Schoolbook"/>
                <a:ea typeface="Century Schoolbook"/>
                <a:cs typeface="Century Schoolbook"/>
                <a:sym typeface="Century Schoolbook"/>
              </a:rPr>
              <a:t>Obecnie wiadomo, że określone podtypy groźnej choroby jaką jest czerniak wiążą się ze specyficznymi mutacjami. Najczęściej stwierdza się mutacje genu kinazy BRAF. W sytuacji choroby uogólnionej wskazane jest zbadanie obecności mutacji genu BRAF na materiale, co może stanowić pierwszy krok do zastosowania tzw. terapii celowanej molekularnie. </a:t>
            </a:r>
            <a:endParaRPr/>
          </a:p>
          <a:p>
            <a:pPr marL="457200" lvl="0" indent="-308610" algn="l" rtl="0">
              <a:lnSpc>
                <a:spcPct val="100000"/>
              </a:lnSpc>
              <a:spcBef>
                <a:spcPts val="600"/>
              </a:spcBef>
              <a:spcAft>
                <a:spcPts val="0"/>
              </a:spcAft>
              <a:buSzPct val="75000"/>
              <a:buChar char="?"/>
            </a:pPr>
            <a:r>
              <a:rPr lang="pl-PL" b="0" i="0">
                <a:latin typeface="Century Schoolbook"/>
                <a:ea typeface="Century Schoolbook"/>
                <a:cs typeface="Century Schoolbook"/>
                <a:sym typeface="Century Schoolbook"/>
              </a:rPr>
              <a:t>Rewolucję w leczeniu czerniaka skóry stanowiło wprowadzenie leczenia immunologicznego. Obecnie immunoterapia czerniaka jest refundowana i dostępna w ramach programów lekowych również w Polsce.</a:t>
            </a:r>
            <a:br>
              <a:rPr lang="pl-PL">
                <a:latin typeface="Century Schoolbook"/>
                <a:ea typeface="Century Schoolbook"/>
                <a:cs typeface="Century Schoolbook"/>
                <a:sym typeface="Century Schoolbook"/>
              </a:rPr>
            </a:b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ct val="75000"/>
              <a:buNone/>
            </a:pPr>
            <a:endParaRPr>
              <a:latin typeface="Century Schoolbook"/>
              <a:ea typeface="Century Schoolbook"/>
              <a:cs typeface="Century Schoolbook"/>
              <a:sym typeface="Century Schoolbook"/>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Rak Jelita Grubego</a:t>
            </a:r>
            <a:endParaRPr/>
          </a:p>
        </p:txBody>
      </p:sp>
      <p:sp>
        <p:nvSpPr>
          <p:cNvPr id="500" name="Google Shape;500;p5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85000" lnSpcReduction="10000"/>
          </a:bodyPr>
          <a:lstStyle/>
          <a:p>
            <a:pPr marL="148590" lvl="0" indent="0" algn="l" rtl="0">
              <a:lnSpc>
                <a:spcPct val="100000"/>
              </a:lnSpc>
              <a:spcBef>
                <a:spcPts val="600"/>
              </a:spcBef>
              <a:spcAft>
                <a:spcPts val="0"/>
              </a:spcAft>
              <a:buSzPct val="61764"/>
              <a:buNone/>
            </a:pPr>
            <a:r>
              <a:rPr lang="pl-PL" b="0" i="0">
                <a:latin typeface="Century Schoolbook"/>
                <a:ea typeface="Century Schoolbook"/>
                <a:cs typeface="Century Schoolbook"/>
                <a:sym typeface="Century Schoolbook"/>
              </a:rPr>
              <a:t>Każdego roku w Polsce diagnozuje się około 18 000 zachorowań na nowotwór złośliwy jelita. </a:t>
            </a:r>
            <a:r>
              <a:rPr lang="pl-PL">
                <a:latin typeface="Century Schoolbook"/>
                <a:ea typeface="Century Schoolbook"/>
                <a:cs typeface="Century Schoolbook"/>
                <a:sym typeface="Century Schoolbook"/>
              </a:rPr>
              <a:t>R</a:t>
            </a:r>
            <a:r>
              <a:rPr lang="pl-PL" b="0" i="0">
                <a:latin typeface="Century Schoolbook"/>
                <a:ea typeface="Century Schoolbook"/>
                <a:cs typeface="Century Schoolbook"/>
                <a:sym typeface="Century Schoolbook"/>
              </a:rPr>
              <a:t>ak jelita grubego jest trzecim co do częstości występowania nowotworem złośliwym, na który zapadają mężczyźni, i drugim na który chorują kobiety. Jak podkreślają eksperci, od kilku lat zachorowalność i umieralność na raka jelita grubego u obu płci wzrasta. Znajomość najczęstszych objawów raka jelita grubego oraz symptomów alarmowych choroby daje szansę na szybkie przeprowadzenie badań diagnostycznych i wykrycie guza na wczesnym etapie zaawansowania.</a:t>
            </a:r>
            <a:endParaRPr/>
          </a:p>
          <a:p>
            <a:pPr marL="148590" lvl="0" indent="0" algn="l" rtl="0">
              <a:lnSpc>
                <a:spcPct val="100000"/>
              </a:lnSpc>
              <a:spcBef>
                <a:spcPts val="600"/>
              </a:spcBef>
              <a:spcAft>
                <a:spcPts val="0"/>
              </a:spcAft>
              <a:buSzPct val="61764"/>
              <a:buNone/>
            </a:pPr>
            <a:r>
              <a:rPr lang="pl-PL" b="0" i="0">
                <a:latin typeface="Century Schoolbook"/>
                <a:ea typeface="Century Schoolbook"/>
                <a:cs typeface="Century Schoolbook"/>
                <a:sym typeface="Century Schoolbook"/>
              </a:rPr>
              <a:t>Chorzy z nowotworami rozpoznanymi we wcześniejszych stopniach zaawansowania mają znacznie lepsze rokowania i szansę na szybsze wdrożenie leczenia nowotworu. Warto w tym kontekście pamiętać o możliwość skorzystania z badań przesiewowych w kierunku raka jelita grubego.</a:t>
            </a:r>
            <a:br>
              <a:rPr lang="pl-PL">
                <a:latin typeface="Century Schoolbook"/>
                <a:ea typeface="Century Schoolbook"/>
                <a:cs typeface="Century Schoolbook"/>
                <a:sym typeface="Century Schoolbook"/>
              </a:rPr>
            </a:b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ct val="61764"/>
              <a:buNone/>
            </a:pPr>
            <a:endParaRPr>
              <a:latin typeface="Century Schoolbook"/>
              <a:ea typeface="Century Schoolbook"/>
              <a:cs typeface="Century Schoolbook"/>
              <a:sym typeface="Century Schoolbook"/>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Najczęstsze Objawy Raka Jelita Grubego</a:t>
            </a:r>
            <a:endParaRPr/>
          </a:p>
        </p:txBody>
      </p:sp>
      <p:sp>
        <p:nvSpPr>
          <p:cNvPr id="506" name="Google Shape;506;p6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a:t>bóle brzucha (występują w 44% przypadków) </a:t>
            </a:r>
            <a:endParaRPr/>
          </a:p>
          <a:p>
            <a:pPr marL="457200" lvl="0" indent="-308610" algn="l" rtl="0">
              <a:lnSpc>
                <a:spcPct val="100000"/>
              </a:lnSpc>
              <a:spcBef>
                <a:spcPts val="600"/>
              </a:spcBef>
              <a:spcAft>
                <a:spcPts val="0"/>
              </a:spcAft>
              <a:buSzPts val="1260"/>
              <a:buChar char="?"/>
            </a:pPr>
            <a:r>
              <a:rPr lang="pl-PL"/>
              <a:t>zmiana rytmu wypróżnień (43%) </a:t>
            </a:r>
            <a:endParaRPr/>
          </a:p>
          <a:p>
            <a:pPr marL="457200" lvl="0" indent="-308610" algn="l" rtl="0">
              <a:lnSpc>
                <a:spcPct val="100000"/>
              </a:lnSpc>
              <a:spcBef>
                <a:spcPts val="600"/>
              </a:spcBef>
              <a:spcAft>
                <a:spcPts val="0"/>
              </a:spcAft>
              <a:buSzPts val="1260"/>
              <a:buChar char="?"/>
            </a:pPr>
            <a:r>
              <a:rPr lang="pl-PL"/>
              <a:t>krew w stolcu (40%) </a:t>
            </a:r>
            <a:endParaRPr/>
          </a:p>
          <a:p>
            <a:pPr marL="457200" lvl="0" indent="-308610" algn="l" rtl="0">
              <a:lnSpc>
                <a:spcPct val="100000"/>
              </a:lnSpc>
              <a:spcBef>
                <a:spcPts val="600"/>
              </a:spcBef>
              <a:spcAft>
                <a:spcPts val="0"/>
              </a:spcAft>
              <a:buSzPts val="1260"/>
              <a:buChar char="?"/>
            </a:pPr>
            <a:r>
              <a:rPr lang="pl-PL"/>
              <a:t>osłabienie ogólne (20%) </a:t>
            </a:r>
            <a:endParaRPr/>
          </a:p>
          <a:p>
            <a:pPr marL="457200" lvl="0" indent="-308610" algn="l" rtl="0">
              <a:lnSpc>
                <a:spcPct val="100000"/>
              </a:lnSpc>
              <a:spcBef>
                <a:spcPts val="600"/>
              </a:spcBef>
              <a:spcAft>
                <a:spcPts val="0"/>
              </a:spcAft>
              <a:buSzPts val="1260"/>
              <a:buChar char="?"/>
            </a:pPr>
            <a:r>
              <a:rPr lang="pl-PL"/>
              <a:t>niedokrwistość bez innych objawów ze strony przewodu pokarmowego (11%) </a:t>
            </a:r>
            <a:endParaRPr/>
          </a:p>
          <a:p>
            <a:pPr marL="457200" lvl="0" indent="-308610" algn="l" rtl="0">
              <a:lnSpc>
                <a:spcPct val="100000"/>
              </a:lnSpc>
              <a:spcBef>
                <a:spcPts val="600"/>
              </a:spcBef>
              <a:spcAft>
                <a:spcPts val="0"/>
              </a:spcAft>
              <a:buSzPts val="1260"/>
              <a:buChar char="?"/>
            </a:pPr>
            <a:r>
              <a:rPr lang="pl-PL"/>
              <a:t>utrata masy ciała i osłabienie (6%).</a:t>
            </a: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Rozpoznanie </a:t>
            </a:r>
            <a:endParaRPr/>
          </a:p>
        </p:txBody>
      </p:sp>
      <p:sp>
        <p:nvSpPr>
          <p:cNvPr id="512" name="Google Shape;512;p6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lnSpcReduction="10000"/>
          </a:bodyPr>
          <a:lstStyle/>
          <a:p>
            <a:pPr marL="148590" lvl="0" indent="0" algn="l" rtl="0">
              <a:lnSpc>
                <a:spcPct val="100000"/>
              </a:lnSpc>
              <a:spcBef>
                <a:spcPts val="600"/>
              </a:spcBef>
              <a:spcAft>
                <a:spcPts val="0"/>
              </a:spcAft>
              <a:buSzPts val="1260"/>
              <a:buNone/>
            </a:pPr>
            <a:r>
              <a:rPr lang="pl-PL"/>
              <a:t>Rozpoznanie raka jelita grubego opiera się na badaniu podmiotowym, badaniu fizykalnym oraz badaniach dodatkowych. W celu postawienia diagnozy oraz rozpoznania choroby należy przeprowadzić badanie: </a:t>
            </a:r>
            <a:endParaRPr/>
          </a:p>
          <a:p>
            <a:pPr marL="457200" lvl="0" indent="-308610" algn="l" rtl="0">
              <a:lnSpc>
                <a:spcPct val="100000"/>
              </a:lnSpc>
              <a:spcBef>
                <a:spcPts val="600"/>
              </a:spcBef>
              <a:spcAft>
                <a:spcPts val="0"/>
              </a:spcAft>
              <a:buSzPts val="1260"/>
              <a:buChar char="?"/>
            </a:pPr>
            <a:r>
              <a:rPr lang="pl-PL"/>
              <a:t>przedmiotowe brzucha </a:t>
            </a:r>
            <a:endParaRPr/>
          </a:p>
          <a:p>
            <a:pPr marL="457200" lvl="0" indent="-308610" algn="l" rtl="0">
              <a:lnSpc>
                <a:spcPct val="100000"/>
              </a:lnSpc>
              <a:spcBef>
                <a:spcPts val="600"/>
              </a:spcBef>
              <a:spcAft>
                <a:spcPts val="0"/>
              </a:spcAft>
              <a:buSzPts val="1260"/>
              <a:buChar char="?"/>
            </a:pPr>
            <a:r>
              <a:rPr lang="pl-PL"/>
              <a:t>per rectum, a u kobiet dodatkowo badanie przez pochwę w przypadku nacieku ściany odbytnicy</a:t>
            </a:r>
            <a:endParaRPr/>
          </a:p>
          <a:p>
            <a:pPr marL="457200" lvl="0" indent="-308610" algn="l" rtl="0">
              <a:lnSpc>
                <a:spcPct val="100000"/>
              </a:lnSpc>
              <a:spcBef>
                <a:spcPts val="600"/>
              </a:spcBef>
              <a:spcAft>
                <a:spcPts val="0"/>
              </a:spcAft>
              <a:buSzPts val="1260"/>
              <a:buChar char="?"/>
            </a:pPr>
            <a:r>
              <a:rPr lang="pl-PL"/>
              <a:t>endkoskopowe (rektoskopia, fiberosigmoidoskopia lub kolonoskopia) </a:t>
            </a:r>
            <a:endParaRPr/>
          </a:p>
          <a:p>
            <a:pPr marL="457200" lvl="0" indent="-308610" algn="l" rtl="0">
              <a:lnSpc>
                <a:spcPct val="100000"/>
              </a:lnSpc>
              <a:spcBef>
                <a:spcPts val="600"/>
              </a:spcBef>
              <a:spcAft>
                <a:spcPts val="0"/>
              </a:spcAft>
              <a:buSzPts val="1260"/>
              <a:buChar char="?"/>
            </a:pPr>
            <a:r>
              <a:rPr lang="pl-PL"/>
              <a:t>histopatologiczne materiału biopsyjnego pobranego podczas badania endoskopowego</a:t>
            </a:r>
            <a:br>
              <a:rPr lang="pl-PL"/>
            </a:b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62"/>
          <p:cNvSpPr txBox="1">
            <a:spLocks noGrp="1"/>
          </p:cNvSpPr>
          <p:nvPr>
            <p:ph type="body" idx="4294967295"/>
          </p:nvPr>
        </p:nvSpPr>
        <p:spPr>
          <a:xfrm>
            <a:off x="903514" y="1600200"/>
            <a:ext cx="7445828" cy="4873625"/>
          </a:xfrm>
          <a:prstGeom prst="rect">
            <a:avLst/>
          </a:prstGeom>
          <a:noFill/>
          <a:ln>
            <a:noFill/>
          </a:ln>
        </p:spPr>
        <p:txBody>
          <a:bodyPr spcFirstLastPara="1" wrap="square" lIns="91425" tIns="45700" rIns="91425" bIns="45700" anchor="t" anchorCtr="0">
            <a:normAutofit/>
          </a:bodyPr>
          <a:lstStyle/>
          <a:p>
            <a:pPr marL="148590" lvl="0" indent="0" algn="l" rtl="0">
              <a:lnSpc>
                <a:spcPct val="100000"/>
              </a:lnSpc>
              <a:spcBef>
                <a:spcPts val="600"/>
              </a:spcBef>
              <a:spcAft>
                <a:spcPts val="0"/>
              </a:spcAft>
              <a:buSzPts val="1260"/>
              <a:buNone/>
            </a:pPr>
            <a:r>
              <a:rPr lang="pl-PL" b="0" i="0" dirty="0">
                <a:latin typeface="Century Schoolbook"/>
                <a:ea typeface="Century Schoolbook"/>
                <a:cs typeface="Century Schoolbook"/>
                <a:sym typeface="Century Schoolbook"/>
              </a:rPr>
              <a:t>Współczesna radiologia w diagnostyce raka jelita grubego dysponuje takimi metodami obrazowania jak: badanie dwukontrastowe (wlew) jelita grubego ultrasonografia (USG), w tym </a:t>
            </a:r>
            <a:r>
              <a:rPr lang="pl-PL" b="0" i="0" dirty="0" err="1">
                <a:latin typeface="Century Schoolbook"/>
                <a:ea typeface="Century Schoolbook"/>
                <a:cs typeface="Century Schoolbook"/>
                <a:sym typeface="Century Schoolbook"/>
              </a:rPr>
              <a:t>usg</a:t>
            </a:r>
            <a:r>
              <a:rPr lang="pl-PL" b="0" i="0" dirty="0">
                <a:latin typeface="Century Schoolbook"/>
                <a:ea typeface="Century Schoolbook"/>
                <a:cs typeface="Century Schoolbook"/>
                <a:sym typeface="Century Schoolbook"/>
              </a:rPr>
              <a:t> endoskopowe diagnostyka za pomocą tomografii komputerowej badanie rezonansem magnetycznym pozytonowa tomografia emisyjna (PET)</a:t>
            </a:r>
            <a:br>
              <a:rPr lang="pl-PL" dirty="0">
                <a:latin typeface="Century Schoolbook"/>
                <a:ea typeface="Century Schoolbook"/>
                <a:cs typeface="Century Schoolbook"/>
                <a:sym typeface="Century Schoolbook"/>
              </a:rPr>
            </a:br>
            <a:endParaRPr dirty="0">
              <a:latin typeface="Century Schoolbook"/>
              <a:ea typeface="Century Schoolbook"/>
              <a:cs typeface="Century Schoolbook"/>
              <a:sym typeface="Century Schoolbook"/>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Leczenie</a:t>
            </a:r>
            <a:endParaRPr/>
          </a:p>
        </p:txBody>
      </p:sp>
      <p:sp>
        <p:nvSpPr>
          <p:cNvPr id="524" name="Google Shape;524;p6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lnSpcReduction="10000"/>
          </a:bodyPr>
          <a:lstStyle/>
          <a:p>
            <a:pPr marL="148590" lvl="0" indent="0" algn="l" rtl="0">
              <a:lnSpc>
                <a:spcPct val="100000"/>
              </a:lnSpc>
              <a:spcBef>
                <a:spcPts val="600"/>
              </a:spcBef>
              <a:spcAft>
                <a:spcPts val="0"/>
              </a:spcAft>
              <a:buSzPts val="1260"/>
              <a:buNone/>
            </a:pPr>
            <a:r>
              <a:rPr lang="pl-PL" b="0" i="0">
                <a:latin typeface="Century Schoolbook"/>
                <a:ea typeface="Century Schoolbook"/>
                <a:cs typeface="Century Schoolbook"/>
                <a:sym typeface="Century Schoolbook"/>
              </a:rPr>
              <a:t>Przed rozpoczęciem leczenia onkologicznego raka jelita grubego należy dokonać oceny zaawansowana choroby. Z tego powodu lekarz rodziny może wystawić kartę diagnostyki i leczenia onkologicznego (Karta DILO) i skierować chorego do specjalistycznego ośrodka. Szansę na całkowite wyleczenia choroby mają chorzy na raka jelita grubego, u których nie występują przerzuty w węzłach chłonnych oraz nie stwierdza się naciekania makroskopowego narządów sąsiednich widocznego w badaniach obrazowych.</a:t>
            </a:r>
            <a:br>
              <a:rPr lang="pl-PL">
                <a:latin typeface="Century Schoolbook"/>
                <a:ea typeface="Century Schoolbook"/>
                <a:cs typeface="Century Schoolbook"/>
                <a:sym typeface="Century Schoolbook"/>
              </a:rPr>
            </a:br>
            <a:br>
              <a:rPr lang="pl-PL">
                <a:latin typeface="Century Schoolbook"/>
                <a:ea typeface="Century Schoolbook"/>
                <a:cs typeface="Century Schoolbook"/>
                <a:sym typeface="Century Schoolbook"/>
              </a:rPr>
            </a:b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ts val="1260"/>
              <a:buNone/>
            </a:pPr>
            <a:endParaRPr>
              <a:latin typeface="Century Schoolbook"/>
              <a:ea typeface="Century Schoolbook"/>
              <a:cs typeface="Century Schoolbook"/>
              <a:sym typeface="Century Schoolbook"/>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Karta DILO</a:t>
            </a:r>
            <a:endParaRPr/>
          </a:p>
        </p:txBody>
      </p:sp>
      <p:sp>
        <p:nvSpPr>
          <p:cNvPr id="530" name="Google Shape;530;p6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20000"/>
          </a:bodyPr>
          <a:lstStyle/>
          <a:p>
            <a:pPr marL="148590" lvl="0" indent="0" algn="l" rtl="0">
              <a:lnSpc>
                <a:spcPct val="100000"/>
              </a:lnSpc>
              <a:spcBef>
                <a:spcPts val="600"/>
              </a:spcBef>
              <a:spcAft>
                <a:spcPts val="0"/>
              </a:spcAft>
              <a:buSzPct val="56756"/>
              <a:buNone/>
            </a:pPr>
            <a:r>
              <a:rPr lang="pl-PL" b="0" i="0">
                <a:latin typeface="Century Schoolbook"/>
                <a:ea typeface="Century Schoolbook"/>
                <a:cs typeface="Century Schoolbook"/>
                <a:sym typeface="Century Schoolbook"/>
              </a:rPr>
              <a:t>Karta diagnostyki i leczenia onkologicznego (potocznie: zielona karta DiLO) została wprowadzona 1 stycznia 2015 roku wraz z pakietem onkologicznym – grupą przepisów mających na celu poprawę diagnostyki i usprawnienie leczenia raka w Polsce. Szybka terapia onkologiczna dedykowana jest Pacjentom, u których lekarze podejrzewają lub stwierdzą nowotwór złośliwy oraz chorym w trakcie leczenia onkologicznego. Nie ma żadnych ograniczeń wiekowych w dostępie do leczenia w ramach szybkiej terapii onkologicznej. Diagnostyka i leczenie w ramach pakietu onkologicznego nie są także objęte limitami przez Narodowy Fundusz Zdrowia. Oznacza to, że NFZ zapłaci szpitalom za wykonanie wszystkich niezbędnych procedur w danym roku, a każdy pacjent onkologiczny otrzyma niezbędne leczenie.</a:t>
            </a:r>
            <a:endParaRPr>
              <a:latin typeface="Century Schoolbook"/>
              <a:ea typeface="Century Schoolbook"/>
              <a:cs typeface="Century Schoolbook"/>
              <a:sym typeface="Century Schoolbook"/>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65" descr="Zielona Karta DILO - Szybka ścieżka onkologiczna - Pacjent onkologiczny"/>
          <p:cNvPicPr preferRelativeResize="0"/>
          <p:nvPr/>
        </p:nvPicPr>
        <p:blipFill rotWithShape="1">
          <a:blip r:embed="rId3">
            <a:alphaModFix/>
          </a:blip>
          <a:srcRect/>
          <a:stretch/>
        </p:blipFill>
        <p:spPr>
          <a:xfrm>
            <a:off x="762000" y="1081088"/>
            <a:ext cx="7620000" cy="46958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66" descr="DiLO - czym jest, jak ją otrzymać, do czego służy?"/>
          <p:cNvPicPr preferRelativeResize="0"/>
          <p:nvPr/>
        </p:nvPicPr>
        <p:blipFill rotWithShape="1">
          <a:blip r:embed="rId3">
            <a:alphaModFix/>
          </a:blip>
          <a:srcRect/>
          <a:stretch/>
        </p:blipFill>
        <p:spPr>
          <a:xfrm>
            <a:off x="94430" y="1257957"/>
            <a:ext cx="8730169" cy="434208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Rak Jąder</a:t>
            </a:r>
            <a:endParaRPr/>
          </a:p>
        </p:txBody>
      </p:sp>
      <p:sp>
        <p:nvSpPr>
          <p:cNvPr id="546" name="Google Shape;546;p6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148590" lvl="0" indent="0" algn="l" rtl="0">
              <a:lnSpc>
                <a:spcPct val="100000"/>
              </a:lnSpc>
              <a:spcBef>
                <a:spcPts val="600"/>
              </a:spcBef>
              <a:spcAft>
                <a:spcPts val="0"/>
              </a:spcAft>
              <a:buSzPts val="1260"/>
              <a:buNone/>
            </a:pPr>
            <a:r>
              <a:rPr lang="pl-PL"/>
              <a:t>Rak jądra jest jednym z najczęściej występujących nowotworów u młodych mężczyzn – najwięcej zachorowań, aż 70 proc., notuje się między 20. a 39. rokiem życia. W Polsce w 2019 roku na ten rodzaj raka zachorowało 1174 mężczyzn, a zmarło 153.</a:t>
            </a: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Nowotworzenie</a:t>
            </a:r>
            <a:endParaRPr/>
          </a:p>
        </p:txBody>
      </p:sp>
      <p:sp>
        <p:nvSpPr>
          <p:cNvPr id="173" name="Google Shape;173;p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lnSpc>
                <a:spcPct val="100000"/>
              </a:lnSpc>
              <a:spcBef>
                <a:spcPts val="0"/>
              </a:spcBef>
              <a:spcAft>
                <a:spcPts val="0"/>
              </a:spcAft>
              <a:buSzPct val="70000"/>
              <a:buNone/>
            </a:pPr>
            <a:r>
              <a:rPr lang="pl-PL"/>
              <a:t>Proces nowotworzenia jest zależny od rodzaju</a:t>
            </a:r>
            <a:endParaRPr/>
          </a:p>
          <a:p>
            <a:pPr marL="274320" lvl="0" indent="-274320" algn="l" rtl="0">
              <a:lnSpc>
                <a:spcPct val="100000"/>
              </a:lnSpc>
              <a:spcBef>
                <a:spcPts val="600"/>
              </a:spcBef>
              <a:spcAft>
                <a:spcPts val="0"/>
              </a:spcAft>
              <a:buSzPct val="70000"/>
              <a:buNone/>
            </a:pPr>
            <a:r>
              <a:rPr lang="pl-PL"/>
              <a:t>nowotworu i tkanki w której zachodzi. Niektóre</a:t>
            </a:r>
            <a:endParaRPr/>
          </a:p>
          <a:p>
            <a:pPr marL="274320" lvl="0" indent="-274320" algn="l" rtl="0">
              <a:lnSpc>
                <a:spcPct val="100000"/>
              </a:lnSpc>
              <a:spcBef>
                <a:spcPts val="600"/>
              </a:spcBef>
              <a:spcAft>
                <a:spcPts val="0"/>
              </a:spcAft>
              <a:buSzPct val="70000"/>
              <a:buNone/>
            </a:pPr>
            <a:r>
              <a:rPr lang="pl-PL"/>
              <a:t>nowotwory rozwijają się w ciągu miesięcy, a inne</a:t>
            </a:r>
            <a:endParaRPr/>
          </a:p>
          <a:p>
            <a:pPr marL="274320" lvl="0" indent="-274320" algn="l" rtl="0">
              <a:lnSpc>
                <a:spcPct val="100000"/>
              </a:lnSpc>
              <a:spcBef>
                <a:spcPts val="600"/>
              </a:spcBef>
              <a:spcAft>
                <a:spcPts val="0"/>
              </a:spcAft>
              <a:buSzPct val="70000"/>
              <a:buNone/>
            </a:pPr>
            <a:r>
              <a:rPr lang="pl-PL"/>
              <a:t>dziesiątki lat.</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Różny jest też czas trwania poszczególnych etapów</a:t>
            </a:r>
            <a:endParaRPr/>
          </a:p>
          <a:p>
            <a:pPr marL="274320" lvl="0" indent="-274320" algn="l" rtl="0">
              <a:lnSpc>
                <a:spcPct val="100000"/>
              </a:lnSpc>
              <a:spcBef>
                <a:spcPts val="600"/>
              </a:spcBef>
              <a:spcAft>
                <a:spcPts val="0"/>
              </a:spcAft>
              <a:buSzPct val="70000"/>
              <a:buNone/>
            </a:pPr>
            <a:r>
              <a:rPr lang="pl-PL"/>
              <a:t>oraz szybkość przechodzenia komórki z jednego etapu</a:t>
            </a:r>
            <a:endParaRPr/>
          </a:p>
          <a:p>
            <a:pPr marL="274320" lvl="0" indent="-274320" algn="l" rtl="0">
              <a:lnSpc>
                <a:spcPct val="100000"/>
              </a:lnSpc>
              <a:spcBef>
                <a:spcPts val="600"/>
              </a:spcBef>
              <a:spcAft>
                <a:spcPts val="0"/>
              </a:spcAft>
              <a:buSzPct val="70000"/>
              <a:buNone/>
            </a:pPr>
            <a:r>
              <a:rPr lang="pl-PL"/>
              <a:t>do kolejnego.</a:t>
            </a:r>
            <a:endParaRPr/>
          </a:p>
          <a:p>
            <a:pPr marL="274320" lvl="0" indent="-274320" algn="l" rtl="0">
              <a:lnSpc>
                <a:spcPct val="100000"/>
              </a:lnSpc>
              <a:spcBef>
                <a:spcPts val="600"/>
              </a:spcBef>
              <a:spcAft>
                <a:spcPts val="0"/>
              </a:spcAft>
              <a:buSzPct val="70000"/>
              <a:buNone/>
            </a:pPr>
            <a:endParaRPr/>
          </a:p>
          <a:p>
            <a:pPr marL="274320" lvl="0" indent="-274320" algn="l" rtl="0">
              <a:lnSpc>
                <a:spcPct val="100000"/>
              </a:lnSpc>
              <a:spcBef>
                <a:spcPts val="600"/>
              </a:spcBef>
              <a:spcAft>
                <a:spcPts val="0"/>
              </a:spcAft>
              <a:buSzPct val="70000"/>
              <a:buNone/>
            </a:pPr>
            <a:r>
              <a:rPr lang="pl-PL"/>
              <a:t>Zainicjowane komórki mogą żyć przez wiele lat, nie</a:t>
            </a:r>
            <a:endParaRPr/>
          </a:p>
          <a:p>
            <a:pPr marL="274320" lvl="0" indent="-274320" algn="l" rtl="0">
              <a:lnSpc>
                <a:spcPct val="100000"/>
              </a:lnSpc>
              <a:spcBef>
                <a:spcPts val="600"/>
              </a:spcBef>
              <a:spcAft>
                <a:spcPts val="0"/>
              </a:spcAft>
              <a:buSzPct val="70000"/>
              <a:buNone/>
            </a:pPr>
            <a:r>
              <a:rPr lang="pl-PL"/>
              <a:t>wchodząc w etap promocji, mogą też od razu, albo w</a:t>
            </a:r>
            <a:endParaRPr/>
          </a:p>
          <a:p>
            <a:pPr marL="274320" lvl="0" indent="-274320" algn="l" rtl="0">
              <a:lnSpc>
                <a:spcPct val="100000"/>
              </a:lnSpc>
              <a:spcBef>
                <a:spcPts val="600"/>
              </a:spcBef>
              <a:spcAft>
                <a:spcPts val="0"/>
              </a:spcAft>
              <a:buSzPct val="70000"/>
              <a:buNone/>
            </a:pPr>
            <a:r>
              <a:rPr lang="pl-PL"/>
              <a:t>krótkim czasie od inicjacji, zacząć dalej mutować.</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Rodzaje nowotworów jąder</a:t>
            </a:r>
            <a:endParaRPr/>
          </a:p>
        </p:txBody>
      </p:sp>
      <p:sp>
        <p:nvSpPr>
          <p:cNvPr id="552" name="Google Shape;552;p6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70000" lnSpcReduction="20000"/>
          </a:bodyPr>
          <a:lstStyle/>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Rak jądra może powstać ze wszystkich tkanek jądra, ale najczęściej rozwija się nowotwór zarodkowy. Charakteryzuje się on dynamicznym przebiegiem oraz dość szybkim występowaniem przerzutów. Jego powstanie jest skutkiem nieprawidłowego przekształcenia komórek, z których normalnie powstają plemniki.</a:t>
            </a:r>
            <a:endParaRPr/>
          </a:p>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Nowotwór zarodkowy może przybrać jedną z dwóch postaci, różniących się budową i przebiegiem choroby. Określenie rodzaju nowotworu wpływa na dobór metody leczenia.</a:t>
            </a:r>
            <a:endParaRPr/>
          </a:p>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Dwie główne grupy nowotworów zarodkowych jądra to:</a:t>
            </a:r>
            <a:endParaRPr/>
          </a:p>
          <a:p>
            <a:pPr marL="457200" lvl="0" indent="-308610" algn="l" rtl="0">
              <a:lnSpc>
                <a:spcPct val="100000"/>
              </a:lnSpc>
              <a:spcBef>
                <a:spcPts val="600"/>
              </a:spcBef>
              <a:spcAft>
                <a:spcPts val="0"/>
              </a:spcAft>
              <a:buSzPct val="75000"/>
              <a:buFont typeface="Arial"/>
              <a:buChar char="•"/>
            </a:pPr>
            <a:r>
              <a:rPr lang="pl-PL" i="0">
                <a:solidFill>
                  <a:srgbClr val="444444"/>
                </a:solidFill>
                <a:latin typeface="Century Schoolbook"/>
                <a:ea typeface="Century Schoolbook"/>
                <a:cs typeface="Century Schoolbook"/>
                <a:sym typeface="Century Schoolbook"/>
              </a:rPr>
              <a:t>nasieniaki, </a:t>
            </a:r>
            <a:r>
              <a:rPr lang="pl-PL" b="0" i="0">
                <a:solidFill>
                  <a:srgbClr val="444444"/>
                </a:solidFill>
                <a:latin typeface="Century Schoolbook"/>
                <a:ea typeface="Century Schoolbook"/>
                <a:cs typeface="Century Schoolbook"/>
                <a:sym typeface="Century Schoolbook"/>
              </a:rPr>
              <a:t>stanowią one 25-50 proc. wszystkich raków jądra i częściej występują u mężczyzn w wieku 25-45 lat</a:t>
            </a:r>
            <a:endParaRPr/>
          </a:p>
          <a:p>
            <a:pPr marL="457200" lvl="0" indent="-308610" algn="l" rtl="0">
              <a:lnSpc>
                <a:spcPct val="100000"/>
              </a:lnSpc>
              <a:spcBef>
                <a:spcPts val="600"/>
              </a:spcBef>
              <a:spcAft>
                <a:spcPts val="0"/>
              </a:spcAft>
              <a:buSzPct val="75000"/>
              <a:buFont typeface="Arial"/>
              <a:buChar char="•"/>
            </a:pPr>
            <a:r>
              <a:rPr lang="pl-PL" i="0">
                <a:solidFill>
                  <a:srgbClr val="444444"/>
                </a:solidFill>
                <a:latin typeface="Century Schoolbook"/>
                <a:ea typeface="Century Schoolbook"/>
                <a:cs typeface="Century Schoolbook"/>
                <a:sym typeface="Century Schoolbook"/>
              </a:rPr>
              <a:t>nienasieniaki, które stanowią 50-75 proc. przypadków nowotworu j</a:t>
            </a:r>
            <a:r>
              <a:rPr lang="pl-PL" b="0" i="0">
                <a:solidFill>
                  <a:srgbClr val="444444"/>
                </a:solidFill>
                <a:latin typeface="Century Schoolbook"/>
                <a:ea typeface="Century Schoolbook"/>
                <a:cs typeface="Century Schoolbook"/>
                <a:sym typeface="Century Schoolbook"/>
              </a:rPr>
              <a:t>ądra i częściej występują u mężczyzn w wieku 15-30 lat</a:t>
            </a:r>
            <a:endParaRPr/>
          </a:p>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Cechą charakterystyczną nienasieniaków jądra jest to, że jeden guz może zawierać elementy jednego lub wielu podtypów tego nowotworu. Do grupy nienasieniaków kwalifikuje się również nasieniaki, którym towarzyszą komórki innego typu nowotworu zarodkowego jądra.</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Objawy</a:t>
            </a:r>
            <a:endParaRPr/>
          </a:p>
        </p:txBody>
      </p:sp>
      <p:sp>
        <p:nvSpPr>
          <p:cNvPr id="558" name="Google Shape;558;p6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92500" lnSpcReduction="10000"/>
          </a:bodyPr>
          <a:lstStyle/>
          <a:p>
            <a:pPr marL="457200" lvl="0" indent="-308610" algn="l" rtl="0">
              <a:lnSpc>
                <a:spcPct val="100000"/>
              </a:lnSpc>
              <a:spcBef>
                <a:spcPts val="600"/>
              </a:spcBef>
              <a:spcAft>
                <a:spcPts val="0"/>
              </a:spcAft>
              <a:buSzPct val="56756"/>
              <a:buChar char="?"/>
            </a:pPr>
            <a:r>
              <a:rPr lang="pl-PL" b="0" i="0">
                <a:solidFill>
                  <a:srgbClr val="262626"/>
                </a:solidFill>
                <a:latin typeface="Century Schoolbook"/>
                <a:ea typeface="Century Schoolbook"/>
                <a:cs typeface="Century Schoolbook"/>
                <a:sym typeface="Century Schoolbook"/>
              </a:rPr>
              <a:t>Do pierwszych objawów nowotworu mogą zaliczać się zgrubienia, zmiany w wielkości jądra, </a:t>
            </a:r>
            <a:r>
              <a:rPr lang="pl-PL" b="0" i="0" u="none" strike="noStrike">
                <a:solidFill>
                  <a:srgbClr val="262626"/>
                </a:solidFill>
                <a:latin typeface="Century Schoolbook"/>
                <a:ea typeface="Century Schoolbook"/>
                <a:cs typeface="Century Schoolbook"/>
                <a:sym typeface="Century Schoolbook"/>
              </a:rPr>
              <a:t>bolesność przy dotyku</a:t>
            </a:r>
            <a:r>
              <a:rPr lang="pl-PL" b="0" i="0">
                <a:solidFill>
                  <a:srgbClr val="262626"/>
                </a:solidFill>
                <a:latin typeface="Century Schoolbook"/>
                <a:ea typeface="Century Schoolbook"/>
                <a:cs typeface="Century Schoolbook"/>
                <a:sym typeface="Century Schoolbook"/>
              </a:rPr>
              <a:t>, uczucie ciągnięcia czy dyskomfortu w obrębie moszny. </a:t>
            </a:r>
            <a:endParaRPr/>
          </a:p>
          <a:p>
            <a:pPr marL="457200" lvl="0" indent="-308610" algn="l" rtl="0">
              <a:lnSpc>
                <a:spcPct val="100000"/>
              </a:lnSpc>
              <a:spcBef>
                <a:spcPts val="600"/>
              </a:spcBef>
              <a:spcAft>
                <a:spcPts val="0"/>
              </a:spcAft>
              <a:buSzPct val="56756"/>
              <a:buChar char="?"/>
            </a:pPr>
            <a:r>
              <a:rPr lang="pl-PL" b="0" i="0">
                <a:solidFill>
                  <a:srgbClr val="262626"/>
                </a:solidFill>
                <a:latin typeface="Century Schoolbook"/>
                <a:ea typeface="Century Schoolbook"/>
                <a:cs typeface="Century Schoolbook"/>
                <a:sym typeface="Century Schoolbook"/>
              </a:rPr>
              <a:t>Najw</a:t>
            </a:r>
            <a:r>
              <a:rPr lang="pl-PL" i="0">
                <a:solidFill>
                  <a:srgbClr val="262626"/>
                </a:solidFill>
                <a:latin typeface="Century Schoolbook"/>
                <a:ea typeface="Century Schoolbook"/>
                <a:cs typeface="Century Schoolbook"/>
                <a:sym typeface="Century Schoolbook"/>
              </a:rPr>
              <a:t>ażniejszym objawem jest niebolesny guz </a:t>
            </a:r>
            <a:r>
              <a:rPr lang="pl-PL" b="0" i="0">
                <a:solidFill>
                  <a:srgbClr val="262626"/>
                </a:solidFill>
                <a:latin typeface="Century Schoolbook"/>
                <a:ea typeface="Century Schoolbook"/>
                <a:cs typeface="Century Schoolbook"/>
                <a:sym typeface="Century Schoolbook"/>
              </a:rPr>
              <a:t>wyczuwalny w jądrze.</a:t>
            </a:r>
            <a:endParaRPr/>
          </a:p>
          <a:p>
            <a:pPr marL="457200" lvl="0" indent="-308610" algn="l" rtl="0">
              <a:lnSpc>
                <a:spcPct val="100000"/>
              </a:lnSpc>
              <a:spcBef>
                <a:spcPts val="600"/>
              </a:spcBef>
              <a:spcAft>
                <a:spcPts val="0"/>
              </a:spcAft>
              <a:buSzPct val="56756"/>
              <a:buChar char="?"/>
            </a:pPr>
            <a:r>
              <a:rPr lang="pl-PL" b="0" i="0">
                <a:solidFill>
                  <a:srgbClr val="262626"/>
                </a:solidFill>
                <a:latin typeface="Century Schoolbook"/>
                <a:ea typeface="Century Schoolbook"/>
                <a:cs typeface="Century Schoolbook"/>
                <a:sym typeface="Century Schoolbook"/>
              </a:rPr>
              <a:t>Inne objawy, które mogą wskazywać na nowotwór:</a:t>
            </a:r>
            <a:endParaRPr/>
          </a:p>
          <a:p>
            <a:pPr marL="457200" lvl="0" indent="-308610" algn="l" rtl="0">
              <a:lnSpc>
                <a:spcPct val="100000"/>
              </a:lnSpc>
              <a:spcBef>
                <a:spcPts val="600"/>
              </a:spcBef>
              <a:spcAft>
                <a:spcPts val="0"/>
              </a:spcAft>
              <a:buSzPct val="56756"/>
              <a:buFont typeface="Arial"/>
              <a:buChar char="•"/>
            </a:pPr>
            <a:r>
              <a:rPr lang="pl-PL" b="0" i="0">
                <a:solidFill>
                  <a:srgbClr val="262626"/>
                </a:solidFill>
                <a:latin typeface="Century Schoolbook"/>
                <a:ea typeface="Century Schoolbook"/>
                <a:cs typeface="Century Schoolbook"/>
                <a:sym typeface="Century Schoolbook"/>
              </a:rPr>
              <a:t>stwardnienie,</a:t>
            </a:r>
            <a:endParaRPr/>
          </a:p>
          <a:p>
            <a:pPr marL="457200" lvl="0" indent="-308610" algn="l" rtl="0">
              <a:lnSpc>
                <a:spcPct val="100000"/>
              </a:lnSpc>
              <a:spcBef>
                <a:spcPts val="600"/>
              </a:spcBef>
              <a:spcAft>
                <a:spcPts val="0"/>
              </a:spcAft>
              <a:buSzPct val="56756"/>
              <a:buFont typeface="Arial"/>
              <a:buChar char="•"/>
            </a:pPr>
            <a:r>
              <a:rPr lang="pl-PL" b="0" i="0">
                <a:solidFill>
                  <a:srgbClr val="262626"/>
                </a:solidFill>
                <a:latin typeface="Century Schoolbook"/>
                <a:ea typeface="Century Schoolbook"/>
                <a:cs typeface="Century Schoolbook"/>
                <a:sym typeface="Century Schoolbook"/>
              </a:rPr>
              <a:t>obrzęk,</a:t>
            </a:r>
            <a:endParaRPr/>
          </a:p>
          <a:p>
            <a:pPr marL="457200" lvl="0" indent="-308610" algn="l" rtl="0">
              <a:lnSpc>
                <a:spcPct val="100000"/>
              </a:lnSpc>
              <a:spcBef>
                <a:spcPts val="600"/>
              </a:spcBef>
              <a:spcAft>
                <a:spcPts val="0"/>
              </a:spcAft>
              <a:buSzPct val="56756"/>
              <a:buFont typeface="Arial"/>
              <a:buChar char="•"/>
            </a:pPr>
            <a:r>
              <a:rPr lang="pl-PL" b="0" i="0">
                <a:solidFill>
                  <a:srgbClr val="262626"/>
                </a:solidFill>
                <a:latin typeface="Century Schoolbook"/>
                <a:ea typeface="Century Schoolbook"/>
                <a:cs typeface="Century Schoolbook"/>
                <a:sym typeface="Century Schoolbook"/>
              </a:rPr>
              <a:t>uczucie ciężaru, rozpierania lub dyskomfortu w jądrze.</a:t>
            </a:r>
            <a:endParaRPr/>
          </a:p>
          <a:p>
            <a:pPr marL="457200" lvl="0" indent="-308610" algn="l" rtl="0">
              <a:lnSpc>
                <a:spcPct val="100000"/>
              </a:lnSpc>
              <a:spcBef>
                <a:spcPts val="600"/>
              </a:spcBef>
              <a:spcAft>
                <a:spcPts val="0"/>
              </a:spcAft>
              <a:buSzPct val="56756"/>
              <a:buChar char="?"/>
            </a:pPr>
            <a:r>
              <a:rPr lang="pl-PL" b="0" i="0">
                <a:solidFill>
                  <a:srgbClr val="262626"/>
                </a:solidFill>
                <a:latin typeface="Century Schoolbook"/>
                <a:ea typeface="Century Schoolbook"/>
                <a:cs typeface="Century Schoolbook"/>
                <a:sym typeface="Century Schoolbook"/>
              </a:rPr>
              <a:t>U 7 proc. mężczyzn dochodzi do ginekomastii, czyli obustronnego powiększenia i tkliwości piersi.</a:t>
            </a:r>
            <a:endParaRPr/>
          </a:p>
          <a:p>
            <a:pPr marL="457200" lvl="0" indent="-228600" algn="l" rtl="0">
              <a:lnSpc>
                <a:spcPct val="100000"/>
              </a:lnSpc>
              <a:spcBef>
                <a:spcPts val="600"/>
              </a:spcBef>
              <a:spcAft>
                <a:spcPts val="0"/>
              </a:spcAft>
              <a:buSzPct val="56756"/>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70"/>
          <p:cNvPicPr preferRelativeResize="0"/>
          <p:nvPr/>
        </p:nvPicPr>
        <p:blipFill rotWithShape="1">
          <a:blip r:embed="rId3">
            <a:alphaModFix/>
          </a:blip>
          <a:srcRect/>
          <a:stretch/>
        </p:blipFill>
        <p:spPr>
          <a:xfrm>
            <a:off x="1240221" y="254586"/>
            <a:ext cx="6250197" cy="612519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Czynniki sprzyjające rozwojowi raka jądra to: </a:t>
            </a:r>
            <a:endParaRPr/>
          </a:p>
        </p:txBody>
      </p:sp>
      <p:sp>
        <p:nvSpPr>
          <p:cNvPr id="569" name="Google Shape;569;p7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lnSpcReduction="10000"/>
          </a:bodyPr>
          <a:lstStyle/>
          <a:p>
            <a:pPr marL="457200" lvl="0" indent="-308610" algn="l" rtl="0">
              <a:lnSpc>
                <a:spcPct val="100000"/>
              </a:lnSpc>
              <a:spcBef>
                <a:spcPts val="600"/>
              </a:spcBef>
              <a:spcAft>
                <a:spcPts val="0"/>
              </a:spcAft>
              <a:buSzPts val="1260"/>
              <a:buChar char="?"/>
            </a:pPr>
            <a:r>
              <a:rPr lang="pl-PL"/>
              <a:t>wnętrostwo, czyli niezstąpienie jądra lub jąder do moszny (powinno do tego dojść ok. 28 tygodnia życia płodowego) – ryzyko zachorowania na raka jądra wzrasta 5-krotnie</a:t>
            </a:r>
            <a:endParaRPr/>
          </a:p>
          <a:p>
            <a:pPr marL="457200" lvl="0" indent="-308610" algn="l" rtl="0">
              <a:lnSpc>
                <a:spcPct val="100000"/>
              </a:lnSpc>
              <a:spcBef>
                <a:spcPts val="600"/>
              </a:spcBef>
              <a:spcAft>
                <a:spcPts val="0"/>
              </a:spcAft>
              <a:buSzPts val="1260"/>
              <a:buChar char="?"/>
            </a:pPr>
            <a:r>
              <a:rPr lang="pl-PL"/>
              <a:t>rak drugiego jądra – ryzyko zachorowania na nowotwór drugiego jądra wynosi ok. 5 proc.</a:t>
            </a:r>
            <a:endParaRPr/>
          </a:p>
          <a:p>
            <a:pPr marL="457200" lvl="0" indent="-308610" algn="l" rtl="0">
              <a:lnSpc>
                <a:spcPct val="100000"/>
              </a:lnSpc>
              <a:spcBef>
                <a:spcPts val="600"/>
              </a:spcBef>
              <a:spcAft>
                <a:spcPts val="0"/>
              </a:spcAft>
              <a:buSzPts val="1260"/>
              <a:buChar char="?"/>
            </a:pPr>
            <a:r>
              <a:rPr lang="pl-PL"/>
              <a:t>predyspozycje genetyczne, jak rak jądra w rodzinie – szczególnie u ojca lub brata</a:t>
            </a:r>
            <a:endParaRPr/>
          </a:p>
          <a:p>
            <a:pPr marL="457200" lvl="0" indent="-308610" algn="l" rtl="0">
              <a:lnSpc>
                <a:spcPct val="100000"/>
              </a:lnSpc>
              <a:spcBef>
                <a:spcPts val="600"/>
              </a:spcBef>
              <a:spcAft>
                <a:spcPts val="0"/>
              </a:spcAft>
              <a:buSzPts val="1260"/>
              <a:buChar char="?"/>
            </a:pPr>
            <a:r>
              <a:rPr lang="pl-PL"/>
              <a:t>zespół Klinefertela oraz niektóre inne wrodzone wady genetyczne, np. zespół niewrażliwości na androgeny</a:t>
            </a:r>
            <a:endParaRPr/>
          </a:p>
          <a:p>
            <a:pPr marL="457200" lvl="0" indent="-308610" algn="l" rtl="0">
              <a:lnSpc>
                <a:spcPct val="100000"/>
              </a:lnSpc>
              <a:spcBef>
                <a:spcPts val="600"/>
              </a:spcBef>
              <a:spcAft>
                <a:spcPts val="0"/>
              </a:spcAft>
              <a:buSzPts val="1260"/>
              <a:buChar char="?"/>
            </a:pPr>
            <a:r>
              <a:rPr lang="pl-PL"/>
              <a:t>rasa biała – mężczyźni tej rasy chorują czterokrotnie częściej niż mężczyźni rasy czarnej</a:t>
            </a:r>
            <a:endParaRPr/>
          </a:p>
          <a:p>
            <a:pPr marL="457200" lvl="0" indent="-228600" algn="l" rtl="0">
              <a:lnSpc>
                <a:spcPct val="100000"/>
              </a:lnSpc>
              <a:spcBef>
                <a:spcPts val="600"/>
              </a:spcBef>
              <a:spcAft>
                <a:spcPts val="0"/>
              </a:spcAft>
              <a:buSzPts val="1260"/>
              <a:buNone/>
            </a:pP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Diagnostyka</a:t>
            </a:r>
            <a:endParaRPr/>
          </a:p>
        </p:txBody>
      </p:sp>
      <p:sp>
        <p:nvSpPr>
          <p:cNvPr id="575" name="Google Shape;575;p7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70000" lnSpcReduction="20000"/>
          </a:bodyPr>
          <a:lstStyle/>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Największą rolę we wczesnym rozpoznawaniu odgrywa samobadanie jąder. Dzięki wykonywaniu samodzielnej kontroli co miesiąc zgodnie ze schematem, mężczyzna może zaobserwować każdą zmianę w wyglądzie jądra i udać się z nią do urologa na dalsze badania. </a:t>
            </a:r>
            <a:endParaRPr/>
          </a:p>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Przy podejrzeniu nowotworu jąder nie powinno się wykonywać biopsji w celu pobrania materiału do badania histopatologicznego, ponieważ zwiększa ona ryzyko rozsiewu choroby.</a:t>
            </a:r>
            <a:endParaRPr/>
          </a:p>
          <a:p>
            <a:pPr marL="148590" lvl="0" indent="0" algn="l" rtl="0">
              <a:lnSpc>
                <a:spcPct val="100000"/>
              </a:lnSpc>
              <a:spcBef>
                <a:spcPts val="600"/>
              </a:spcBef>
              <a:spcAft>
                <a:spcPts val="0"/>
              </a:spcAft>
              <a:buSzPct val="75000"/>
              <a:buNone/>
            </a:pPr>
            <a:r>
              <a:rPr lang="pl-PL" b="0" i="0">
                <a:solidFill>
                  <a:srgbClr val="444444"/>
                </a:solidFill>
                <a:latin typeface="Century Schoolbook"/>
                <a:ea typeface="Century Schoolbook"/>
                <a:cs typeface="Century Schoolbook"/>
                <a:sym typeface="Century Schoolbook"/>
              </a:rPr>
              <a:t>W trakcie diagnostyki podejrzanych zmian w jądrze wykonywane są następujące badania:</a:t>
            </a:r>
            <a:endParaRPr/>
          </a:p>
          <a:p>
            <a:pPr marL="457200" lvl="0" indent="-308610" algn="l" rtl="0">
              <a:lnSpc>
                <a:spcPct val="100000"/>
              </a:lnSpc>
              <a:spcBef>
                <a:spcPts val="600"/>
              </a:spcBef>
              <a:spcAft>
                <a:spcPts val="0"/>
              </a:spcAft>
              <a:buSzPct val="75000"/>
              <a:buFont typeface="Arial"/>
              <a:buChar char="•"/>
            </a:pPr>
            <a:r>
              <a:rPr lang="pl-PL" b="0" i="0" u="none" strike="noStrike">
                <a:solidFill>
                  <a:srgbClr val="262626"/>
                </a:solidFill>
                <a:latin typeface="Century Schoolbook"/>
                <a:ea typeface="Century Schoolbook"/>
                <a:cs typeface="Century Schoolbook"/>
                <a:sym typeface="Century Schoolbook"/>
              </a:rPr>
              <a:t>USG jąder</a:t>
            </a:r>
            <a:endParaRPr b="0" i="0">
              <a:solidFill>
                <a:srgbClr val="262626"/>
              </a:solidFill>
              <a:latin typeface="Century Schoolbook"/>
              <a:ea typeface="Century Schoolbook"/>
              <a:cs typeface="Century Schoolbook"/>
              <a:sym typeface="Century Schoolbook"/>
            </a:endParaRPr>
          </a:p>
          <a:p>
            <a:pPr marL="457200" lvl="0" indent="-308610" algn="l" rtl="0">
              <a:lnSpc>
                <a:spcPct val="100000"/>
              </a:lnSpc>
              <a:spcBef>
                <a:spcPts val="600"/>
              </a:spcBef>
              <a:spcAft>
                <a:spcPts val="0"/>
              </a:spcAft>
              <a:buSzPct val="75000"/>
              <a:buFont typeface="Arial"/>
              <a:buChar char="•"/>
            </a:pPr>
            <a:r>
              <a:rPr lang="pl-PL" b="0" i="0">
                <a:solidFill>
                  <a:srgbClr val="262626"/>
                </a:solidFill>
                <a:latin typeface="Century Schoolbook"/>
                <a:ea typeface="Century Schoolbook"/>
                <a:cs typeface="Century Schoolbook"/>
                <a:sym typeface="Century Schoolbook"/>
              </a:rPr>
              <a:t>Badanie krwi, w którym ocenione zostaje stężenie biologicznych </a:t>
            </a:r>
            <a:r>
              <a:rPr lang="pl-PL" b="0" i="0" u="none" strike="noStrike">
                <a:solidFill>
                  <a:srgbClr val="262626"/>
                </a:solidFill>
                <a:latin typeface="Century Schoolbook"/>
                <a:ea typeface="Century Schoolbook"/>
                <a:cs typeface="Century Schoolbook"/>
                <a:sym typeface="Century Schoolbook"/>
              </a:rPr>
              <a:t>markerów nowotworowych</a:t>
            </a:r>
            <a:r>
              <a:rPr lang="pl-PL" b="0" i="0">
                <a:solidFill>
                  <a:srgbClr val="262626"/>
                </a:solidFill>
                <a:latin typeface="Century Schoolbook"/>
                <a:ea typeface="Century Schoolbook"/>
                <a:cs typeface="Century Schoolbook"/>
                <a:sym typeface="Century Schoolbook"/>
              </a:rPr>
              <a:t> typowych dla raka jądra. Ich stężenie jest zwiększone w ok. 80 proc. raków jądra. Markery te to:</a:t>
            </a:r>
            <a:endParaRPr/>
          </a:p>
          <a:p>
            <a:pPr marL="457200" lvl="0" indent="-308610" algn="l" rtl="0">
              <a:lnSpc>
                <a:spcPct val="100000"/>
              </a:lnSpc>
              <a:spcBef>
                <a:spcPts val="600"/>
              </a:spcBef>
              <a:spcAft>
                <a:spcPts val="0"/>
              </a:spcAft>
              <a:buSzPct val="75000"/>
              <a:buFont typeface="Arial"/>
              <a:buChar char="•"/>
            </a:pPr>
            <a:r>
              <a:rPr lang="pl-PL" b="0" i="0" u="none" strike="noStrike">
                <a:solidFill>
                  <a:srgbClr val="262626"/>
                </a:solidFill>
                <a:latin typeface="Century Schoolbook"/>
                <a:ea typeface="Century Schoolbook"/>
                <a:cs typeface="Century Schoolbook"/>
                <a:sym typeface="Century Schoolbook"/>
              </a:rPr>
              <a:t>βhCG</a:t>
            </a:r>
            <a:r>
              <a:rPr lang="pl-PL" b="0" i="0">
                <a:solidFill>
                  <a:srgbClr val="262626"/>
                </a:solidFill>
                <a:latin typeface="Century Schoolbook"/>
                <a:ea typeface="Century Schoolbook"/>
                <a:cs typeface="Century Schoolbook"/>
                <a:sym typeface="Century Schoolbook"/>
              </a:rPr>
              <a:t>, czyli ludzka gonadotropina kosmówkowa typu beta – jest to ten sam hormon, który pojawia się u kobiet we wczesnej ciąży i to jego stężenie jest badane w testach ciążowych.</a:t>
            </a:r>
            <a:endParaRPr/>
          </a:p>
          <a:p>
            <a:pPr marL="457200" lvl="0" indent="-308610" algn="l" rtl="0">
              <a:lnSpc>
                <a:spcPct val="100000"/>
              </a:lnSpc>
              <a:spcBef>
                <a:spcPts val="600"/>
              </a:spcBef>
              <a:spcAft>
                <a:spcPts val="0"/>
              </a:spcAft>
              <a:buSzPct val="75000"/>
              <a:buFont typeface="Arial"/>
              <a:buChar char="•"/>
            </a:pPr>
            <a:r>
              <a:rPr lang="pl-PL" b="0" i="0" u="none" strike="noStrike">
                <a:solidFill>
                  <a:srgbClr val="262626"/>
                </a:solidFill>
                <a:latin typeface="Century Schoolbook"/>
                <a:ea typeface="Century Schoolbook"/>
                <a:cs typeface="Century Schoolbook"/>
                <a:sym typeface="Century Schoolbook"/>
              </a:rPr>
              <a:t>AFP</a:t>
            </a:r>
            <a:r>
              <a:rPr lang="pl-PL" b="0" i="0">
                <a:solidFill>
                  <a:srgbClr val="262626"/>
                </a:solidFill>
                <a:latin typeface="Century Schoolbook"/>
                <a:ea typeface="Century Schoolbook"/>
                <a:cs typeface="Century Schoolbook"/>
                <a:sym typeface="Century Schoolbook"/>
              </a:rPr>
              <a:t>, czyli α-fetoproteina.</a:t>
            </a:r>
            <a:endParaRPr/>
          </a:p>
          <a:p>
            <a:pPr marL="457200" lvl="0" indent="-308610" algn="l" rtl="0">
              <a:lnSpc>
                <a:spcPct val="100000"/>
              </a:lnSpc>
              <a:spcBef>
                <a:spcPts val="600"/>
              </a:spcBef>
              <a:spcAft>
                <a:spcPts val="0"/>
              </a:spcAft>
              <a:buSzPct val="75000"/>
              <a:buFont typeface="Arial"/>
              <a:buChar char="•"/>
            </a:pPr>
            <a:r>
              <a:rPr lang="pl-PL" b="0" i="0" u="none" strike="noStrike">
                <a:solidFill>
                  <a:srgbClr val="262626"/>
                </a:solidFill>
                <a:latin typeface="Century Schoolbook"/>
                <a:ea typeface="Century Schoolbook"/>
                <a:cs typeface="Century Schoolbook"/>
                <a:sym typeface="Century Schoolbook"/>
              </a:rPr>
              <a:t>LDH, czyli dehydrogenaza mleczanowa</a:t>
            </a:r>
            <a:r>
              <a:rPr lang="pl-PL" b="0" i="0">
                <a:solidFill>
                  <a:srgbClr val="262626"/>
                </a:solidFill>
                <a:latin typeface="Century Schoolbook"/>
                <a:ea typeface="Century Schoolbook"/>
                <a:cs typeface="Century Schoolbook"/>
                <a:sym typeface="Century Schoolbook"/>
              </a:rPr>
              <a:t>.</a:t>
            </a:r>
            <a:endParaRPr/>
          </a:p>
          <a:p>
            <a:pPr marL="457200" lvl="0" indent="-228600" algn="l" rtl="0">
              <a:lnSpc>
                <a:spcPct val="100000"/>
              </a:lnSpc>
              <a:spcBef>
                <a:spcPts val="600"/>
              </a:spcBef>
              <a:spcAft>
                <a:spcPts val="0"/>
              </a:spcAft>
              <a:buSzPct val="75000"/>
              <a:buNone/>
            </a:pPr>
            <a:endParaRPr>
              <a:latin typeface="Century Schoolbook"/>
              <a:ea typeface="Century Schoolbook"/>
              <a:cs typeface="Century Schoolbook"/>
              <a:sym typeface="Century Schoolbook"/>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Google Shape;581;p73"/>
          <p:cNvSpPr txBox="1">
            <a:spLocks noGrp="1"/>
          </p:cNvSpPr>
          <p:nvPr>
            <p:ph type="body" idx="4294967295"/>
          </p:nvPr>
        </p:nvSpPr>
        <p:spPr>
          <a:xfrm>
            <a:off x="751114" y="1186543"/>
            <a:ext cx="7326086" cy="4212772"/>
          </a:xfrm>
          <a:prstGeom prst="rect">
            <a:avLst/>
          </a:prstGeom>
          <a:noFill/>
          <a:ln>
            <a:noFill/>
          </a:ln>
        </p:spPr>
        <p:txBody>
          <a:bodyPr spcFirstLastPara="1" wrap="square" lIns="91425" tIns="45700" rIns="91425" bIns="45700" anchor="t" anchorCtr="0">
            <a:normAutofit lnSpcReduction="10000"/>
          </a:bodyPr>
          <a:lstStyle/>
          <a:p>
            <a:pPr marL="148590" lvl="0" indent="0" algn="l" rtl="0">
              <a:lnSpc>
                <a:spcPct val="100000"/>
              </a:lnSpc>
              <a:spcBef>
                <a:spcPts val="600"/>
              </a:spcBef>
              <a:spcAft>
                <a:spcPts val="0"/>
              </a:spcAft>
              <a:buSzPts val="1260"/>
              <a:buNone/>
            </a:pPr>
            <a:r>
              <a:rPr lang="pl-PL" b="0" i="0" dirty="0">
                <a:solidFill>
                  <a:srgbClr val="444444"/>
                </a:solidFill>
                <a:latin typeface="Century Schoolbook"/>
                <a:ea typeface="Century Schoolbook"/>
                <a:cs typeface="Century Schoolbook"/>
                <a:sym typeface="Century Schoolbook"/>
              </a:rPr>
              <a:t>Rozszerzeniem diagnostyki jest:</a:t>
            </a:r>
            <a:endParaRPr dirty="0"/>
          </a:p>
          <a:p>
            <a:pPr marL="457200" lvl="0" indent="-308610" algn="l" rtl="0">
              <a:lnSpc>
                <a:spcPct val="100000"/>
              </a:lnSpc>
              <a:spcBef>
                <a:spcPts val="600"/>
              </a:spcBef>
              <a:spcAft>
                <a:spcPts val="0"/>
              </a:spcAft>
              <a:buSzPts val="1260"/>
              <a:buFont typeface="Arial"/>
              <a:buChar char="•"/>
            </a:pPr>
            <a:r>
              <a:rPr lang="pl-PL" b="0" i="0" dirty="0">
                <a:solidFill>
                  <a:srgbClr val="444444"/>
                </a:solidFill>
                <a:latin typeface="Century Schoolbook"/>
                <a:ea typeface="Century Schoolbook"/>
                <a:cs typeface="Century Schoolbook"/>
                <a:sym typeface="Century Schoolbook"/>
              </a:rPr>
              <a:t>tomografia komputerowa klatki piersiowej,</a:t>
            </a:r>
            <a:endParaRPr dirty="0"/>
          </a:p>
          <a:p>
            <a:pPr marL="457200" lvl="0" indent="-308610" algn="l" rtl="0">
              <a:lnSpc>
                <a:spcPct val="100000"/>
              </a:lnSpc>
              <a:spcBef>
                <a:spcPts val="600"/>
              </a:spcBef>
              <a:spcAft>
                <a:spcPts val="0"/>
              </a:spcAft>
              <a:buSzPts val="1260"/>
              <a:buFont typeface="Arial"/>
              <a:buChar char="•"/>
            </a:pPr>
            <a:r>
              <a:rPr lang="pl-PL" b="0" i="0" dirty="0">
                <a:solidFill>
                  <a:srgbClr val="444444"/>
                </a:solidFill>
                <a:latin typeface="Century Schoolbook"/>
                <a:ea typeface="Century Schoolbook"/>
                <a:cs typeface="Century Schoolbook"/>
                <a:sym typeface="Century Schoolbook"/>
              </a:rPr>
              <a:t>tomografia </a:t>
            </a:r>
            <a:r>
              <a:rPr lang="pl-PL" b="0" i="0" dirty="0">
                <a:solidFill>
                  <a:srgbClr val="262626"/>
                </a:solidFill>
                <a:latin typeface="Century Schoolbook"/>
                <a:ea typeface="Century Schoolbook"/>
                <a:cs typeface="Century Schoolbook"/>
                <a:sym typeface="Century Schoolbook"/>
              </a:rPr>
              <a:t>komputerowa jamy brzusznej i miednicy.</a:t>
            </a:r>
            <a:endParaRPr dirty="0"/>
          </a:p>
          <a:p>
            <a:pPr marL="148590" lvl="0" indent="0" algn="l" rtl="0">
              <a:lnSpc>
                <a:spcPct val="100000"/>
              </a:lnSpc>
              <a:spcBef>
                <a:spcPts val="600"/>
              </a:spcBef>
              <a:spcAft>
                <a:spcPts val="0"/>
              </a:spcAft>
              <a:buSzPts val="1260"/>
              <a:buNone/>
            </a:pPr>
            <a:r>
              <a:rPr lang="pl-PL" b="0" i="0" dirty="0">
                <a:solidFill>
                  <a:srgbClr val="262626"/>
                </a:solidFill>
                <a:latin typeface="Century Schoolbook"/>
                <a:ea typeface="Century Schoolbook"/>
                <a:cs typeface="Century Schoolbook"/>
                <a:sym typeface="Century Schoolbook"/>
              </a:rPr>
              <a:t>Wyjątkowo może być </a:t>
            </a:r>
            <a:r>
              <a:rPr lang="pl-PL" b="0" i="0" u="none" strike="noStrike" dirty="0">
                <a:solidFill>
                  <a:srgbClr val="262626"/>
                </a:solidFill>
                <a:latin typeface="Century Schoolbook"/>
                <a:ea typeface="Century Schoolbook"/>
                <a:cs typeface="Century Schoolbook"/>
                <a:sym typeface="Century Schoolbook"/>
              </a:rPr>
              <a:t>wykonane RTG klatki piersiowej</a:t>
            </a:r>
            <a:r>
              <a:rPr lang="pl-PL" b="0" i="0" dirty="0">
                <a:solidFill>
                  <a:srgbClr val="262626"/>
                </a:solidFill>
                <a:latin typeface="Century Schoolbook"/>
                <a:ea typeface="Century Schoolbook"/>
                <a:cs typeface="Century Schoolbook"/>
                <a:sym typeface="Century Schoolbook"/>
              </a:rPr>
              <a:t> zamiast tomografii.</a:t>
            </a:r>
            <a:endParaRPr dirty="0"/>
          </a:p>
          <a:p>
            <a:pPr marL="148590" lvl="0" indent="0" algn="l" rtl="0">
              <a:lnSpc>
                <a:spcPct val="100000"/>
              </a:lnSpc>
              <a:spcBef>
                <a:spcPts val="600"/>
              </a:spcBef>
              <a:spcAft>
                <a:spcPts val="0"/>
              </a:spcAft>
              <a:buSzPts val="1260"/>
              <a:buNone/>
            </a:pPr>
            <a:r>
              <a:rPr lang="pl-PL" b="0" i="0" dirty="0">
                <a:solidFill>
                  <a:srgbClr val="262626"/>
                </a:solidFill>
                <a:latin typeface="Century Schoolbook"/>
                <a:ea typeface="Century Schoolbook"/>
                <a:cs typeface="Century Schoolbook"/>
                <a:sym typeface="Century Schoolbook"/>
              </a:rPr>
              <a:t>W niektórych przypadkach wykonuje się również:</a:t>
            </a:r>
            <a:endParaRPr dirty="0"/>
          </a:p>
          <a:p>
            <a:pPr marL="457200" lvl="0" indent="-308610" algn="l" rtl="0">
              <a:lnSpc>
                <a:spcPct val="100000"/>
              </a:lnSpc>
              <a:spcBef>
                <a:spcPts val="600"/>
              </a:spcBef>
              <a:spcAft>
                <a:spcPts val="0"/>
              </a:spcAft>
              <a:buSzPts val="1260"/>
              <a:buFont typeface="Arial"/>
              <a:buChar char="•"/>
            </a:pPr>
            <a:r>
              <a:rPr lang="pl-PL" b="0" i="0" dirty="0">
                <a:solidFill>
                  <a:srgbClr val="262626"/>
                </a:solidFill>
                <a:latin typeface="Century Schoolbook"/>
                <a:ea typeface="Century Schoolbook"/>
                <a:cs typeface="Century Schoolbook"/>
                <a:sym typeface="Century Schoolbook"/>
              </a:rPr>
              <a:t>tomografię komputerową mózgu,</a:t>
            </a:r>
            <a:endParaRPr dirty="0"/>
          </a:p>
          <a:p>
            <a:pPr marL="457200" lvl="0" indent="-308610" algn="l" rtl="0">
              <a:lnSpc>
                <a:spcPct val="100000"/>
              </a:lnSpc>
              <a:spcBef>
                <a:spcPts val="600"/>
              </a:spcBef>
              <a:spcAft>
                <a:spcPts val="0"/>
              </a:spcAft>
              <a:buSzPts val="1260"/>
              <a:buFont typeface="Arial"/>
              <a:buChar char="•"/>
            </a:pPr>
            <a:r>
              <a:rPr lang="pl-PL" b="0" i="0" dirty="0">
                <a:solidFill>
                  <a:srgbClr val="262626"/>
                </a:solidFill>
                <a:latin typeface="Century Schoolbook"/>
                <a:ea typeface="Century Schoolbook"/>
                <a:cs typeface="Century Schoolbook"/>
                <a:sym typeface="Century Schoolbook"/>
              </a:rPr>
              <a:t>rezonans magnetyczny mózgu,</a:t>
            </a:r>
            <a:endParaRPr dirty="0"/>
          </a:p>
          <a:p>
            <a:pPr marL="457200" lvl="0" indent="-308610" algn="l" rtl="0">
              <a:lnSpc>
                <a:spcPct val="100000"/>
              </a:lnSpc>
              <a:spcBef>
                <a:spcPts val="600"/>
              </a:spcBef>
              <a:spcAft>
                <a:spcPts val="0"/>
              </a:spcAft>
              <a:buSzPts val="1260"/>
              <a:buFont typeface="Arial"/>
              <a:buChar char="•"/>
            </a:pPr>
            <a:r>
              <a:rPr lang="pl-PL" b="0" i="0" dirty="0">
                <a:solidFill>
                  <a:srgbClr val="444444"/>
                </a:solidFill>
                <a:latin typeface="Century Schoolbook"/>
                <a:ea typeface="Century Schoolbook"/>
                <a:cs typeface="Century Schoolbook"/>
                <a:sym typeface="Century Schoolbook"/>
              </a:rPr>
              <a:t>scyntygrafię kości.</a:t>
            </a:r>
            <a:endParaRPr dirty="0"/>
          </a:p>
          <a:p>
            <a:pPr marL="457200" lvl="0" indent="-228600" algn="l" rtl="0">
              <a:lnSpc>
                <a:spcPct val="100000"/>
              </a:lnSpc>
              <a:spcBef>
                <a:spcPts val="600"/>
              </a:spcBef>
              <a:spcAft>
                <a:spcPts val="0"/>
              </a:spcAft>
              <a:buSzPts val="1260"/>
              <a:buNone/>
            </a:pPr>
            <a:endParaRPr dirty="0">
              <a:latin typeface="Century Schoolbook"/>
              <a:ea typeface="Century Schoolbook"/>
              <a:cs typeface="Century Schoolbook"/>
              <a:sym typeface="Century Schoolbook"/>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Leczenie</a:t>
            </a:r>
            <a:endParaRPr/>
          </a:p>
        </p:txBody>
      </p:sp>
      <p:sp>
        <p:nvSpPr>
          <p:cNvPr id="587" name="Google Shape;587;p7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457200" lvl="0" indent="-308610" algn="l" rtl="0">
              <a:lnSpc>
                <a:spcPct val="100000"/>
              </a:lnSpc>
              <a:spcBef>
                <a:spcPts val="600"/>
              </a:spcBef>
              <a:spcAft>
                <a:spcPts val="0"/>
              </a:spcAft>
              <a:buSzPts val="1260"/>
              <a:buChar char="?"/>
            </a:pPr>
            <a:r>
              <a:rPr lang="pl-PL"/>
              <a:t>W leczeniu stosuje się leczenie chirurgiczne, chemioterapię i radioterapię. Często również łączy się te metody, co nazywane jest leczeniem skojarzonym. Plan leczenia zależy od:</a:t>
            </a:r>
            <a:endParaRPr/>
          </a:p>
          <a:p>
            <a:pPr marL="457200" lvl="0" indent="-308610" algn="l" rtl="0">
              <a:lnSpc>
                <a:spcPct val="100000"/>
              </a:lnSpc>
              <a:spcBef>
                <a:spcPts val="600"/>
              </a:spcBef>
              <a:spcAft>
                <a:spcPts val="0"/>
              </a:spcAft>
              <a:buSzPts val="1260"/>
              <a:buChar char="?"/>
            </a:pPr>
            <a:r>
              <a:rPr lang="pl-PL"/>
              <a:t>rodzaju nowotworu (nasieniak czy nienasieniak),</a:t>
            </a:r>
            <a:endParaRPr/>
          </a:p>
          <a:p>
            <a:pPr marL="457200" lvl="0" indent="-308610" algn="l" rtl="0">
              <a:lnSpc>
                <a:spcPct val="100000"/>
              </a:lnSpc>
              <a:spcBef>
                <a:spcPts val="600"/>
              </a:spcBef>
              <a:spcAft>
                <a:spcPts val="0"/>
              </a:spcAft>
              <a:buSzPts val="1260"/>
              <a:buChar char="?"/>
            </a:pPr>
            <a:r>
              <a:rPr lang="pl-PL"/>
              <a:t>zaawansowania choroby,</a:t>
            </a:r>
            <a:endParaRPr/>
          </a:p>
          <a:p>
            <a:pPr marL="457200" lvl="0" indent="-308610" algn="l" rtl="0">
              <a:lnSpc>
                <a:spcPct val="100000"/>
              </a:lnSpc>
              <a:spcBef>
                <a:spcPts val="600"/>
              </a:spcBef>
              <a:spcAft>
                <a:spcPts val="0"/>
              </a:spcAft>
              <a:buSzPts val="1260"/>
              <a:buChar char="?"/>
            </a:pPr>
            <a:r>
              <a:rPr lang="pl-PL"/>
              <a:t>rokowań.</a:t>
            </a:r>
            <a:endParaRPr/>
          </a:p>
          <a:p>
            <a:pPr marL="457200" lvl="0" indent="-228600" algn="l" rtl="0">
              <a:lnSpc>
                <a:spcPct val="100000"/>
              </a:lnSpc>
              <a:spcBef>
                <a:spcPts val="600"/>
              </a:spcBef>
              <a:spcAft>
                <a:spcPts val="0"/>
              </a:spcAft>
              <a:buSzPts val="1260"/>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Usunięcie Jądra</a:t>
            </a:r>
            <a:endParaRPr/>
          </a:p>
        </p:txBody>
      </p:sp>
      <p:sp>
        <p:nvSpPr>
          <p:cNvPr id="593" name="Google Shape;593;p7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70000" lnSpcReduction="20000"/>
          </a:bodyPr>
          <a:lstStyle/>
          <a:p>
            <a:pPr marL="457200" lvl="0" indent="-308610" algn="l" rtl="0">
              <a:lnSpc>
                <a:spcPct val="100000"/>
              </a:lnSpc>
              <a:spcBef>
                <a:spcPts val="600"/>
              </a:spcBef>
              <a:spcAft>
                <a:spcPts val="0"/>
              </a:spcAft>
              <a:buSzPct val="75000"/>
              <a:buChar char="?"/>
            </a:pPr>
            <a:r>
              <a:rPr lang="pl-PL" b="0" i="0">
                <a:solidFill>
                  <a:srgbClr val="444444"/>
                </a:solidFill>
                <a:latin typeface="Century Schoolbook"/>
                <a:ea typeface="Century Schoolbook"/>
                <a:cs typeface="Century Schoolbook"/>
                <a:sym typeface="Century Schoolbook"/>
              </a:rPr>
              <a:t>Pierwszym etapem, wdrażanym niezależnie od zaawansowania nowotworu, jest całkowite wycięcie jądra nazywane orchidektomią. Po wycięciu jądro jest badane pod mikroskopem, co pozwala określić rodzaj raka i zaplanować dalsze leczenie.</a:t>
            </a:r>
            <a:endParaRPr/>
          </a:p>
          <a:p>
            <a:pPr marL="457200" lvl="0" indent="-308610" algn="l" rtl="0">
              <a:lnSpc>
                <a:spcPct val="100000"/>
              </a:lnSpc>
              <a:spcBef>
                <a:spcPts val="600"/>
              </a:spcBef>
              <a:spcAft>
                <a:spcPts val="0"/>
              </a:spcAft>
              <a:buSzPct val="75000"/>
              <a:buChar char="?"/>
            </a:pPr>
            <a:r>
              <a:rPr lang="pl-PL" b="0" i="0">
                <a:solidFill>
                  <a:srgbClr val="444444"/>
                </a:solidFill>
                <a:latin typeface="Century Schoolbook"/>
                <a:ea typeface="Century Schoolbook"/>
                <a:cs typeface="Century Schoolbook"/>
                <a:sym typeface="Century Schoolbook"/>
              </a:rPr>
              <a:t>W </a:t>
            </a:r>
            <a:r>
              <a:rPr lang="pl-PL" i="0">
                <a:solidFill>
                  <a:srgbClr val="444444"/>
                </a:solidFill>
                <a:latin typeface="Century Schoolbook"/>
                <a:ea typeface="Century Schoolbook"/>
                <a:cs typeface="Century Schoolbook"/>
                <a:sym typeface="Century Schoolbook"/>
              </a:rPr>
              <a:t>miejscu usuniętego jądra możliwe jest wszczepienie protezy jądra.</a:t>
            </a:r>
            <a:endParaRPr/>
          </a:p>
          <a:p>
            <a:pPr marL="457200" lvl="0" indent="-308610" algn="l" rtl="0">
              <a:lnSpc>
                <a:spcPct val="100000"/>
              </a:lnSpc>
              <a:spcBef>
                <a:spcPts val="600"/>
              </a:spcBef>
              <a:spcAft>
                <a:spcPts val="0"/>
              </a:spcAft>
              <a:buSzPct val="75000"/>
              <a:buChar char="?"/>
            </a:pPr>
            <a:r>
              <a:rPr lang="pl-PL" i="0">
                <a:solidFill>
                  <a:srgbClr val="444444"/>
                </a:solidFill>
                <a:latin typeface="Century Schoolbook"/>
                <a:ea typeface="Century Schoolbook"/>
                <a:cs typeface="Century Schoolbook"/>
                <a:sym typeface="Century Schoolbook"/>
              </a:rPr>
              <a:t>Najczęściej po operacji </a:t>
            </a:r>
            <a:r>
              <a:rPr lang="pl-PL" b="0" i="0">
                <a:solidFill>
                  <a:srgbClr val="444444"/>
                </a:solidFill>
                <a:latin typeface="Century Schoolbook"/>
                <a:ea typeface="Century Schoolbook"/>
                <a:cs typeface="Century Schoolbook"/>
                <a:sym typeface="Century Schoolbook"/>
              </a:rPr>
              <a:t>chory poddawany jest dalszemu leczeniu – chemioterapii i/lub radioterapii. </a:t>
            </a:r>
            <a:endParaRPr/>
          </a:p>
          <a:p>
            <a:pPr marL="457200" lvl="0" indent="-308610" algn="l" rtl="0">
              <a:lnSpc>
                <a:spcPct val="100000"/>
              </a:lnSpc>
              <a:spcBef>
                <a:spcPts val="600"/>
              </a:spcBef>
              <a:spcAft>
                <a:spcPts val="0"/>
              </a:spcAft>
              <a:buSzPct val="75000"/>
              <a:buChar char="?"/>
            </a:pPr>
            <a:r>
              <a:rPr lang="pl-PL" b="0" i="0">
                <a:solidFill>
                  <a:srgbClr val="444444"/>
                </a:solidFill>
                <a:latin typeface="Century Schoolbook"/>
                <a:ea typeface="Century Schoolbook"/>
                <a:cs typeface="Century Schoolbook"/>
                <a:sym typeface="Century Schoolbook"/>
              </a:rPr>
              <a:t>U pacjentów z nienasieniakiem jądra po zakończeniu chemioterapii i unormowaniu poziomu markerów usuwa się operacyjnie przetrwałe guzy nowotworowe (tzw. zmiany resztkowe) z jamy brzusznej oraz zmiany z innych miejsc, np. przerzuty płucne.</a:t>
            </a:r>
            <a:endParaRPr/>
          </a:p>
          <a:p>
            <a:pPr marL="457200" lvl="0" indent="-308610" algn="l" rtl="0">
              <a:lnSpc>
                <a:spcPct val="100000"/>
              </a:lnSpc>
              <a:spcBef>
                <a:spcPts val="600"/>
              </a:spcBef>
              <a:spcAft>
                <a:spcPts val="0"/>
              </a:spcAft>
              <a:buSzPct val="75000"/>
              <a:buChar char="?"/>
            </a:pPr>
            <a:r>
              <a:rPr lang="pl-PL" b="0" i="0">
                <a:solidFill>
                  <a:srgbClr val="444444"/>
                </a:solidFill>
                <a:latin typeface="Century Schoolbook"/>
                <a:ea typeface="Century Schoolbook"/>
                <a:cs typeface="Century Schoolbook"/>
                <a:sym typeface="Century Schoolbook"/>
              </a:rPr>
              <a:t>U pacjentów z nasieniakiem jądra zabieg usunięcia przetrwałych po leczeniu węzłów chłonnych z jamy brzusznej wykonuje się przy dużych rozmiarach zmian.</a:t>
            </a:r>
            <a:endParaRPr/>
          </a:p>
          <a:p>
            <a:pPr marL="457200" lvl="0" indent="-308610" algn="l" rtl="0">
              <a:lnSpc>
                <a:spcPct val="100000"/>
              </a:lnSpc>
              <a:spcBef>
                <a:spcPts val="600"/>
              </a:spcBef>
              <a:spcAft>
                <a:spcPts val="0"/>
              </a:spcAft>
              <a:buSzPct val="75000"/>
              <a:buChar char="?"/>
            </a:pPr>
            <a:r>
              <a:rPr lang="pl-PL" b="0" i="0">
                <a:solidFill>
                  <a:srgbClr val="444444"/>
                </a:solidFill>
                <a:latin typeface="Century Schoolbook"/>
                <a:ea typeface="Century Schoolbook"/>
                <a:cs typeface="Century Schoolbook"/>
                <a:sym typeface="Century Schoolbook"/>
              </a:rPr>
              <a:t>Ze względu na to, że leczenie nowotworu jądra może negatywnie wpływać na płodność oraz rak ten ma skłonność do występowania obustronnego, chory powinien rozważyć zdeponowanie nasienia w specjalnym banku.</a:t>
            </a:r>
            <a:endParaRPr/>
          </a:p>
          <a:p>
            <a:pPr marL="457200" lvl="0" indent="-228600" algn="l" rtl="0">
              <a:lnSpc>
                <a:spcPct val="100000"/>
              </a:lnSpc>
              <a:spcBef>
                <a:spcPts val="600"/>
              </a:spcBef>
              <a:spcAft>
                <a:spcPts val="0"/>
              </a:spcAft>
              <a:buSzPct val="75000"/>
              <a:buNone/>
            </a:pPr>
            <a:endParaRPr>
              <a:latin typeface="Century Schoolbook"/>
              <a:ea typeface="Century Schoolbook"/>
              <a:cs typeface="Century Schoolbook"/>
              <a:sym typeface="Century Schoolbook"/>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Rokowanie</a:t>
            </a:r>
            <a:endParaRPr/>
          </a:p>
        </p:txBody>
      </p:sp>
      <p:sp>
        <p:nvSpPr>
          <p:cNvPr id="599" name="Google Shape;599;p7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85000" lnSpcReduction="20000"/>
          </a:bodyPr>
          <a:lstStyle/>
          <a:p>
            <a:pPr marL="148590" lvl="0" indent="0" algn="l" rtl="0">
              <a:lnSpc>
                <a:spcPct val="100000"/>
              </a:lnSpc>
              <a:spcBef>
                <a:spcPts val="600"/>
              </a:spcBef>
              <a:spcAft>
                <a:spcPts val="0"/>
              </a:spcAft>
              <a:buSzPct val="61764"/>
              <a:buNone/>
            </a:pPr>
            <a:r>
              <a:rPr lang="pl-PL" b="0" i="0">
                <a:solidFill>
                  <a:srgbClr val="444444"/>
                </a:solidFill>
                <a:latin typeface="Century Schoolbook"/>
                <a:ea typeface="Century Schoolbook"/>
                <a:cs typeface="Century Schoolbook"/>
                <a:sym typeface="Century Schoolbook"/>
              </a:rPr>
              <a:t>Przebieg raka jądra jest gwałtowny – szybko daje przerzuty do okolicznych węzłów chłonnych.</a:t>
            </a:r>
            <a:endParaRPr/>
          </a:p>
          <a:p>
            <a:pPr marL="148590" lvl="0" indent="0" algn="l" rtl="0">
              <a:lnSpc>
                <a:spcPct val="100000"/>
              </a:lnSpc>
              <a:spcBef>
                <a:spcPts val="600"/>
              </a:spcBef>
              <a:spcAft>
                <a:spcPts val="0"/>
              </a:spcAft>
              <a:buSzPct val="61764"/>
              <a:buNone/>
            </a:pPr>
            <a:r>
              <a:rPr lang="pl-PL" b="0" i="0">
                <a:solidFill>
                  <a:srgbClr val="444444"/>
                </a:solidFill>
                <a:latin typeface="Century Schoolbook"/>
                <a:ea typeface="Century Schoolbook"/>
                <a:cs typeface="Century Schoolbook"/>
                <a:sym typeface="Century Schoolbook"/>
              </a:rPr>
              <a:t>Inne miejsca, w których może dojść do przerzutów raka jądra to:</a:t>
            </a:r>
            <a:endParaRPr/>
          </a:p>
          <a:p>
            <a:pPr marL="457200" lvl="0" indent="-308610" algn="l" rtl="0">
              <a:lnSpc>
                <a:spcPct val="100000"/>
              </a:lnSpc>
              <a:spcBef>
                <a:spcPts val="600"/>
              </a:spcBef>
              <a:spcAft>
                <a:spcPts val="0"/>
              </a:spcAft>
              <a:buSzPct val="61764"/>
              <a:buFont typeface="Arial"/>
              <a:buChar char="•"/>
            </a:pPr>
            <a:r>
              <a:rPr lang="pl-PL" b="0" i="0">
                <a:solidFill>
                  <a:srgbClr val="444444"/>
                </a:solidFill>
                <a:latin typeface="Century Schoolbook"/>
                <a:ea typeface="Century Schoolbook"/>
                <a:cs typeface="Century Schoolbook"/>
                <a:sym typeface="Century Schoolbook"/>
              </a:rPr>
              <a:t>płuca,</a:t>
            </a:r>
            <a:endParaRPr/>
          </a:p>
          <a:p>
            <a:pPr marL="457200" lvl="0" indent="-308610" algn="l" rtl="0">
              <a:lnSpc>
                <a:spcPct val="100000"/>
              </a:lnSpc>
              <a:spcBef>
                <a:spcPts val="600"/>
              </a:spcBef>
              <a:spcAft>
                <a:spcPts val="0"/>
              </a:spcAft>
              <a:buSzPct val="61764"/>
              <a:buFont typeface="Arial"/>
              <a:buChar char="•"/>
            </a:pPr>
            <a:r>
              <a:rPr lang="pl-PL" b="0" i="0">
                <a:solidFill>
                  <a:srgbClr val="444444"/>
                </a:solidFill>
                <a:latin typeface="Century Schoolbook"/>
                <a:ea typeface="Century Schoolbook"/>
                <a:cs typeface="Century Schoolbook"/>
                <a:sym typeface="Century Schoolbook"/>
              </a:rPr>
              <a:t>wątroba,</a:t>
            </a:r>
            <a:endParaRPr/>
          </a:p>
          <a:p>
            <a:pPr marL="457200" lvl="0" indent="-308610" algn="l" rtl="0">
              <a:lnSpc>
                <a:spcPct val="100000"/>
              </a:lnSpc>
              <a:spcBef>
                <a:spcPts val="600"/>
              </a:spcBef>
              <a:spcAft>
                <a:spcPts val="0"/>
              </a:spcAft>
              <a:buSzPct val="61764"/>
              <a:buFont typeface="Arial"/>
              <a:buChar char="•"/>
            </a:pPr>
            <a:r>
              <a:rPr lang="pl-PL" b="0" i="0">
                <a:solidFill>
                  <a:srgbClr val="444444"/>
                </a:solidFill>
                <a:latin typeface="Century Schoolbook"/>
                <a:ea typeface="Century Schoolbook"/>
                <a:cs typeface="Century Schoolbook"/>
                <a:sym typeface="Century Schoolbook"/>
              </a:rPr>
              <a:t>kości,</a:t>
            </a:r>
            <a:endParaRPr/>
          </a:p>
          <a:p>
            <a:pPr marL="457200" lvl="0" indent="-308610" algn="l" rtl="0">
              <a:lnSpc>
                <a:spcPct val="100000"/>
              </a:lnSpc>
              <a:spcBef>
                <a:spcPts val="600"/>
              </a:spcBef>
              <a:spcAft>
                <a:spcPts val="0"/>
              </a:spcAft>
              <a:buSzPct val="61764"/>
              <a:buFont typeface="Arial"/>
              <a:buChar char="•"/>
            </a:pPr>
            <a:r>
              <a:rPr lang="pl-PL" b="0" i="0">
                <a:solidFill>
                  <a:srgbClr val="444444"/>
                </a:solidFill>
                <a:latin typeface="Century Schoolbook"/>
                <a:ea typeface="Century Schoolbook"/>
                <a:cs typeface="Century Schoolbook"/>
                <a:sym typeface="Century Schoolbook"/>
              </a:rPr>
              <a:t>mózg.</a:t>
            </a:r>
            <a:endParaRPr/>
          </a:p>
          <a:p>
            <a:pPr marL="148590" lvl="0" indent="0" algn="l" rtl="0">
              <a:lnSpc>
                <a:spcPct val="100000"/>
              </a:lnSpc>
              <a:spcBef>
                <a:spcPts val="600"/>
              </a:spcBef>
              <a:spcAft>
                <a:spcPts val="0"/>
              </a:spcAft>
              <a:buSzPct val="61764"/>
              <a:buNone/>
            </a:pPr>
            <a:r>
              <a:rPr lang="pl-PL" b="0" i="0">
                <a:solidFill>
                  <a:srgbClr val="444444"/>
                </a:solidFill>
                <a:latin typeface="Century Schoolbook"/>
                <a:ea typeface="Century Schoolbook"/>
                <a:cs typeface="Century Schoolbook"/>
                <a:sym typeface="Century Schoolbook"/>
              </a:rPr>
              <a:t>Jednocześnie nowotwór ten dosyć dobrze poddaje się leczeniu i wcześnie wykryty daje duże szanse na pełne wyleczenie.</a:t>
            </a:r>
            <a:endParaRPr/>
          </a:p>
          <a:p>
            <a:pPr marL="148590" lvl="0" indent="0" algn="l" rtl="0">
              <a:lnSpc>
                <a:spcPct val="100000"/>
              </a:lnSpc>
              <a:spcBef>
                <a:spcPts val="600"/>
              </a:spcBef>
              <a:spcAft>
                <a:spcPts val="0"/>
              </a:spcAft>
              <a:buSzPct val="61764"/>
              <a:buNone/>
            </a:pPr>
            <a:r>
              <a:rPr lang="pl-PL" b="0" i="0">
                <a:solidFill>
                  <a:srgbClr val="444444"/>
                </a:solidFill>
                <a:latin typeface="Century Schoolbook"/>
                <a:ea typeface="Century Schoolbook"/>
                <a:cs typeface="Century Schoolbook"/>
                <a:sym typeface="Century Schoolbook"/>
              </a:rPr>
              <a:t>Rak ten ma skłonność do nawrotów, poza tym zwiększa ryzyko wystąpienia raka w drugim jądrze. W związku z tym po leczeniu należy przestrzegać zaleceń lekarskich, zgłaszać się na badania kontrolne oraz co miesiąc przeprowadzać samodzielne badanie drugiego jądra.</a:t>
            </a:r>
            <a:endParaRPr/>
          </a:p>
          <a:p>
            <a:pPr marL="457200" lvl="0" indent="-228600" algn="l" rtl="0">
              <a:lnSpc>
                <a:spcPct val="100000"/>
              </a:lnSpc>
              <a:spcBef>
                <a:spcPts val="600"/>
              </a:spcBef>
              <a:spcAft>
                <a:spcPts val="0"/>
              </a:spcAft>
              <a:buSzPct val="61764"/>
              <a:buNone/>
            </a:pP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ct val="61764"/>
              <a:buNone/>
            </a:pPr>
            <a:endParaRPr>
              <a:latin typeface="Century Schoolbook"/>
              <a:ea typeface="Century Schoolbook"/>
              <a:cs typeface="Century Schoolbook"/>
              <a:sym typeface="Century Schoolbook"/>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800"/>
              <a:buNone/>
            </a:pPr>
            <a:r>
              <a:rPr lang="pl-PL"/>
              <a:t>Zapobieganie</a:t>
            </a:r>
            <a:endParaRPr/>
          </a:p>
        </p:txBody>
      </p:sp>
      <p:sp>
        <p:nvSpPr>
          <p:cNvPr id="605" name="Google Shape;605;p7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148590" lvl="0" indent="0" algn="l" rtl="0">
              <a:lnSpc>
                <a:spcPct val="100000"/>
              </a:lnSpc>
              <a:spcBef>
                <a:spcPts val="600"/>
              </a:spcBef>
              <a:spcAft>
                <a:spcPts val="0"/>
              </a:spcAft>
              <a:buSzPts val="1260"/>
              <a:buNone/>
            </a:pPr>
            <a:r>
              <a:rPr lang="pl-PL" b="0" i="0">
                <a:solidFill>
                  <a:srgbClr val="444444"/>
                </a:solidFill>
                <a:latin typeface="Century Schoolbook"/>
                <a:ea typeface="Century Schoolbook"/>
                <a:cs typeface="Century Schoolbook"/>
                <a:sym typeface="Century Schoolbook"/>
              </a:rPr>
              <a:t>Najważniejszym elementem zapobiegania rakowi jądra jest samodzielna kontrola jąder. Należy ją przeprowadzać co miesiąc, a ze wszystkimi niepokojącymi objawami zgłosić się do lekarza. </a:t>
            </a:r>
            <a:endParaRPr>
              <a:latin typeface="Century Schoolbook"/>
              <a:ea typeface="Century Schoolbook"/>
              <a:cs typeface="Century Schoolbook"/>
              <a:sym typeface="Century Schoolbook"/>
            </a:endParaRPr>
          </a:p>
          <a:p>
            <a:pPr marL="457200" lvl="0" indent="-228600" algn="l" rtl="0">
              <a:lnSpc>
                <a:spcPct val="100000"/>
              </a:lnSpc>
              <a:spcBef>
                <a:spcPts val="600"/>
              </a:spcBef>
              <a:spcAft>
                <a:spcPts val="0"/>
              </a:spcAft>
              <a:buSzPts val="1260"/>
              <a:buNone/>
            </a:pPr>
            <a:endParaRPr>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Czynniki rakotwórcze</a:t>
            </a:r>
            <a:endParaRPr/>
          </a:p>
        </p:txBody>
      </p:sp>
      <p:sp>
        <p:nvSpPr>
          <p:cNvPr id="179" name="Google Shape;179;p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fontScale="85000" lnSpcReduction="10000"/>
          </a:bodyPr>
          <a:lstStyle/>
          <a:p>
            <a:pPr marL="274320" lvl="0" indent="-274320" algn="l" rtl="0">
              <a:lnSpc>
                <a:spcPct val="100000"/>
              </a:lnSpc>
              <a:spcBef>
                <a:spcPts val="0"/>
              </a:spcBef>
              <a:spcAft>
                <a:spcPts val="0"/>
              </a:spcAft>
              <a:buSzPct val="70000"/>
              <a:buNone/>
            </a:pPr>
            <a:r>
              <a:rPr lang="pl-PL"/>
              <a:t>Substancje chemiczne:</a:t>
            </a:r>
            <a:endParaRPr/>
          </a:p>
          <a:p>
            <a:pPr marL="274320" lvl="0" indent="-274320" algn="l" rtl="0">
              <a:lnSpc>
                <a:spcPct val="100000"/>
              </a:lnSpc>
              <a:spcBef>
                <a:spcPts val="600"/>
              </a:spcBef>
              <a:spcAft>
                <a:spcPts val="0"/>
              </a:spcAft>
              <a:buSzPct val="70000"/>
              <a:buChar char="?"/>
            </a:pPr>
            <a:r>
              <a:rPr lang="pl-PL"/>
              <a:t>azbest - materiał wykorzystywany w budownictwie</a:t>
            </a:r>
            <a:endParaRPr/>
          </a:p>
          <a:p>
            <a:pPr marL="274320" lvl="0" indent="-274320" algn="l" rtl="0">
              <a:lnSpc>
                <a:spcPct val="100000"/>
              </a:lnSpc>
              <a:spcBef>
                <a:spcPts val="600"/>
              </a:spcBef>
              <a:spcAft>
                <a:spcPts val="0"/>
              </a:spcAft>
              <a:buSzPct val="70000"/>
              <a:buChar char="?"/>
            </a:pPr>
            <a:r>
              <a:rPr lang="pl-PL"/>
              <a:t>organiczne substancje chemiczne wykorzystywane w przemyśle: aminy aromatyczne, benzen, chlorek winylu, dioksyny</a:t>
            </a:r>
            <a:endParaRPr/>
          </a:p>
          <a:p>
            <a:pPr marL="274320" lvl="0" indent="-274320" algn="l" rtl="0">
              <a:lnSpc>
                <a:spcPct val="100000"/>
              </a:lnSpc>
              <a:spcBef>
                <a:spcPts val="600"/>
              </a:spcBef>
              <a:spcAft>
                <a:spcPts val="0"/>
              </a:spcAft>
              <a:buSzPct val="70000"/>
              <a:buChar char="?"/>
            </a:pPr>
            <a:r>
              <a:rPr lang="pl-PL"/>
              <a:t>alkohol</a:t>
            </a:r>
            <a:endParaRPr/>
          </a:p>
          <a:p>
            <a:pPr marL="274320" lvl="0" indent="-274320" algn="l" rtl="0">
              <a:lnSpc>
                <a:spcPct val="100000"/>
              </a:lnSpc>
              <a:spcBef>
                <a:spcPts val="600"/>
              </a:spcBef>
              <a:spcAft>
                <a:spcPts val="0"/>
              </a:spcAft>
              <a:buSzPct val="70000"/>
              <a:buChar char="?"/>
            </a:pPr>
            <a:r>
              <a:rPr lang="pl-PL"/>
              <a:t>leki alkilujące - cytostatyki stosowane w chemioterapii</a:t>
            </a:r>
            <a:endParaRPr/>
          </a:p>
          <a:p>
            <a:pPr marL="274320" lvl="0" indent="-274320" algn="l" rtl="0">
              <a:lnSpc>
                <a:spcPct val="100000"/>
              </a:lnSpc>
              <a:spcBef>
                <a:spcPts val="600"/>
              </a:spcBef>
              <a:spcAft>
                <a:spcPts val="0"/>
              </a:spcAft>
              <a:buSzPct val="70000"/>
              <a:buChar char="?"/>
            </a:pPr>
            <a:r>
              <a:rPr lang="pl-PL"/>
              <a:t>thorotrast - substancja używana jako kontrast w analizie rentgenowskiej</a:t>
            </a:r>
            <a:endParaRPr/>
          </a:p>
          <a:p>
            <a:pPr marL="274320" lvl="0" indent="-274320" algn="l" rtl="0">
              <a:lnSpc>
                <a:spcPct val="100000"/>
              </a:lnSpc>
              <a:spcBef>
                <a:spcPts val="600"/>
              </a:spcBef>
              <a:spcAft>
                <a:spcPts val="0"/>
              </a:spcAft>
              <a:buSzPct val="70000"/>
              <a:buChar char="?"/>
            </a:pPr>
            <a:r>
              <a:rPr lang="pl-PL"/>
              <a:t>wolne rodniki</a:t>
            </a:r>
            <a:endParaRPr/>
          </a:p>
          <a:p>
            <a:pPr marL="274320" lvl="0" indent="-274320" algn="l" rtl="0">
              <a:lnSpc>
                <a:spcPct val="100000"/>
              </a:lnSpc>
              <a:spcBef>
                <a:spcPts val="600"/>
              </a:spcBef>
              <a:spcAft>
                <a:spcPts val="0"/>
              </a:spcAft>
              <a:buSzPct val="70000"/>
              <a:buChar char="?"/>
            </a:pPr>
            <a:r>
              <a:rPr lang="pl-PL"/>
              <a:t>substancje smoliste zawarte w dymie papierosowym: antraceny, benzopiren, aminy aromatyczne, nitrozaminy</a:t>
            </a:r>
            <a:endParaRPr/>
          </a:p>
          <a:p>
            <a:pPr marL="274320" lvl="0" indent="-274320" algn="l" rtl="0">
              <a:lnSpc>
                <a:spcPct val="100000"/>
              </a:lnSpc>
              <a:spcBef>
                <a:spcPts val="600"/>
              </a:spcBef>
              <a:spcAft>
                <a:spcPts val="0"/>
              </a:spcAft>
              <a:buSzPct val="70000"/>
              <a:buChar char="?"/>
            </a:pPr>
            <a:r>
              <a:rPr lang="pl-PL"/>
              <a:t>aflatoksyna - toksyna wytwarzane pleśń</a:t>
            </a:r>
            <a:endParaRPr/>
          </a:p>
          <a:p>
            <a:pPr marL="274320" lvl="0" indent="-274320" algn="l" rtl="0">
              <a:lnSpc>
                <a:spcPct val="100000"/>
              </a:lnSpc>
              <a:spcBef>
                <a:spcPts val="600"/>
              </a:spcBef>
              <a:spcAft>
                <a:spcPts val="0"/>
              </a:spcAft>
              <a:buSzPct val="70000"/>
              <a:buChar char="?"/>
            </a:pPr>
            <a:r>
              <a:rPr lang="pl-PL"/>
              <a:t>metale ciężkie: arsen, nikiel</a:t>
            </a:r>
            <a:endParaRPr/>
          </a:p>
          <a:p>
            <a:pPr marL="274320" lvl="0" indent="-175641" algn="l" rtl="0">
              <a:lnSpc>
                <a:spcPct val="100000"/>
              </a:lnSpc>
              <a:spcBef>
                <a:spcPts val="600"/>
              </a:spcBef>
              <a:spcAft>
                <a:spcPts val="0"/>
              </a:spcAft>
              <a:buSzPct val="700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1" name="Google Shape;611;p78"/>
          <p:cNvPicPr preferRelativeResize="0"/>
          <p:nvPr/>
        </p:nvPicPr>
        <p:blipFill rotWithShape="1">
          <a:blip r:embed="rId3">
            <a:alphaModFix/>
          </a:blip>
          <a:srcRect/>
          <a:stretch/>
        </p:blipFill>
        <p:spPr>
          <a:xfrm>
            <a:off x="1600200" y="217025"/>
            <a:ext cx="5246914" cy="61184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Century Schoolbook"/>
              <a:buNone/>
            </a:pPr>
            <a:r>
              <a:rPr lang="pl-PL"/>
              <a:t>Czynniki rakotwórcze</a:t>
            </a:r>
            <a:endParaRPr/>
          </a:p>
        </p:txBody>
      </p:sp>
      <p:sp>
        <p:nvSpPr>
          <p:cNvPr id="185" name="Google Shape;185;p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1680"/>
              <a:buNone/>
            </a:pPr>
            <a:r>
              <a:rPr lang="pl-PL"/>
              <a:t>Czynniki biologiczne:</a:t>
            </a:r>
            <a:endParaRPr/>
          </a:p>
          <a:p>
            <a:pPr marL="274320" lvl="0" indent="-274320" algn="l" rtl="0">
              <a:lnSpc>
                <a:spcPct val="100000"/>
              </a:lnSpc>
              <a:spcBef>
                <a:spcPts val="600"/>
              </a:spcBef>
              <a:spcAft>
                <a:spcPts val="0"/>
              </a:spcAft>
              <a:buSzPts val="1400"/>
              <a:buChar char="?"/>
            </a:pPr>
            <a:r>
              <a:rPr lang="pl-PL" sz="2000"/>
              <a:t>herpeswirus 8-HHV-8</a:t>
            </a:r>
            <a:endParaRPr/>
          </a:p>
          <a:p>
            <a:pPr marL="274320" lvl="0" indent="-274320" algn="l" rtl="0">
              <a:lnSpc>
                <a:spcPct val="100000"/>
              </a:lnSpc>
              <a:spcBef>
                <a:spcPts val="600"/>
              </a:spcBef>
              <a:spcAft>
                <a:spcPts val="0"/>
              </a:spcAft>
              <a:buSzPts val="1400"/>
              <a:buChar char="?"/>
            </a:pPr>
            <a:r>
              <a:rPr lang="pl-PL" sz="2000"/>
              <a:t>ludzki wirus brodawczaka - HPV</a:t>
            </a:r>
            <a:endParaRPr/>
          </a:p>
          <a:p>
            <a:pPr marL="274320" lvl="0" indent="-274320" algn="l" rtl="0">
              <a:lnSpc>
                <a:spcPct val="100000"/>
              </a:lnSpc>
              <a:spcBef>
                <a:spcPts val="600"/>
              </a:spcBef>
              <a:spcAft>
                <a:spcPts val="0"/>
              </a:spcAft>
              <a:buSzPts val="1400"/>
              <a:buChar char="?"/>
            </a:pPr>
            <a:r>
              <a:rPr lang="pl-PL" sz="2000"/>
              <a:t>wirus zapalenia wątroby typu B-HBV</a:t>
            </a:r>
            <a:endParaRPr sz="2000"/>
          </a:p>
          <a:p>
            <a:pPr marL="274320" lvl="0" indent="-274320" algn="l" rtl="0">
              <a:lnSpc>
                <a:spcPct val="100000"/>
              </a:lnSpc>
              <a:spcBef>
                <a:spcPts val="600"/>
              </a:spcBef>
              <a:spcAft>
                <a:spcPts val="0"/>
              </a:spcAft>
              <a:buSzPts val="1400"/>
              <a:buChar char="?"/>
            </a:pPr>
            <a:r>
              <a:rPr lang="pl-PL" sz="2000"/>
              <a:t>wirus zapalenia wątroby typu C-HCV</a:t>
            </a:r>
            <a:endParaRPr sz="2000"/>
          </a:p>
          <a:p>
            <a:pPr marL="274320" lvl="0" indent="-274320" algn="l" rtl="0">
              <a:lnSpc>
                <a:spcPct val="100000"/>
              </a:lnSpc>
              <a:spcBef>
                <a:spcPts val="600"/>
              </a:spcBef>
              <a:spcAft>
                <a:spcPts val="0"/>
              </a:spcAft>
              <a:buSzPts val="1400"/>
              <a:buChar char="?"/>
            </a:pPr>
            <a:r>
              <a:rPr lang="pl-PL" sz="2000"/>
              <a:t>wirus Epsteina-Barr- EBV</a:t>
            </a:r>
            <a:endParaRPr/>
          </a:p>
          <a:p>
            <a:pPr marL="274320" lvl="0" indent="-274320" algn="l" rtl="0">
              <a:lnSpc>
                <a:spcPct val="100000"/>
              </a:lnSpc>
              <a:spcBef>
                <a:spcPts val="600"/>
              </a:spcBef>
              <a:spcAft>
                <a:spcPts val="0"/>
              </a:spcAft>
              <a:buSzPts val="1400"/>
              <a:buNone/>
            </a:pPr>
            <a:endParaRPr sz="2000"/>
          </a:p>
          <a:p>
            <a:pPr marL="274320" lvl="0" indent="-274320" algn="l" rtl="0">
              <a:lnSpc>
                <a:spcPct val="100000"/>
              </a:lnSpc>
              <a:spcBef>
                <a:spcPts val="600"/>
              </a:spcBef>
              <a:spcAft>
                <a:spcPts val="0"/>
              </a:spcAft>
              <a:buSzPts val="1400"/>
              <a:buNone/>
            </a:pPr>
            <a:r>
              <a:rPr lang="pl-PL" sz="2000"/>
              <a:t>Czynniki fizyczne:</a:t>
            </a:r>
            <a:endParaRPr/>
          </a:p>
          <a:p>
            <a:pPr marL="274320" lvl="0" indent="-274320" algn="l" rtl="0">
              <a:lnSpc>
                <a:spcPct val="100000"/>
              </a:lnSpc>
              <a:spcBef>
                <a:spcPts val="600"/>
              </a:spcBef>
              <a:spcAft>
                <a:spcPts val="0"/>
              </a:spcAft>
              <a:buSzPts val="1400"/>
              <a:buChar char="?"/>
            </a:pPr>
            <a:r>
              <a:rPr lang="pl-PL" sz="2000"/>
              <a:t>promieniowanie jonizujące</a:t>
            </a:r>
            <a:endParaRPr/>
          </a:p>
          <a:p>
            <a:pPr marL="274320" lvl="0" indent="-274320" algn="l" rtl="0">
              <a:lnSpc>
                <a:spcPct val="100000"/>
              </a:lnSpc>
              <a:spcBef>
                <a:spcPts val="600"/>
              </a:spcBef>
              <a:spcAft>
                <a:spcPts val="0"/>
              </a:spcAft>
              <a:buSzPts val="1400"/>
              <a:buChar char="?"/>
            </a:pPr>
            <a:r>
              <a:rPr lang="pl-PL" sz="2000"/>
              <a:t>promieniowanie UV</a:t>
            </a:r>
            <a:endParaRPr/>
          </a:p>
          <a:p>
            <a:pPr marL="274320" lvl="0" indent="-167640" algn="l" rtl="0">
              <a:lnSpc>
                <a:spcPct val="100000"/>
              </a:lnSpc>
              <a:spcBef>
                <a:spcPts val="600"/>
              </a:spcBef>
              <a:spcAft>
                <a:spcPts val="0"/>
              </a:spcAft>
              <a:buSzPts val="1680"/>
              <a:buNone/>
            </a:pPr>
            <a:endParaRPr/>
          </a:p>
        </p:txBody>
      </p:sp>
    </p:spTree>
  </p:cSld>
  <p:clrMapOvr>
    <a:masterClrMapping/>
  </p:clrMapOvr>
</p:sld>
</file>

<file path=ppt/theme/theme1.xml><?xml version="1.0" encoding="utf-8"?>
<a:theme xmlns:a="http://schemas.openxmlformats.org/drawingml/2006/main" name="Wykusz">
  <a:themeElements>
    <a:clrScheme name="Bogaty">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5743</Words>
  <Application>Microsoft Office PowerPoint</Application>
  <PresentationFormat>Pokaz na ekranie (4:3)</PresentationFormat>
  <Paragraphs>463</Paragraphs>
  <Slides>80</Slides>
  <Notes>80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80</vt:i4>
      </vt:variant>
    </vt:vector>
  </HeadingPairs>
  <TitlesOfParts>
    <vt:vector size="86" baseType="lpstr">
      <vt:lpstr>Noto Sans</vt:lpstr>
      <vt:lpstr>Noto Sans Symbols</vt:lpstr>
      <vt:lpstr>Century Schoolbook</vt:lpstr>
      <vt:lpstr>Courier New</vt:lpstr>
      <vt:lpstr>Arial</vt:lpstr>
      <vt:lpstr>Wykusz</vt:lpstr>
      <vt:lpstr>Nowotwory</vt:lpstr>
      <vt:lpstr>Definicja nowotworu</vt:lpstr>
      <vt:lpstr>Definicja nowotworu</vt:lpstr>
      <vt:lpstr>Nowotworzenie</vt:lpstr>
      <vt:lpstr>Etapy kancerogenezy</vt:lpstr>
      <vt:lpstr>Prezentacja programu PowerPoint</vt:lpstr>
      <vt:lpstr>Nowotworzenie</vt:lpstr>
      <vt:lpstr>Czynniki rakotwórcze</vt:lpstr>
      <vt:lpstr>Czynniki rakotwórcze</vt:lpstr>
      <vt:lpstr>Rak a nowotwór</vt:lpstr>
      <vt:lpstr>Podział nowotworów:</vt:lpstr>
      <vt:lpstr>Prezentacja programu PowerPoint</vt:lpstr>
      <vt:lpstr>STOPNIE ZŁOŚLIWOŚCI RAKA</vt:lpstr>
      <vt:lpstr>Wczesne objawy nowotworów</vt:lpstr>
      <vt:lpstr>Metody leczenia nowotworów</vt:lpstr>
      <vt:lpstr>Chirurgia onkologiczna</vt:lpstr>
      <vt:lpstr>ZASADY CHIRURGII ONKOLOGICZNEJ</vt:lpstr>
      <vt:lpstr>ZADANIA CHIRURGII ONKOLOGICZNEJ</vt:lpstr>
      <vt:lpstr>CHIRURGIA PROFILAKTYCZNA</vt:lpstr>
      <vt:lpstr>RADYKALNE LECZENIE RESEKCYJNE</vt:lpstr>
      <vt:lpstr>LECZENIE OSZCZĘDZAJĄCE W ONKOLOGII</vt:lpstr>
      <vt:lpstr>OPERACJE PALIATYWNE W ONKOLOGII</vt:lpstr>
      <vt:lpstr>radioterapia</vt:lpstr>
      <vt:lpstr>Na czym polega radioterapia ?</vt:lpstr>
      <vt:lpstr>Lokalizacja źródła promieniowania</vt:lpstr>
      <vt:lpstr>Brachyterapia</vt:lpstr>
      <vt:lpstr>Prezentacja programu PowerPoint</vt:lpstr>
      <vt:lpstr>Brachyterapia – podział ze względu na metodę aplikacji: </vt:lpstr>
      <vt:lpstr>Co decyduje o skuteczności radioterapii w leczeniu nowotworów?</vt:lpstr>
      <vt:lpstr>Przygotowanie maski do radioterapii</vt:lpstr>
      <vt:lpstr>CHEMIOTERAPIA</vt:lpstr>
      <vt:lpstr>Rodzaje chemioterapii</vt:lpstr>
      <vt:lpstr>Rak Płuc </vt:lpstr>
      <vt:lpstr>RAK PŁUCA - CZYNNIKI RYZYKA</vt:lpstr>
      <vt:lpstr>Rak płuc – początkowe objawy</vt:lpstr>
      <vt:lpstr>Najczęstsze objawy raka płuc</vt:lpstr>
      <vt:lpstr>Najczęstsze objawy raka płuc</vt:lpstr>
      <vt:lpstr>Najczęstsze objawy raka płuc</vt:lpstr>
      <vt:lpstr>wykrywanie i diagnostyka obrazowa</vt:lpstr>
      <vt:lpstr>Rak płuc leczenie</vt:lpstr>
      <vt:lpstr>Rak piersi</vt:lpstr>
      <vt:lpstr>Rak piersi- czynniki ryzyka</vt:lpstr>
      <vt:lpstr>RAK PIERSI - OBJAWY</vt:lpstr>
      <vt:lpstr>Prezentacja programu PowerPoint</vt:lpstr>
      <vt:lpstr>RAK PIERSI - CZYNNIKI REDUKUJĄCE RYZYKO</vt:lpstr>
      <vt:lpstr>DIAGNOSTYKA</vt:lpstr>
      <vt:lpstr>Samobadanie Piersi</vt:lpstr>
      <vt:lpstr>Rak piersi- metody leczenia</vt:lpstr>
      <vt:lpstr>RAK SZYJKI MACICY</vt:lpstr>
      <vt:lpstr>RAK SZYJKI MACICY - ETIOLOGIA</vt:lpstr>
      <vt:lpstr>RAK SZYJKI MACICY OBJAWY</vt:lpstr>
      <vt:lpstr>RAK SZYJKI MACICY - METODY LECZENIA</vt:lpstr>
      <vt:lpstr>Czerniak Skóry</vt:lpstr>
      <vt:lpstr>Czynniki Ryzyka Zachorowania</vt:lpstr>
      <vt:lpstr>Prezentacja programu PowerPoint</vt:lpstr>
      <vt:lpstr>Algorytm ABCD</vt:lpstr>
      <vt:lpstr>Charakterystyczne Objawy</vt:lpstr>
      <vt:lpstr>Prezentacja programu PowerPoint</vt:lpstr>
      <vt:lpstr>Prezentacja programu PowerPoint</vt:lpstr>
      <vt:lpstr>Metody Leczenia</vt:lpstr>
      <vt:lpstr>Rak Jelita Grubego</vt:lpstr>
      <vt:lpstr>Najczęstsze Objawy Raka Jelita Grubego</vt:lpstr>
      <vt:lpstr>Rozpoznanie </vt:lpstr>
      <vt:lpstr>Prezentacja programu PowerPoint</vt:lpstr>
      <vt:lpstr>Leczenie</vt:lpstr>
      <vt:lpstr>Karta DILO</vt:lpstr>
      <vt:lpstr>Prezentacja programu PowerPoint</vt:lpstr>
      <vt:lpstr>Prezentacja programu PowerPoint</vt:lpstr>
      <vt:lpstr>Rak Jąder</vt:lpstr>
      <vt:lpstr>Rodzaje nowotworów jąder</vt:lpstr>
      <vt:lpstr>Objawy</vt:lpstr>
      <vt:lpstr>Prezentacja programu PowerPoint</vt:lpstr>
      <vt:lpstr>Czynniki sprzyjające rozwojowi raka jądra to: </vt:lpstr>
      <vt:lpstr>Diagnostyka</vt:lpstr>
      <vt:lpstr>Prezentacja programu PowerPoint</vt:lpstr>
      <vt:lpstr>Leczenie</vt:lpstr>
      <vt:lpstr>Usunięcie Jądra</vt:lpstr>
      <vt:lpstr>Rokowanie</vt:lpstr>
      <vt:lpstr>Zapobieganie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Nowotwory</dc:title>
  <dc:creator>iga.karpierz</dc:creator>
  <cp:lastModifiedBy>Elzbieta Garwacka-Czachor</cp:lastModifiedBy>
  <cp:revision>1</cp:revision>
  <dcterms:created xsi:type="dcterms:W3CDTF">2022-10-28T07:49:51Z</dcterms:created>
  <dcterms:modified xsi:type="dcterms:W3CDTF">2022-11-02T18:43:44Z</dcterms:modified>
</cp:coreProperties>
</file>