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6" r:id="rId2"/>
    <p:sldId id="270" r:id="rId3"/>
    <p:sldId id="269" r:id="rId4"/>
    <p:sldId id="268" r:id="rId5"/>
    <p:sldId id="265" r:id="rId6"/>
    <p:sldId id="267" r:id="rId7"/>
    <p:sldId id="257" r:id="rId8"/>
    <p:sldId id="258" r:id="rId9"/>
    <p:sldId id="271" r:id="rId10"/>
    <p:sldId id="272" r:id="rId11"/>
    <p:sldId id="259" r:id="rId12"/>
    <p:sldId id="260" r:id="rId13"/>
    <p:sldId id="261" r:id="rId14"/>
    <p:sldId id="262" r:id="rId15"/>
    <p:sldId id="263" r:id="rId16"/>
    <p:sldId id="273" r:id="rId17"/>
    <p:sldId id="274" r:id="rId18"/>
    <p:sldId id="283" r:id="rId19"/>
    <p:sldId id="284" r:id="rId20"/>
    <p:sldId id="285" r:id="rId21"/>
    <p:sldId id="287" r:id="rId22"/>
    <p:sldId id="286" r:id="rId23"/>
    <p:sldId id="288" r:id="rId24"/>
    <p:sldId id="289" r:id="rId25"/>
    <p:sldId id="275" r:id="rId26"/>
    <p:sldId id="276" r:id="rId27"/>
    <p:sldId id="277" r:id="rId28"/>
    <p:sldId id="278" r:id="rId29"/>
    <p:sldId id="279" r:id="rId30"/>
    <p:sldId id="280" r:id="rId31"/>
    <p:sldId id="281" r:id="rId32"/>
    <p:sldId id="282"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CFF3"/>
    <a:srgbClr val="36516E"/>
    <a:srgbClr val="EA3A57"/>
    <a:srgbClr val="2C5078"/>
    <a:srgbClr val="43649F"/>
    <a:srgbClr val="708DC2"/>
    <a:srgbClr val="6F78B9"/>
    <a:srgbClr val="8E9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FF7B19-51AD-4DF9-82EC-6BDD9FB75112}" v="1" dt="2022-12-03T19:31:40.4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1" autoAdjust="0"/>
    <p:restoredTop sz="95504" autoAdjust="0"/>
  </p:normalViewPr>
  <p:slideViewPr>
    <p:cSldViewPr>
      <p:cViewPr varScale="1">
        <p:scale>
          <a:sx n="58" d="100"/>
          <a:sy n="58" d="100"/>
        </p:scale>
        <p:origin x="71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zbieta Garwacka-Czachor" userId="7c4afd9c9fc6802c" providerId="LiveId" clId="{1EFF7B19-51AD-4DF9-82EC-6BDD9FB75112}"/>
    <pc:docChg chg="undo custSel addSld modSld">
      <pc:chgData name="Elzbieta Garwacka-Czachor" userId="7c4afd9c9fc6802c" providerId="LiveId" clId="{1EFF7B19-51AD-4DF9-82EC-6BDD9FB75112}" dt="2022-12-03T19:32:29.829" v="38" actId="1076"/>
      <pc:docMkLst>
        <pc:docMk/>
      </pc:docMkLst>
      <pc:sldChg chg="modSp mod">
        <pc:chgData name="Elzbieta Garwacka-Czachor" userId="7c4afd9c9fc6802c" providerId="LiveId" clId="{1EFF7B19-51AD-4DF9-82EC-6BDD9FB75112}" dt="2022-12-03T17:59:57.179" v="6" actId="20577"/>
        <pc:sldMkLst>
          <pc:docMk/>
          <pc:sldMk cId="0" sldId="258"/>
        </pc:sldMkLst>
        <pc:spChg chg="mod">
          <ac:chgData name="Elzbieta Garwacka-Czachor" userId="7c4afd9c9fc6802c" providerId="LiveId" clId="{1EFF7B19-51AD-4DF9-82EC-6BDD9FB75112}" dt="2022-12-03T17:59:57.179" v="6" actId="20577"/>
          <ac:spMkLst>
            <pc:docMk/>
            <pc:sldMk cId="0" sldId="258"/>
            <ac:spMk id="3" creationId="{00000000-0000-0000-0000-000000000000}"/>
          </ac:spMkLst>
        </pc:spChg>
      </pc:sldChg>
      <pc:sldChg chg="modSp mod">
        <pc:chgData name="Elzbieta Garwacka-Czachor" userId="7c4afd9c9fc6802c" providerId="LiveId" clId="{1EFF7B19-51AD-4DF9-82EC-6BDD9FB75112}" dt="2022-12-03T18:08:28.083" v="12" actId="20577"/>
        <pc:sldMkLst>
          <pc:docMk/>
          <pc:sldMk cId="0" sldId="260"/>
        </pc:sldMkLst>
        <pc:spChg chg="mod">
          <ac:chgData name="Elzbieta Garwacka-Czachor" userId="7c4afd9c9fc6802c" providerId="LiveId" clId="{1EFF7B19-51AD-4DF9-82EC-6BDD9FB75112}" dt="2022-12-03T18:08:28.083" v="12" actId="20577"/>
          <ac:spMkLst>
            <pc:docMk/>
            <pc:sldMk cId="0" sldId="260"/>
            <ac:spMk id="3" creationId="{00000000-0000-0000-0000-000000000000}"/>
          </ac:spMkLst>
        </pc:spChg>
      </pc:sldChg>
      <pc:sldChg chg="modSp mod">
        <pc:chgData name="Elzbieta Garwacka-Czachor" userId="7c4afd9c9fc6802c" providerId="LiveId" clId="{1EFF7B19-51AD-4DF9-82EC-6BDD9FB75112}" dt="2022-12-03T18:07:01.127" v="8" actId="20577"/>
        <pc:sldMkLst>
          <pc:docMk/>
          <pc:sldMk cId="0" sldId="261"/>
        </pc:sldMkLst>
        <pc:spChg chg="mod">
          <ac:chgData name="Elzbieta Garwacka-Czachor" userId="7c4afd9c9fc6802c" providerId="LiveId" clId="{1EFF7B19-51AD-4DF9-82EC-6BDD9FB75112}" dt="2022-12-03T18:07:01.127" v="8" actId="20577"/>
          <ac:spMkLst>
            <pc:docMk/>
            <pc:sldMk cId="0" sldId="261"/>
            <ac:spMk id="3" creationId="{00000000-0000-0000-0000-000000000000}"/>
          </ac:spMkLst>
        </pc:spChg>
      </pc:sldChg>
      <pc:sldChg chg="modSp mod">
        <pc:chgData name="Elzbieta Garwacka-Czachor" userId="7c4afd9c9fc6802c" providerId="LiveId" clId="{1EFF7B19-51AD-4DF9-82EC-6BDD9FB75112}" dt="2022-12-03T18:08:20.200" v="11" actId="20577"/>
        <pc:sldMkLst>
          <pc:docMk/>
          <pc:sldMk cId="0" sldId="262"/>
        </pc:sldMkLst>
        <pc:spChg chg="mod">
          <ac:chgData name="Elzbieta Garwacka-Czachor" userId="7c4afd9c9fc6802c" providerId="LiveId" clId="{1EFF7B19-51AD-4DF9-82EC-6BDD9FB75112}" dt="2022-12-03T18:08:20.200" v="11" actId="20577"/>
          <ac:spMkLst>
            <pc:docMk/>
            <pc:sldMk cId="0" sldId="262"/>
            <ac:spMk id="3" creationId="{00000000-0000-0000-0000-000000000000}"/>
          </ac:spMkLst>
        </pc:spChg>
      </pc:sldChg>
      <pc:sldChg chg="modSp mod">
        <pc:chgData name="Elzbieta Garwacka-Czachor" userId="7c4afd9c9fc6802c" providerId="LiveId" clId="{1EFF7B19-51AD-4DF9-82EC-6BDD9FB75112}" dt="2022-12-03T18:09:11.815" v="15" actId="20577"/>
        <pc:sldMkLst>
          <pc:docMk/>
          <pc:sldMk cId="0" sldId="263"/>
        </pc:sldMkLst>
        <pc:spChg chg="mod">
          <ac:chgData name="Elzbieta Garwacka-Czachor" userId="7c4afd9c9fc6802c" providerId="LiveId" clId="{1EFF7B19-51AD-4DF9-82EC-6BDD9FB75112}" dt="2022-12-03T18:09:11.815" v="15" actId="20577"/>
          <ac:spMkLst>
            <pc:docMk/>
            <pc:sldMk cId="0" sldId="263"/>
            <ac:spMk id="3" creationId="{00000000-0000-0000-0000-000000000000}"/>
          </ac:spMkLst>
        </pc:spChg>
      </pc:sldChg>
      <pc:sldChg chg="modSp mod">
        <pc:chgData name="Elzbieta Garwacka-Czachor" userId="7c4afd9c9fc6802c" providerId="LiveId" clId="{1EFF7B19-51AD-4DF9-82EC-6BDD9FB75112}" dt="2022-12-03T17:26:47.881" v="5" actId="207"/>
        <pc:sldMkLst>
          <pc:docMk/>
          <pc:sldMk cId="0" sldId="266"/>
        </pc:sldMkLst>
        <pc:spChg chg="mod">
          <ac:chgData name="Elzbieta Garwacka-Czachor" userId="7c4afd9c9fc6802c" providerId="LiveId" clId="{1EFF7B19-51AD-4DF9-82EC-6BDD9FB75112}" dt="2022-12-03T17:26:47.881" v="5" actId="207"/>
          <ac:spMkLst>
            <pc:docMk/>
            <pc:sldMk cId="0" sldId="266"/>
            <ac:spMk id="3" creationId="{00000000-0000-0000-0000-000000000000}"/>
          </ac:spMkLst>
        </pc:spChg>
      </pc:sldChg>
      <pc:sldChg chg="modSp mod">
        <pc:chgData name="Elzbieta Garwacka-Czachor" userId="7c4afd9c9fc6802c" providerId="LiveId" clId="{1EFF7B19-51AD-4DF9-82EC-6BDD9FB75112}" dt="2022-12-03T18:12:17.689" v="16" actId="20577"/>
        <pc:sldMkLst>
          <pc:docMk/>
          <pc:sldMk cId="0" sldId="273"/>
        </pc:sldMkLst>
        <pc:spChg chg="mod">
          <ac:chgData name="Elzbieta Garwacka-Czachor" userId="7c4afd9c9fc6802c" providerId="LiveId" clId="{1EFF7B19-51AD-4DF9-82EC-6BDD9FB75112}" dt="2022-12-03T18:12:17.689" v="16" actId="20577"/>
          <ac:spMkLst>
            <pc:docMk/>
            <pc:sldMk cId="0" sldId="273"/>
            <ac:spMk id="3" creationId="{00000000-0000-0000-0000-000000000000}"/>
          </ac:spMkLst>
        </pc:spChg>
      </pc:sldChg>
      <pc:sldChg chg="modSp mod">
        <pc:chgData name="Elzbieta Garwacka-Czachor" userId="7c4afd9c9fc6802c" providerId="LiveId" clId="{1EFF7B19-51AD-4DF9-82EC-6BDD9FB75112}" dt="2022-12-03T18:49:00.082" v="17" actId="20577"/>
        <pc:sldMkLst>
          <pc:docMk/>
          <pc:sldMk cId="0" sldId="298"/>
        </pc:sldMkLst>
        <pc:spChg chg="mod">
          <ac:chgData name="Elzbieta Garwacka-Czachor" userId="7c4afd9c9fc6802c" providerId="LiveId" clId="{1EFF7B19-51AD-4DF9-82EC-6BDD9FB75112}" dt="2022-12-03T18:49:00.082" v="17" actId="20577"/>
          <ac:spMkLst>
            <pc:docMk/>
            <pc:sldMk cId="0" sldId="298"/>
            <ac:spMk id="3" creationId="{00000000-0000-0000-0000-000000000000}"/>
          </ac:spMkLst>
        </pc:spChg>
      </pc:sldChg>
      <pc:sldChg chg="modSp mod">
        <pc:chgData name="Elzbieta Garwacka-Czachor" userId="7c4afd9c9fc6802c" providerId="LiveId" clId="{1EFF7B19-51AD-4DF9-82EC-6BDD9FB75112}" dt="2022-12-03T18:51:41.055" v="20" actId="20577"/>
        <pc:sldMkLst>
          <pc:docMk/>
          <pc:sldMk cId="0" sldId="301"/>
        </pc:sldMkLst>
        <pc:spChg chg="mod">
          <ac:chgData name="Elzbieta Garwacka-Czachor" userId="7c4afd9c9fc6802c" providerId="LiveId" clId="{1EFF7B19-51AD-4DF9-82EC-6BDD9FB75112}" dt="2022-12-03T18:51:41.055" v="20" actId="20577"/>
          <ac:spMkLst>
            <pc:docMk/>
            <pc:sldMk cId="0" sldId="301"/>
            <ac:spMk id="3" creationId="{00000000-0000-0000-0000-000000000000}"/>
          </ac:spMkLst>
        </pc:spChg>
      </pc:sldChg>
      <pc:sldChg chg="modSp mod">
        <pc:chgData name="Elzbieta Garwacka-Czachor" userId="7c4afd9c9fc6802c" providerId="LiveId" clId="{1EFF7B19-51AD-4DF9-82EC-6BDD9FB75112}" dt="2022-12-03T18:52:54.393" v="22" actId="20577"/>
        <pc:sldMkLst>
          <pc:docMk/>
          <pc:sldMk cId="0" sldId="302"/>
        </pc:sldMkLst>
        <pc:spChg chg="mod">
          <ac:chgData name="Elzbieta Garwacka-Czachor" userId="7c4afd9c9fc6802c" providerId="LiveId" clId="{1EFF7B19-51AD-4DF9-82EC-6BDD9FB75112}" dt="2022-12-03T18:52:54.393" v="22" actId="20577"/>
          <ac:spMkLst>
            <pc:docMk/>
            <pc:sldMk cId="0" sldId="302"/>
            <ac:spMk id="3" creationId="{00000000-0000-0000-0000-000000000000}"/>
          </ac:spMkLst>
        </pc:spChg>
      </pc:sldChg>
      <pc:sldChg chg="modSp mod">
        <pc:chgData name="Elzbieta Garwacka-Czachor" userId="7c4afd9c9fc6802c" providerId="LiveId" clId="{1EFF7B19-51AD-4DF9-82EC-6BDD9FB75112}" dt="2022-12-03T18:53:51.702" v="23" actId="20577"/>
        <pc:sldMkLst>
          <pc:docMk/>
          <pc:sldMk cId="0" sldId="303"/>
        </pc:sldMkLst>
        <pc:spChg chg="mod">
          <ac:chgData name="Elzbieta Garwacka-Czachor" userId="7c4afd9c9fc6802c" providerId="LiveId" clId="{1EFF7B19-51AD-4DF9-82EC-6BDD9FB75112}" dt="2022-12-03T18:53:51.702" v="23" actId="20577"/>
          <ac:spMkLst>
            <pc:docMk/>
            <pc:sldMk cId="0" sldId="303"/>
            <ac:spMk id="3" creationId="{00000000-0000-0000-0000-000000000000}"/>
          </ac:spMkLst>
        </pc:spChg>
      </pc:sldChg>
      <pc:sldChg chg="modSp mod">
        <pc:chgData name="Elzbieta Garwacka-Czachor" userId="7c4afd9c9fc6802c" providerId="LiveId" clId="{1EFF7B19-51AD-4DF9-82EC-6BDD9FB75112}" dt="2022-12-03T18:58:04.253" v="24" actId="20577"/>
        <pc:sldMkLst>
          <pc:docMk/>
          <pc:sldMk cId="12237490" sldId="309"/>
        </pc:sldMkLst>
        <pc:spChg chg="mod">
          <ac:chgData name="Elzbieta Garwacka-Czachor" userId="7c4afd9c9fc6802c" providerId="LiveId" clId="{1EFF7B19-51AD-4DF9-82EC-6BDD9FB75112}" dt="2022-12-03T18:58:04.253" v="24" actId="20577"/>
          <ac:spMkLst>
            <pc:docMk/>
            <pc:sldMk cId="12237490" sldId="309"/>
            <ac:spMk id="3" creationId="{92A88A0F-3B0B-B9C4-B119-4A58E110A3FD}"/>
          </ac:spMkLst>
        </pc:spChg>
      </pc:sldChg>
      <pc:sldChg chg="modSp mod">
        <pc:chgData name="Elzbieta Garwacka-Czachor" userId="7c4afd9c9fc6802c" providerId="LiveId" clId="{1EFF7B19-51AD-4DF9-82EC-6BDD9FB75112}" dt="2022-12-03T19:07:07.408" v="25" actId="20577"/>
        <pc:sldMkLst>
          <pc:docMk/>
          <pc:sldMk cId="3809661255" sldId="316"/>
        </pc:sldMkLst>
        <pc:spChg chg="mod">
          <ac:chgData name="Elzbieta Garwacka-Czachor" userId="7c4afd9c9fc6802c" providerId="LiveId" clId="{1EFF7B19-51AD-4DF9-82EC-6BDD9FB75112}" dt="2022-12-03T19:07:07.408" v="25" actId="20577"/>
          <ac:spMkLst>
            <pc:docMk/>
            <pc:sldMk cId="3809661255" sldId="316"/>
            <ac:spMk id="3" creationId="{3559E426-72FB-B131-8683-2288EF6A5539}"/>
          </ac:spMkLst>
        </pc:spChg>
      </pc:sldChg>
      <pc:sldChg chg="modSp mod">
        <pc:chgData name="Elzbieta Garwacka-Czachor" userId="7c4afd9c9fc6802c" providerId="LiveId" clId="{1EFF7B19-51AD-4DF9-82EC-6BDD9FB75112}" dt="2022-12-03T19:08:30.432" v="26" actId="20577"/>
        <pc:sldMkLst>
          <pc:docMk/>
          <pc:sldMk cId="2021025123" sldId="317"/>
        </pc:sldMkLst>
        <pc:spChg chg="mod">
          <ac:chgData name="Elzbieta Garwacka-Czachor" userId="7c4afd9c9fc6802c" providerId="LiveId" clId="{1EFF7B19-51AD-4DF9-82EC-6BDD9FB75112}" dt="2022-12-03T19:08:30.432" v="26" actId="20577"/>
          <ac:spMkLst>
            <pc:docMk/>
            <pc:sldMk cId="2021025123" sldId="317"/>
            <ac:spMk id="3" creationId="{2D52BD8A-7B2C-7726-D256-CAC5A9B733C7}"/>
          </ac:spMkLst>
        </pc:spChg>
      </pc:sldChg>
      <pc:sldChg chg="modSp mod">
        <pc:chgData name="Elzbieta Garwacka-Czachor" userId="7c4afd9c9fc6802c" providerId="LiveId" clId="{1EFF7B19-51AD-4DF9-82EC-6BDD9FB75112}" dt="2022-12-03T19:15:17.153" v="27" actId="20577"/>
        <pc:sldMkLst>
          <pc:docMk/>
          <pc:sldMk cId="1192184691" sldId="321"/>
        </pc:sldMkLst>
        <pc:spChg chg="mod">
          <ac:chgData name="Elzbieta Garwacka-Czachor" userId="7c4afd9c9fc6802c" providerId="LiveId" clId="{1EFF7B19-51AD-4DF9-82EC-6BDD9FB75112}" dt="2022-12-03T19:15:17.153" v="27" actId="20577"/>
          <ac:spMkLst>
            <pc:docMk/>
            <pc:sldMk cId="1192184691" sldId="321"/>
            <ac:spMk id="3" creationId="{90986D0D-0CD2-ED21-93A0-CA77E1ECAB69}"/>
          </ac:spMkLst>
        </pc:spChg>
      </pc:sldChg>
      <pc:sldChg chg="modSp mod">
        <pc:chgData name="Elzbieta Garwacka-Czachor" userId="7c4afd9c9fc6802c" providerId="LiveId" clId="{1EFF7B19-51AD-4DF9-82EC-6BDD9FB75112}" dt="2022-12-03T19:20:33.410" v="28" actId="20577"/>
        <pc:sldMkLst>
          <pc:docMk/>
          <pc:sldMk cId="3051115163" sldId="322"/>
        </pc:sldMkLst>
        <pc:spChg chg="mod">
          <ac:chgData name="Elzbieta Garwacka-Czachor" userId="7c4afd9c9fc6802c" providerId="LiveId" clId="{1EFF7B19-51AD-4DF9-82EC-6BDD9FB75112}" dt="2022-12-03T19:20:33.410" v="28" actId="20577"/>
          <ac:spMkLst>
            <pc:docMk/>
            <pc:sldMk cId="3051115163" sldId="322"/>
            <ac:spMk id="3" creationId="{2A4AFFB0-5B22-B1B0-E8E9-584473C43E96}"/>
          </ac:spMkLst>
        </pc:spChg>
      </pc:sldChg>
      <pc:sldChg chg="modSp mod">
        <pc:chgData name="Elzbieta Garwacka-Czachor" userId="7c4afd9c9fc6802c" providerId="LiveId" clId="{1EFF7B19-51AD-4DF9-82EC-6BDD9FB75112}" dt="2022-12-03T19:26:36.740" v="29" actId="313"/>
        <pc:sldMkLst>
          <pc:docMk/>
          <pc:sldMk cId="2975981807" sldId="326"/>
        </pc:sldMkLst>
        <pc:spChg chg="mod">
          <ac:chgData name="Elzbieta Garwacka-Czachor" userId="7c4afd9c9fc6802c" providerId="LiveId" clId="{1EFF7B19-51AD-4DF9-82EC-6BDD9FB75112}" dt="2022-12-03T19:26:36.740" v="29" actId="313"/>
          <ac:spMkLst>
            <pc:docMk/>
            <pc:sldMk cId="2975981807" sldId="326"/>
            <ac:spMk id="3" creationId="{EAD721C4-0136-C73E-AB3C-A79324E0747F}"/>
          </ac:spMkLst>
        </pc:spChg>
      </pc:sldChg>
      <pc:sldChg chg="modSp mod">
        <pc:chgData name="Elzbieta Garwacka-Czachor" userId="7c4afd9c9fc6802c" providerId="LiveId" clId="{1EFF7B19-51AD-4DF9-82EC-6BDD9FB75112}" dt="2022-12-03T19:27:32.309" v="30" actId="20577"/>
        <pc:sldMkLst>
          <pc:docMk/>
          <pc:sldMk cId="4236712172" sldId="327"/>
        </pc:sldMkLst>
        <pc:spChg chg="mod">
          <ac:chgData name="Elzbieta Garwacka-Czachor" userId="7c4afd9c9fc6802c" providerId="LiveId" clId="{1EFF7B19-51AD-4DF9-82EC-6BDD9FB75112}" dt="2022-12-03T19:27:32.309" v="30" actId="20577"/>
          <ac:spMkLst>
            <pc:docMk/>
            <pc:sldMk cId="4236712172" sldId="327"/>
            <ac:spMk id="3" creationId="{53DBC061-F7F7-5B72-3ED2-0757DC92EC34}"/>
          </ac:spMkLst>
        </pc:spChg>
      </pc:sldChg>
      <pc:sldChg chg="addSp delSp modSp new mod modClrScheme chgLayout">
        <pc:chgData name="Elzbieta Garwacka-Czachor" userId="7c4afd9c9fc6802c" providerId="LiveId" clId="{1EFF7B19-51AD-4DF9-82EC-6BDD9FB75112}" dt="2022-12-03T19:32:29.829" v="38" actId="1076"/>
        <pc:sldMkLst>
          <pc:docMk/>
          <pc:sldMk cId="600192161" sldId="330"/>
        </pc:sldMkLst>
        <pc:spChg chg="del">
          <ac:chgData name="Elzbieta Garwacka-Czachor" userId="7c4afd9c9fc6802c" providerId="LiveId" clId="{1EFF7B19-51AD-4DF9-82EC-6BDD9FB75112}" dt="2022-12-03T19:32:02.362" v="36" actId="700"/>
          <ac:spMkLst>
            <pc:docMk/>
            <pc:sldMk cId="600192161" sldId="330"/>
            <ac:spMk id="2" creationId="{3C21C801-5982-AC1C-2534-1E1F8DC238DD}"/>
          </ac:spMkLst>
        </pc:spChg>
        <pc:spChg chg="del">
          <ac:chgData name="Elzbieta Garwacka-Czachor" userId="7c4afd9c9fc6802c" providerId="LiveId" clId="{1EFF7B19-51AD-4DF9-82EC-6BDD9FB75112}" dt="2022-12-03T19:31:40.469" v="32"/>
          <ac:spMkLst>
            <pc:docMk/>
            <pc:sldMk cId="600192161" sldId="330"/>
            <ac:spMk id="3" creationId="{C174F0C8-5F28-A387-AC83-C7BDB709DBE2}"/>
          </ac:spMkLst>
        </pc:spChg>
        <pc:picChg chg="add mod ord">
          <ac:chgData name="Elzbieta Garwacka-Czachor" userId="7c4afd9c9fc6802c" providerId="LiveId" clId="{1EFF7B19-51AD-4DF9-82EC-6BDD9FB75112}" dt="2022-12-03T19:32:29.829" v="38" actId="1076"/>
          <ac:picMkLst>
            <pc:docMk/>
            <pc:sldMk cId="600192161" sldId="330"/>
            <ac:picMk id="4" creationId="{3A9BF0CA-46A8-5A93-D9C0-D901A02DD54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73D9BC49-CCB1-45EE-ACFC-E0DA729E1777}" type="datetimeFigureOut">
              <a:rPr lang="pl-PL" smtClean="0"/>
              <a:pPr/>
              <a:t>03.12.2022</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370B5FF-A60B-4078-ACB3-869C72794188}"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73D9BC49-CCB1-45EE-ACFC-E0DA729E1777}" type="datetimeFigureOut">
              <a:rPr lang="pl-PL" smtClean="0"/>
              <a:pPr/>
              <a:t>03.12.2022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370B5FF-A60B-4078-ACB3-869C7279418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73D9BC49-CCB1-45EE-ACFC-E0DA729E1777}" type="datetimeFigureOut">
              <a:rPr lang="pl-PL" smtClean="0"/>
              <a:pPr/>
              <a:t>03.12.2022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370B5FF-A60B-4078-ACB3-869C7279418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73D9BC49-CCB1-45EE-ACFC-E0DA729E1777}" type="datetimeFigureOut">
              <a:rPr lang="pl-PL" smtClean="0"/>
              <a:pPr/>
              <a:t>03.12.2022</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8370B5FF-A60B-4078-ACB3-869C7279418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73D9BC49-CCB1-45EE-ACFC-E0DA729E1777}" type="datetimeFigureOut">
              <a:rPr lang="pl-PL" smtClean="0"/>
              <a:pPr/>
              <a:t>03.12.2022</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8370B5FF-A60B-4078-ACB3-869C72794188}" type="slidenum">
              <a:rPr lang="pl-PL" smtClean="0"/>
              <a:pPr/>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73D9BC49-CCB1-45EE-ACFC-E0DA729E1777}" type="datetimeFigureOut">
              <a:rPr lang="pl-PL" smtClean="0"/>
              <a:pPr/>
              <a:t>03.12.2022</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8370B5FF-A60B-4078-ACB3-869C7279418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73D9BC49-CCB1-45EE-ACFC-E0DA729E1777}" type="datetimeFigureOut">
              <a:rPr lang="pl-PL" smtClean="0"/>
              <a:pPr/>
              <a:t>03.12.2022</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8370B5FF-A60B-4078-ACB3-869C72794188}"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73D9BC49-CCB1-45EE-ACFC-E0DA729E1777}" type="datetimeFigureOut">
              <a:rPr lang="pl-PL" smtClean="0"/>
              <a:pPr/>
              <a:t>03.12.2022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370B5FF-A60B-4078-ACB3-869C7279418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73D9BC49-CCB1-45EE-ACFC-E0DA729E1777}" type="datetimeFigureOut">
              <a:rPr lang="pl-PL" smtClean="0"/>
              <a:pPr/>
              <a:t>03.12.2022</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8370B5FF-A60B-4078-ACB3-869C7279418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73D9BC49-CCB1-45EE-ACFC-E0DA729E1777}" type="datetimeFigureOut">
              <a:rPr lang="pl-PL" smtClean="0"/>
              <a:pPr/>
              <a:t>03.12.2022</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8370B5FF-A60B-4078-ACB3-869C72794188}"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73D9BC49-CCB1-45EE-ACFC-E0DA729E1777}" type="datetimeFigureOut">
              <a:rPr lang="pl-PL" smtClean="0"/>
              <a:pPr/>
              <a:t>03.12.2022</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8370B5FF-A60B-4078-ACB3-869C72794188}"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6516E">
            <a:alpha val="92000"/>
          </a:srgbClr>
        </a:solidFill>
        <a:effectLst/>
      </p:bgPr>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3D9BC49-CCB1-45EE-ACFC-E0DA729E1777}" type="datetimeFigureOut">
              <a:rPr lang="pl-PL" smtClean="0"/>
              <a:pPr/>
              <a:t>03.12.2022</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370B5FF-A60B-4078-ACB3-869C72794188}"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85720" y="785794"/>
            <a:ext cx="8229600" cy="1399032"/>
          </a:xfrm>
        </p:spPr>
        <p:txBody>
          <a:bodyPr>
            <a:normAutofit/>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CHOROBY UKŁADU </a:t>
            </a:r>
            <a:b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SERCOWO-NACZYNIOWEGO</a:t>
            </a:r>
          </a:p>
        </p:txBody>
      </p:sp>
      <p:sp>
        <p:nvSpPr>
          <p:cNvPr id="3" name="Podtytuł 2"/>
          <p:cNvSpPr>
            <a:spLocks noGrp="1"/>
          </p:cNvSpPr>
          <p:nvPr>
            <p:ph type="subTitle" idx="4294967295"/>
          </p:nvPr>
        </p:nvSpPr>
        <p:spPr>
          <a:xfrm>
            <a:off x="1081088" y="4286256"/>
            <a:ext cx="8062912" cy="1752600"/>
          </a:xfrm>
        </p:spPr>
        <p:txBody>
          <a:bodyPr>
            <a:normAutofit fontScale="70000" lnSpcReduction="20000"/>
          </a:bodyPr>
          <a:lstStyle/>
          <a:p>
            <a:pPr algn="r">
              <a:buNone/>
            </a:pPr>
            <a:r>
              <a:rPr lang="pl-PL" b="1" dirty="0">
                <a:solidFill>
                  <a:srgbClr val="E1CFF3"/>
                </a:solidFill>
                <a:effectLst>
                  <a:outerShdw blurRad="38100" dist="38100" dir="2700000" algn="tl">
                    <a:srgbClr val="000000">
                      <a:alpha val="43137"/>
                    </a:srgbClr>
                  </a:outerShdw>
                </a:effectLst>
                <a:latin typeface="Times New Roman" pitchFamily="18" charset="0"/>
                <a:cs typeface="Times New Roman" pitchFamily="18" charset="0"/>
              </a:rPr>
              <a:t>Aleksandra Graca</a:t>
            </a:r>
          </a:p>
          <a:p>
            <a:pPr algn="r">
              <a:buNone/>
            </a:pPr>
            <a:r>
              <a:rPr lang="pl-PL" b="1" dirty="0">
                <a:solidFill>
                  <a:srgbClr val="E1CFF3"/>
                </a:solidFill>
                <a:effectLst>
                  <a:outerShdw blurRad="38100" dist="38100" dir="2700000" algn="tl">
                    <a:srgbClr val="000000">
                      <a:alpha val="43137"/>
                    </a:srgbClr>
                  </a:outerShdw>
                </a:effectLst>
                <a:latin typeface="Times New Roman" pitchFamily="18" charset="0"/>
                <a:cs typeface="Times New Roman" pitchFamily="18" charset="0"/>
              </a:rPr>
              <a:t>Aleksandra Kukulska</a:t>
            </a:r>
          </a:p>
          <a:p>
            <a:pPr algn="r">
              <a:buNone/>
            </a:pPr>
            <a:r>
              <a:rPr lang="pl-PL" b="1" dirty="0">
                <a:effectLst>
                  <a:outerShdw blurRad="38100" dist="38100" dir="2700000" algn="tl">
                    <a:srgbClr val="000000">
                      <a:alpha val="43137"/>
                    </a:srgbClr>
                  </a:outerShdw>
                </a:effectLst>
                <a:latin typeface="Times New Roman" pitchFamily="18" charset="0"/>
                <a:cs typeface="Times New Roman" pitchFamily="18" charset="0"/>
              </a:rPr>
              <a:t>Państwowa Wyższa Szkoła Zawodowa w Głogowie</a:t>
            </a:r>
          </a:p>
          <a:p>
            <a:pPr algn="r">
              <a:buNone/>
            </a:pPr>
            <a:r>
              <a:rPr lang="pl-PL" b="1" dirty="0">
                <a:effectLst>
                  <a:outerShdw blurRad="38100" dist="38100" dir="2700000" algn="tl">
                    <a:srgbClr val="000000">
                      <a:alpha val="43137"/>
                    </a:srgbClr>
                  </a:outerShdw>
                </a:effectLst>
                <a:latin typeface="Times New Roman" pitchFamily="18" charset="0"/>
                <a:cs typeface="Times New Roman" pitchFamily="18" charset="0"/>
              </a:rPr>
              <a:t>Studenckie Koło Naukowe Polskiego Towarzystwa Pielęgniarskiego</a:t>
            </a:r>
          </a:p>
          <a:p>
            <a:pPr algn="r">
              <a:buNone/>
            </a:pPr>
            <a:r>
              <a:rPr lang="pl-PL" b="1" dirty="0">
                <a:effectLst>
                  <a:outerShdw blurRad="38100" dist="38100" dir="2700000" algn="tl">
                    <a:srgbClr val="000000">
                      <a:alpha val="43137"/>
                    </a:srgbClr>
                  </a:outerShdw>
                </a:effectLst>
                <a:latin typeface="Times New Roman" pitchFamily="18" charset="0"/>
                <a:cs typeface="Times New Roman" pitchFamily="18" charset="0"/>
              </a:rPr>
              <a:t>Opiekun Koła: dr n. med. Elżbieta Garwacka-Czachor</a:t>
            </a:r>
          </a:p>
          <a:p>
            <a:pPr algn="r">
              <a:buNone/>
            </a:pPr>
            <a:endParaRPr lang="pl-PL" b="1" dirty="0">
              <a:effectLst>
                <a:outerShdw blurRad="38100" dist="38100" dir="2700000" algn="tl">
                  <a:srgbClr val="000000">
                    <a:alpha val="43137"/>
                  </a:srgbClr>
                </a:outerShdw>
              </a:effectLst>
              <a:latin typeface="Times New Roman" pitchFamily="18" charset="0"/>
              <a:cs typeface="Times New Roman" pitchFamily="18" charset="0"/>
            </a:endParaRPr>
          </a:p>
          <a:p>
            <a:endParaRPr lang="pl-PL"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CZYNNIKI MODYFIKOWALNE</a:t>
            </a:r>
            <a:endParaRPr lang="pl-PL" dirty="0"/>
          </a:p>
        </p:txBody>
      </p:sp>
      <p:sp>
        <p:nvSpPr>
          <p:cNvPr id="3" name="Symbol zastępczy zawartości 2"/>
          <p:cNvSpPr>
            <a:spLocks noGrp="1"/>
          </p:cNvSpPr>
          <p:nvPr>
            <p:ph idx="1"/>
          </p:nvPr>
        </p:nvSpPr>
        <p:spPr/>
        <p:txBody>
          <a:bodyPr>
            <a:normAutofit/>
          </a:bodyPr>
          <a:lstStyle/>
          <a:p>
            <a:pPr>
              <a:buClr>
                <a:schemeClr val="tx1"/>
              </a:buClr>
              <a:buFont typeface="Wingdings" pitchFamily="2" charset="2"/>
              <a:buChar char="§"/>
            </a:pPr>
            <a:r>
              <a:rPr lang="pl-PL" b="1" dirty="0">
                <a:latin typeface="Times New Roman" pitchFamily="18" charset="0"/>
                <a:cs typeface="Times New Roman" pitchFamily="18" charset="0"/>
              </a:rPr>
              <a:t>Cukrzyca</a:t>
            </a:r>
          </a:p>
          <a:p>
            <a:pPr lvl="1">
              <a:buClr>
                <a:schemeClr val="tx1"/>
              </a:buClr>
              <a:buFont typeface="Wingdings" pitchFamily="2" charset="2"/>
              <a:buChar char="§"/>
            </a:pPr>
            <a:r>
              <a:rPr lang="pl-PL" dirty="0">
                <a:latin typeface="Times New Roman" pitchFamily="18" charset="0"/>
                <a:cs typeface="Times New Roman" pitchFamily="18" charset="0"/>
              </a:rPr>
              <a:t>Zaburzenia poziomu cukru we krwi są związane z chorobami serca oraz naczyń krwionośnych. </a:t>
            </a:r>
          </a:p>
          <a:p>
            <a:pPr lvl="1">
              <a:buClr>
                <a:schemeClr val="tx1"/>
              </a:buClr>
              <a:buFont typeface="Wingdings" pitchFamily="2" charset="2"/>
              <a:buChar char="§"/>
            </a:pPr>
            <a:r>
              <a:rPr lang="pl-PL" dirty="0">
                <a:latin typeface="Times New Roman" pitchFamily="18" charset="0"/>
                <a:cs typeface="Times New Roman" pitchFamily="18" charset="0"/>
              </a:rPr>
              <a:t>Gdy cukrzyca jest słabo kontrolowana, nadmiar glukozy we krwi uszkadza ściany tętnic.  </a:t>
            </a:r>
          </a:p>
          <a:p>
            <a:pPr lvl="1">
              <a:buClr>
                <a:schemeClr val="tx1"/>
              </a:buClr>
              <a:buFont typeface="Wingdings" pitchFamily="2" charset="2"/>
              <a:buChar char="§"/>
            </a:pPr>
            <a:r>
              <a:rPr lang="pl-PL" dirty="0">
                <a:latin typeface="Times New Roman" pitchFamily="18" charset="0"/>
                <a:cs typeface="Times New Roman" pitchFamily="18" charset="0"/>
              </a:rPr>
              <a:t>Ocenia się, że chorzy na cukrzycę są obciążeni niemal trzy razy większym ryzykiem zgonu z przyczyn kardiologicznych niż osoby zdrowe. </a:t>
            </a:r>
          </a:p>
          <a:p>
            <a:pPr lvl="1">
              <a:buClr>
                <a:schemeClr val="tx1"/>
              </a:buClr>
              <a:buFont typeface="Wingdings" pitchFamily="2" charset="2"/>
              <a:buChar char="§"/>
            </a:pPr>
            <a:r>
              <a:rPr lang="pl-PL" dirty="0">
                <a:latin typeface="Times New Roman" pitchFamily="18" charset="0"/>
                <a:cs typeface="Times New Roman" pitchFamily="18" charset="0"/>
              </a:rPr>
              <a:t>Częściej stwierdza się u nich również udary mózgu, miażdżycę kończyn oraz nadciśnienie tętnicze.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CZYNNIKI MODYFIKOWALNE</a:t>
            </a:r>
          </a:p>
        </p:txBody>
      </p:sp>
      <p:sp>
        <p:nvSpPr>
          <p:cNvPr id="3" name="Symbol zastępczy zawartości 2"/>
          <p:cNvSpPr>
            <a:spLocks noGrp="1"/>
          </p:cNvSpPr>
          <p:nvPr>
            <p:ph idx="1"/>
          </p:nvPr>
        </p:nvSpPr>
        <p:spPr/>
        <p:txBody>
          <a:bodyPr>
            <a:normAutofit/>
          </a:bodyPr>
          <a:lstStyle/>
          <a:p>
            <a:pPr>
              <a:buClr>
                <a:schemeClr val="tx1"/>
              </a:buClr>
              <a:buFont typeface="Wingdings" pitchFamily="2" charset="2"/>
              <a:buChar char="§"/>
            </a:pPr>
            <a:r>
              <a:rPr lang="pl-PL" b="1" dirty="0">
                <a:latin typeface="Times New Roman" pitchFamily="18" charset="0"/>
                <a:cs typeface="Times New Roman" pitchFamily="18" charset="0"/>
              </a:rPr>
              <a:t>Palenie tytoniu </a:t>
            </a:r>
          </a:p>
          <a:p>
            <a:pPr lvl="1">
              <a:buClr>
                <a:schemeClr val="tx1"/>
              </a:buClr>
              <a:buFont typeface="Wingdings" pitchFamily="2" charset="2"/>
              <a:buChar char="§"/>
            </a:pPr>
            <a:r>
              <a:rPr lang="pl-PL" i="1" dirty="0">
                <a:latin typeface="Times New Roman" pitchFamily="18" charset="0"/>
                <a:cs typeface="Times New Roman" pitchFamily="18" charset="0"/>
              </a:rPr>
              <a:t>o</a:t>
            </a:r>
            <a:r>
              <a:rPr lang="pl-PL" dirty="0">
                <a:latin typeface="Times New Roman" pitchFamily="18" charset="0"/>
                <a:cs typeface="Times New Roman" pitchFamily="18" charset="0"/>
              </a:rPr>
              <a:t>koło 1/10 zgonów na choroby układu krążenia jest spowodowana paleniem tytoniu. </a:t>
            </a:r>
          </a:p>
          <a:p>
            <a:pPr lvl="1">
              <a:buClr>
                <a:schemeClr val="tx1"/>
              </a:buClr>
              <a:buFont typeface="Wingdings" pitchFamily="2" charset="2"/>
              <a:buChar char="§"/>
            </a:pPr>
            <a:r>
              <a:rPr lang="pl-PL" dirty="0">
                <a:latin typeface="Times New Roman" pitchFamily="18" charset="0"/>
                <a:cs typeface="Times New Roman" pitchFamily="18" charset="0"/>
              </a:rPr>
              <a:t>substancje zawarte w dymie tytoniowym uszkadzają naczynia krwionośne i przyspieszają rozwój zmian miażdżycowych. </a:t>
            </a:r>
          </a:p>
          <a:p>
            <a:pPr lvl="1">
              <a:buClr>
                <a:schemeClr val="tx1"/>
              </a:buClr>
              <a:buFont typeface="Wingdings" pitchFamily="2" charset="2"/>
              <a:buChar char="§"/>
            </a:pPr>
            <a:r>
              <a:rPr lang="pl-PL" dirty="0">
                <a:latin typeface="Times New Roman" pitchFamily="18" charset="0"/>
                <a:cs typeface="Times New Roman" pitchFamily="18" charset="0"/>
              </a:rPr>
              <a:t>co ważne: rzucenie palenia i unikanie narażenia na dym tytoniowy zmniejsza ryzyko zgonu na choroby układu krwionośnego nawet o 35%. </a:t>
            </a:r>
            <a:r>
              <a:rPr lang="pl-PL" dirty="0"/>
              <a:t> </a:t>
            </a:r>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chemeClr val="tx1"/>
                </a:solidFill>
                <a:effectLst>
                  <a:outerShdw blurRad="63500" dir="3600000" algn="tl" rotWithShape="0">
                    <a:srgbClr val="000000">
                      <a:alpha val="70000"/>
                    </a:srgbClr>
                  </a:outerShdw>
                </a:effectLst>
                <a:latin typeface="Times New Roman" pitchFamily="18" charset="0"/>
                <a:cs typeface="Times New Roman" pitchFamily="18" charset="0"/>
              </a:rPr>
              <a:t>CZYNNIKI MODYFIKOWALNE</a:t>
            </a:r>
          </a:p>
        </p:txBody>
      </p:sp>
      <p:sp>
        <p:nvSpPr>
          <p:cNvPr id="3" name="Symbol zastępczy zawartości 2"/>
          <p:cNvSpPr>
            <a:spLocks noGrp="1"/>
          </p:cNvSpPr>
          <p:nvPr>
            <p:ph idx="1"/>
          </p:nvPr>
        </p:nvSpPr>
        <p:spPr/>
        <p:txBody>
          <a:bodyPr>
            <a:normAutofit/>
          </a:bodyPr>
          <a:lstStyle/>
          <a:p>
            <a:pPr>
              <a:buClr>
                <a:schemeClr val="tx1"/>
              </a:buClr>
              <a:buFont typeface="Wingdings" pitchFamily="2" charset="2"/>
              <a:buChar char="§"/>
            </a:pPr>
            <a:r>
              <a:rPr lang="pl-PL" b="1" dirty="0">
                <a:latin typeface="Times New Roman" pitchFamily="18" charset="0"/>
                <a:cs typeface="Times New Roman" pitchFamily="18" charset="0"/>
              </a:rPr>
              <a:t>Nadużywanie alkoholu </a:t>
            </a:r>
          </a:p>
          <a:p>
            <a:pPr lvl="1">
              <a:buClr>
                <a:schemeClr val="tx1"/>
              </a:buClr>
              <a:buFont typeface="Wingdings" pitchFamily="2" charset="2"/>
              <a:buChar char="§"/>
            </a:pPr>
            <a:r>
              <a:rPr lang="pl-PL" dirty="0">
                <a:latin typeface="Times New Roman" pitchFamily="18" charset="0"/>
                <a:cs typeface="Times New Roman" pitchFamily="18" charset="0"/>
              </a:rPr>
              <a:t>może prowadzić do nadwagi i podwyższać ciśnienie tętnicze. </a:t>
            </a:r>
          </a:p>
          <a:p>
            <a:pPr lvl="1">
              <a:buClr>
                <a:schemeClr val="tx1"/>
              </a:buClr>
              <a:buFont typeface="Wingdings" pitchFamily="2" charset="2"/>
              <a:buChar char="§"/>
            </a:pPr>
            <a:r>
              <a:rPr lang="pl-PL" dirty="0">
                <a:latin typeface="Times New Roman" pitchFamily="18" charset="0"/>
                <a:cs typeface="Times New Roman" pitchFamily="18" charset="0"/>
              </a:rPr>
              <a:t>obecnie dane naukowe wskazują, że żadna dawka alkoholu nie może być uznawana za bezpieczną i zdrową. Zdecydowanie nie powinno się przekraczać dawki 20-40g czystego alkoholu etylowego dziennie. </a:t>
            </a:r>
          </a:p>
          <a:p>
            <a:pPr>
              <a:buNone/>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CZYNNIKI MODYFIKOWALNE</a:t>
            </a:r>
          </a:p>
        </p:txBody>
      </p:sp>
      <p:sp>
        <p:nvSpPr>
          <p:cNvPr id="3" name="Symbol zastępczy zawartości 2"/>
          <p:cNvSpPr>
            <a:spLocks noGrp="1"/>
          </p:cNvSpPr>
          <p:nvPr>
            <p:ph idx="1"/>
          </p:nvPr>
        </p:nvSpPr>
        <p:spPr/>
        <p:txBody>
          <a:bodyPr>
            <a:normAutofit/>
          </a:bodyPr>
          <a:lstStyle/>
          <a:p>
            <a:pPr>
              <a:buClr>
                <a:schemeClr val="tx1"/>
              </a:buClr>
              <a:buFont typeface="Wingdings" pitchFamily="2" charset="2"/>
              <a:buChar char="§"/>
            </a:pPr>
            <a:r>
              <a:rPr lang="pl-PL" b="1" dirty="0">
                <a:latin typeface="Times New Roman" pitchFamily="18" charset="0"/>
                <a:cs typeface="Times New Roman" pitchFamily="18" charset="0"/>
              </a:rPr>
              <a:t>Brak ruchu </a:t>
            </a:r>
          </a:p>
          <a:p>
            <a:pPr lvl="1">
              <a:buClr>
                <a:schemeClr val="tx1"/>
              </a:buClr>
              <a:buFont typeface="Wingdings" pitchFamily="2" charset="2"/>
              <a:buChar char="§"/>
            </a:pPr>
            <a:r>
              <a:rPr lang="pl-PL" dirty="0">
                <a:latin typeface="Times New Roman" pitchFamily="18" charset="0"/>
                <a:cs typeface="Times New Roman" pitchFamily="18" charset="0"/>
              </a:rPr>
              <a:t>odpowiada za 6% zgonów na choroby układu krążenia.</a:t>
            </a:r>
          </a:p>
          <a:p>
            <a:pPr lvl="1">
              <a:buClr>
                <a:schemeClr val="tx1"/>
              </a:buClr>
              <a:buFont typeface="Wingdings" pitchFamily="2" charset="2"/>
              <a:buChar char="§"/>
            </a:pPr>
            <a:r>
              <a:rPr lang="pl-PL" dirty="0">
                <a:latin typeface="Times New Roman" pitchFamily="18" charset="0"/>
                <a:cs typeface="Times New Roman" pitchFamily="18" charset="0"/>
              </a:rPr>
              <a:t>Powinniśmy aktywnie ćwiczyć (np. szybki spacer, jazda na rowerze, pływanie) przez co najmniej 150 minut tygodniowo (np. 5 razy w tygodniu po 30 minut). Zmniejsza to ryzyko chorób serca i cukrzycy o jedną trzecią.</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CZYNNIKI MODYFIKOWALNE</a:t>
            </a:r>
          </a:p>
        </p:txBody>
      </p:sp>
      <p:sp>
        <p:nvSpPr>
          <p:cNvPr id="3" name="Symbol zastępczy zawartości 2"/>
          <p:cNvSpPr>
            <a:spLocks noGrp="1"/>
          </p:cNvSpPr>
          <p:nvPr>
            <p:ph idx="1"/>
          </p:nvPr>
        </p:nvSpPr>
        <p:spPr/>
        <p:txBody>
          <a:bodyPr>
            <a:normAutofit/>
          </a:bodyPr>
          <a:lstStyle/>
          <a:p>
            <a:pPr>
              <a:buClr>
                <a:schemeClr val="tx1"/>
              </a:buClr>
              <a:buFont typeface="Wingdings" pitchFamily="2" charset="2"/>
              <a:buChar char="§"/>
            </a:pPr>
            <a:r>
              <a:rPr lang="pl-PL" b="1" dirty="0">
                <a:latin typeface="Times New Roman" pitchFamily="18" charset="0"/>
                <a:cs typeface="Times New Roman" pitchFamily="18" charset="0"/>
              </a:rPr>
              <a:t>Otyłość</a:t>
            </a:r>
          </a:p>
          <a:p>
            <a:pPr lvl="1">
              <a:buClr>
                <a:schemeClr val="tx1"/>
              </a:buClr>
              <a:buFont typeface="Wingdings" pitchFamily="2" charset="2"/>
              <a:buChar char="§"/>
            </a:pPr>
            <a:r>
              <a:rPr lang="pl-PL" dirty="0">
                <a:latin typeface="Times New Roman" pitchFamily="18" charset="0"/>
                <a:cs typeface="Times New Roman" pitchFamily="18" charset="0"/>
              </a:rPr>
              <a:t>Jest odpowiedzialna za 5% zgonów na choroby serca i naczyń krwionośnych. </a:t>
            </a:r>
          </a:p>
          <a:p>
            <a:pPr lvl="1">
              <a:buClr>
                <a:schemeClr val="tx1"/>
              </a:buClr>
              <a:buFont typeface="Wingdings" pitchFamily="2" charset="2"/>
              <a:buChar char="§"/>
            </a:pPr>
            <a:r>
              <a:rPr lang="pl-PL" dirty="0">
                <a:latin typeface="Times New Roman" pitchFamily="18" charset="0"/>
                <a:cs typeface="Times New Roman" pitchFamily="18" charset="0"/>
              </a:rPr>
              <a:t>BMI (wskaźnik masy ciała) powyżej 25 świadczy o nadwadze, podobnie jak obwód pasa powyżej 94 cm u mężczyzn i powyżej 80 cm u kobiet. </a:t>
            </a:r>
          </a:p>
          <a:p>
            <a:pPr lvl="1">
              <a:buClr>
                <a:schemeClr val="tx1"/>
              </a:buClr>
              <a:buFont typeface="Wingdings" pitchFamily="2" charset="2"/>
              <a:buChar char="§"/>
            </a:pPr>
            <a:r>
              <a:rPr lang="pl-PL" dirty="0">
                <a:latin typeface="Times New Roman" pitchFamily="18" charset="0"/>
                <a:cs typeface="Times New Roman" pitchFamily="18" charset="0"/>
              </a:rPr>
              <a:t>Udowodniono, że u osób z otyłością olbrzymią, u których po operacji </a:t>
            </a:r>
            <a:r>
              <a:rPr lang="pl-PL" dirty="0" err="1">
                <a:latin typeface="Times New Roman" pitchFamily="18" charset="0"/>
                <a:cs typeface="Times New Roman" pitchFamily="18" charset="0"/>
              </a:rPr>
              <a:t>bariatrycznej</a:t>
            </a:r>
            <a:r>
              <a:rPr lang="pl-PL" dirty="0">
                <a:latin typeface="Times New Roman" pitchFamily="18" charset="0"/>
                <a:cs typeface="Times New Roman" pitchFamily="18" charset="0"/>
              </a:rPr>
              <a:t> (zmniejszenia żołądka) doszło do znacznej utraty masy ciała, ryzyko zgonu na choroby układu krążenia zmalało aż o 46%.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CZYNNIKI MODYFIKOWALNE</a:t>
            </a:r>
          </a:p>
        </p:txBody>
      </p:sp>
      <p:sp>
        <p:nvSpPr>
          <p:cNvPr id="3" name="Symbol zastępczy zawartości 2"/>
          <p:cNvSpPr>
            <a:spLocks noGrp="1"/>
          </p:cNvSpPr>
          <p:nvPr>
            <p:ph idx="1"/>
          </p:nvPr>
        </p:nvSpPr>
        <p:spPr/>
        <p:txBody>
          <a:bodyPr>
            <a:normAutofit fontScale="85000" lnSpcReduction="20000"/>
          </a:bodyPr>
          <a:lstStyle/>
          <a:p>
            <a:pPr>
              <a:buClr>
                <a:schemeClr val="tx1"/>
              </a:buClr>
              <a:buFont typeface="Wingdings" pitchFamily="2" charset="2"/>
              <a:buChar char="§"/>
            </a:pPr>
            <a:r>
              <a:rPr lang="pl-PL" b="1" dirty="0">
                <a:latin typeface="Times New Roman" pitchFamily="18" charset="0"/>
                <a:cs typeface="Times New Roman" pitchFamily="18" charset="0"/>
              </a:rPr>
              <a:t>Niewłaściwa dieta  </a:t>
            </a:r>
          </a:p>
          <a:p>
            <a:pPr lvl="1">
              <a:buClr>
                <a:schemeClr val="tx1"/>
              </a:buClr>
              <a:buFont typeface="Wingdings" pitchFamily="2" charset="2"/>
              <a:buChar char="§"/>
            </a:pPr>
            <a:r>
              <a:rPr lang="pl-PL" dirty="0">
                <a:latin typeface="Times New Roman" pitchFamily="18" charset="0"/>
                <a:cs typeface="Times New Roman" pitchFamily="18" charset="0"/>
              </a:rPr>
              <a:t>spożycie dużej ilości soli, zawartej głównie w daniach gotowych, konserwach, przekąskach i fast-</a:t>
            </a:r>
            <a:r>
              <a:rPr lang="pl-PL" dirty="0" err="1">
                <a:latin typeface="Times New Roman" pitchFamily="18" charset="0"/>
                <a:cs typeface="Times New Roman" pitchFamily="18" charset="0"/>
              </a:rPr>
              <a:t>foodach</a:t>
            </a:r>
            <a:r>
              <a:rPr lang="pl-PL" dirty="0">
                <a:latin typeface="Times New Roman" pitchFamily="18" charset="0"/>
                <a:cs typeface="Times New Roman" pitchFamily="18" charset="0"/>
              </a:rPr>
              <a:t> podwyższa ciśnienie tętnicze.</a:t>
            </a:r>
          </a:p>
          <a:p>
            <a:pPr lvl="1">
              <a:buClr>
                <a:schemeClr val="tx1"/>
              </a:buClr>
              <a:buFont typeface="Wingdings" pitchFamily="2" charset="2"/>
              <a:buChar char="§"/>
            </a:pPr>
            <a:r>
              <a:rPr lang="pl-PL" dirty="0">
                <a:latin typeface="Times New Roman" pitchFamily="18" charset="0"/>
                <a:cs typeface="Times New Roman" pitchFamily="18" charset="0"/>
              </a:rPr>
              <a:t>zastąpienie tłuszczów nasyconych </a:t>
            </a:r>
            <a:r>
              <a:rPr lang="pl-PL" dirty="0" err="1">
                <a:latin typeface="Times New Roman" pitchFamily="18" charset="0"/>
                <a:cs typeface="Times New Roman" pitchFamily="18" charset="0"/>
              </a:rPr>
              <a:t>wielonienasyconymi</a:t>
            </a:r>
            <a:r>
              <a:rPr lang="pl-PL" dirty="0">
                <a:latin typeface="Times New Roman" pitchFamily="18" charset="0"/>
                <a:cs typeface="Times New Roman" pitchFamily="18" charset="0"/>
              </a:rPr>
              <a:t> (roślinnymi) zmniejsza ryzyko chorób serca i naczyń krwionośnych. </a:t>
            </a:r>
          </a:p>
          <a:p>
            <a:pPr lvl="1">
              <a:buClr>
                <a:schemeClr val="tx1"/>
              </a:buClr>
              <a:buFont typeface="Wingdings" pitchFamily="2" charset="2"/>
              <a:buChar char="§"/>
            </a:pPr>
            <a:r>
              <a:rPr lang="pl-PL" dirty="0">
                <a:latin typeface="Times New Roman" pitchFamily="18" charset="0"/>
                <a:cs typeface="Times New Roman" pitchFamily="18" charset="0"/>
              </a:rPr>
              <a:t>zdrowa dieta powinna na pewno zawierać duże ilości warzyw i owoców, błonnik i produkty pełnoziarniste, mało cukru i mało soli. Nie należy zapominać o rybach, orzechach i oleju z oliwek (oliwie). Przy tak zbilansowanej diecie spożywanie mięsa i umiarkowane spożycie alkoholu nie jest zabronione. </a:t>
            </a:r>
          </a:p>
          <a:p>
            <a:pPr lvl="1">
              <a:buClr>
                <a:schemeClr val="tx1"/>
              </a:buClr>
              <a:buFont typeface="Wingdings" pitchFamily="2" charset="2"/>
              <a:buChar char="§"/>
            </a:pPr>
            <a:r>
              <a:rPr lang="pl-PL" dirty="0">
                <a:latin typeface="Times New Roman" pitchFamily="18" charset="0"/>
                <a:cs typeface="Times New Roman" pitchFamily="18" charset="0"/>
              </a:rPr>
              <a:t>jedną ze szczególnie polecanych diet jest dieta śródziemnomorska. </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CZYNNIKI MODYFIKOWALNE</a:t>
            </a:r>
            <a:endParaRPr lang="pl-PL" dirty="0"/>
          </a:p>
        </p:txBody>
      </p:sp>
      <p:sp>
        <p:nvSpPr>
          <p:cNvPr id="3" name="Symbol zastępczy zawartości 2"/>
          <p:cNvSpPr>
            <a:spLocks noGrp="1"/>
          </p:cNvSpPr>
          <p:nvPr>
            <p:ph idx="1"/>
          </p:nvPr>
        </p:nvSpPr>
        <p:spPr/>
        <p:txBody>
          <a:bodyPr>
            <a:normAutofit/>
          </a:bodyPr>
          <a:lstStyle/>
          <a:p>
            <a:pPr>
              <a:buClr>
                <a:schemeClr val="tx1"/>
              </a:buClr>
              <a:buFont typeface="Wingdings" pitchFamily="2" charset="2"/>
              <a:buChar char="§"/>
            </a:pPr>
            <a:r>
              <a:rPr lang="pl-PL" dirty="0">
                <a:latin typeface="Times New Roman" pitchFamily="18" charset="0"/>
                <a:cs typeface="Times New Roman" pitchFamily="18" charset="0"/>
              </a:rPr>
              <a:t>Stres</a:t>
            </a:r>
          </a:p>
          <a:p>
            <a:pPr lvl="1">
              <a:buClr>
                <a:schemeClr val="tx1"/>
              </a:buClr>
              <a:buFont typeface="Wingdings" pitchFamily="2" charset="2"/>
              <a:buChar char="§"/>
            </a:pPr>
            <a:r>
              <a:rPr lang="pl-PL" dirty="0">
                <a:latin typeface="Times New Roman" pitchFamily="18" charset="0"/>
                <a:cs typeface="Times New Roman" pitchFamily="18" charset="0"/>
              </a:rPr>
              <a:t>Stres jest normalną reakcją organizmu na pewne zdarzenia życiowe.</a:t>
            </a:r>
          </a:p>
          <a:p>
            <a:pPr lvl="1">
              <a:buClr>
                <a:schemeClr val="tx1"/>
              </a:buClr>
              <a:buFont typeface="Wingdings" pitchFamily="2" charset="2"/>
              <a:buChar char="§"/>
            </a:pPr>
            <a:r>
              <a:rPr lang="pl-PL" dirty="0">
                <a:latin typeface="Times New Roman" pitchFamily="18" charset="0"/>
                <a:cs typeface="Times New Roman" pitchFamily="18" charset="0"/>
              </a:rPr>
              <a:t>Kiedy stres jest długotrwały (stres chroniczny), wpływa na jakość życia. Istnieje wiele przyczyn (trudna sytuacja rodzinna, przeciążenie pracą, itp.) </a:t>
            </a:r>
          </a:p>
          <a:p>
            <a:pPr lvl="1">
              <a:buClr>
                <a:schemeClr val="tx1"/>
              </a:buClr>
              <a:buFont typeface="Wingdings" pitchFamily="2" charset="2"/>
              <a:buChar char="§"/>
            </a:pPr>
            <a:r>
              <a:rPr lang="pl-PL" dirty="0">
                <a:latin typeface="Times New Roman" pitchFamily="18" charset="0"/>
                <a:cs typeface="Times New Roman" pitchFamily="18" charset="0"/>
              </a:rPr>
              <a:t>Stres objawia się w różny sposób: na poziomie fizycznym (w szczególności poprzez zwiększenie ciśnienia krwi i poziomu cukru we krwi), ale także na poziomie psychicznym i emocjonalnym.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NAJBARDZIEJ POWSZECHNE CHOROBY SERCOWO-NACZYNIOWE</a:t>
            </a:r>
          </a:p>
        </p:txBody>
      </p:sp>
      <p:sp>
        <p:nvSpPr>
          <p:cNvPr id="3" name="Symbol zastępczy zawartości 2"/>
          <p:cNvSpPr>
            <a:spLocks noGrp="1"/>
          </p:cNvSpPr>
          <p:nvPr>
            <p:ph idx="1"/>
          </p:nvPr>
        </p:nvSpPr>
        <p:spPr/>
        <p:txBody>
          <a:bodyPr>
            <a:normAutofit fontScale="92500" lnSpcReduction="10000"/>
          </a:bodyPr>
          <a:lstStyle/>
          <a:p>
            <a:pPr>
              <a:buClr>
                <a:schemeClr val="tx1"/>
              </a:buClr>
              <a:buFont typeface="Wingdings" pitchFamily="2" charset="2"/>
              <a:buChar char="§"/>
            </a:pPr>
            <a:r>
              <a:rPr lang="pl-PL" dirty="0">
                <a:latin typeface="Times New Roman" pitchFamily="18" charset="0"/>
                <a:cs typeface="Times New Roman" pitchFamily="18" charset="0"/>
              </a:rPr>
              <a:t>Nadciśnienie tętnicze</a:t>
            </a:r>
          </a:p>
          <a:p>
            <a:pPr>
              <a:buClr>
                <a:schemeClr val="tx1"/>
              </a:buClr>
              <a:buFont typeface="Wingdings" pitchFamily="2" charset="2"/>
              <a:buChar char="§"/>
            </a:pPr>
            <a:r>
              <a:rPr lang="pl-PL" dirty="0">
                <a:latin typeface="Times New Roman" pitchFamily="18" charset="0"/>
                <a:cs typeface="Times New Roman" pitchFamily="18" charset="0"/>
              </a:rPr>
              <a:t>Miażdżyca</a:t>
            </a:r>
          </a:p>
          <a:p>
            <a:pPr>
              <a:buClr>
                <a:schemeClr val="tx1"/>
              </a:buClr>
              <a:buFont typeface="Wingdings" pitchFamily="2" charset="2"/>
              <a:buChar char="§"/>
            </a:pPr>
            <a:r>
              <a:rPr lang="pl-PL" dirty="0">
                <a:latin typeface="Times New Roman" pitchFamily="18" charset="0"/>
                <a:cs typeface="Times New Roman" pitchFamily="18" charset="0"/>
              </a:rPr>
              <a:t>Zawał serca</a:t>
            </a:r>
          </a:p>
          <a:p>
            <a:pPr>
              <a:buClr>
                <a:schemeClr val="tx1"/>
              </a:buClr>
              <a:buFont typeface="Wingdings" pitchFamily="2" charset="2"/>
              <a:buChar char="§"/>
            </a:pPr>
            <a:r>
              <a:rPr lang="pl-PL" dirty="0">
                <a:latin typeface="Times New Roman" pitchFamily="18" charset="0"/>
                <a:cs typeface="Times New Roman" pitchFamily="18" charset="0"/>
              </a:rPr>
              <a:t>Niewydolność serca</a:t>
            </a:r>
          </a:p>
          <a:p>
            <a:pPr>
              <a:buClr>
                <a:schemeClr val="tx1"/>
              </a:buClr>
              <a:buFont typeface="Wingdings" pitchFamily="2" charset="2"/>
              <a:buChar char="§"/>
            </a:pPr>
            <a:r>
              <a:rPr lang="pl-PL" dirty="0">
                <a:latin typeface="Times New Roman" pitchFamily="18" charset="0"/>
                <a:cs typeface="Times New Roman" pitchFamily="18" charset="0"/>
              </a:rPr>
              <a:t>Udar mózgu</a:t>
            </a:r>
          </a:p>
          <a:p>
            <a:pPr>
              <a:buClr>
                <a:schemeClr val="tx1"/>
              </a:buClr>
              <a:buFont typeface="Wingdings" pitchFamily="2" charset="2"/>
              <a:buChar char="§"/>
            </a:pPr>
            <a:r>
              <a:rPr lang="pl-PL" dirty="0">
                <a:latin typeface="Times New Roman" pitchFamily="18" charset="0"/>
                <a:cs typeface="Times New Roman" pitchFamily="18" charset="0"/>
              </a:rPr>
              <a:t>Zatorowość płucna</a:t>
            </a:r>
          </a:p>
          <a:p>
            <a:pPr>
              <a:buClr>
                <a:schemeClr val="tx1"/>
              </a:buClr>
              <a:buFont typeface="Wingdings" pitchFamily="2" charset="2"/>
              <a:buChar char="§"/>
            </a:pPr>
            <a:r>
              <a:rPr lang="pl-PL" dirty="0">
                <a:latin typeface="Times New Roman" pitchFamily="18" charset="0"/>
                <a:cs typeface="Times New Roman" pitchFamily="18" charset="0"/>
              </a:rPr>
              <a:t>Zapalenie mięśnia sercowego</a:t>
            </a:r>
          </a:p>
          <a:p>
            <a:pPr>
              <a:buClr>
                <a:schemeClr val="tx1"/>
              </a:buClr>
              <a:buFont typeface="Wingdings" pitchFamily="2" charset="2"/>
              <a:buChar char="§"/>
            </a:pPr>
            <a:r>
              <a:rPr lang="pl-PL" dirty="0">
                <a:latin typeface="Times New Roman" pitchFamily="18" charset="0"/>
                <a:cs typeface="Times New Roman" pitchFamily="18" charset="0"/>
              </a:rPr>
              <a:t>Dławica piersiowa</a:t>
            </a:r>
          </a:p>
          <a:p>
            <a:pPr>
              <a:buClr>
                <a:schemeClr val="tx1"/>
              </a:buClr>
              <a:buFont typeface="Wingdings" pitchFamily="2" charset="2"/>
              <a:buChar char="§"/>
            </a:pPr>
            <a:r>
              <a:rPr lang="pl-PL" dirty="0">
                <a:latin typeface="Times New Roman" pitchFamily="18" charset="0"/>
                <a:cs typeface="Times New Roman" pitchFamily="18" charset="0"/>
              </a:rPr>
              <a:t>Zaburzenia rytmu serca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NADCIŚNIENIE TĘTNICZE</a:t>
            </a:r>
          </a:p>
        </p:txBody>
      </p:sp>
      <p:sp>
        <p:nvSpPr>
          <p:cNvPr id="3" name="Symbol zastępczy zawartości 2"/>
          <p:cNvSpPr>
            <a:spLocks noGrp="1"/>
          </p:cNvSpPr>
          <p:nvPr>
            <p:ph idx="1"/>
          </p:nvPr>
        </p:nvSpPr>
        <p:spPr/>
        <p:txBody>
          <a:bodyPr>
            <a:normAutofit/>
          </a:bodyPr>
          <a:lstStyle/>
          <a:p>
            <a:pPr>
              <a:buClr>
                <a:schemeClr val="tx1"/>
              </a:buClr>
              <a:buFont typeface="Wingdings" pitchFamily="2" charset="2"/>
              <a:buChar char="§"/>
            </a:pPr>
            <a:r>
              <a:rPr lang="pl-PL" sz="2400" dirty="0">
                <a:latin typeface="Times New Roman" pitchFamily="18" charset="0"/>
                <a:cs typeface="Times New Roman" pitchFamily="18" charset="0"/>
              </a:rPr>
              <a:t>jest  chorobą cywilizacyjną i pozostaje najważniejszym czynnikiem ryzyka przedwczesnej śmierci na całym świecie.</a:t>
            </a:r>
          </a:p>
          <a:p>
            <a:pPr>
              <a:buClr>
                <a:schemeClr val="tx1"/>
              </a:buClr>
              <a:buFont typeface="Wingdings" pitchFamily="2" charset="2"/>
              <a:buChar char="§"/>
            </a:pPr>
            <a:r>
              <a:rPr lang="pl-PL" sz="2400" dirty="0">
                <a:latin typeface="Times New Roman" pitchFamily="18" charset="0"/>
                <a:cs typeface="Times New Roman" pitchFamily="18" charset="0"/>
              </a:rPr>
              <a:t>Istotą nadciśnienia tętniczego jest stałe występowanie spoczynkowego ciśnienia tętniczego powyżej ustalonych norm.</a:t>
            </a:r>
          </a:p>
          <a:p>
            <a:pPr>
              <a:buClr>
                <a:schemeClr val="tx1"/>
              </a:buClr>
              <a:buFont typeface="Wingdings" pitchFamily="2" charset="2"/>
              <a:buChar char="§"/>
            </a:pPr>
            <a:r>
              <a:rPr lang="pl-PL" sz="2400" dirty="0">
                <a:latin typeface="Times New Roman" pitchFamily="18" charset="0"/>
                <a:cs typeface="Times New Roman" pitchFamily="18" charset="0"/>
              </a:rPr>
              <a:t>Wartość ciśnienia określają dwa parametry:</a:t>
            </a:r>
          </a:p>
          <a:p>
            <a:pPr lvl="1">
              <a:buClr>
                <a:schemeClr val="tx1"/>
              </a:buClr>
              <a:buFont typeface="Wingdings" pitchFamily="2" charset="2"/>
              <a:buChar char="§"/>
            </a:pPr>
            <a:r>
              <a:rPr lang="pl-PL" sz="2400" dirty="0">
                <a:latin typeface="Times New Roman" pitchFamily="18" charset="0"/>
                <a:cs typeface="Times New Roman" pitchFamily="18" charset="0"/>
              </a:rPr>
              <a:t>wartość skurczowa (in. ciśnienie górne)</a:t>
            </a:r>
          </a:p>
          <a:p>
            <a:pPr lvl="1">
              <a:buClr>
                <a:schemeClr val="tx1"/>
              </a:buClr>
              <a:buFont typeface="Wingdings" pitchFamily="2" charset="2"/>
              <a:buChar char="§"/>
            </a:pPr>
            <a:r>
              <a:rPr lang="pl-PL" sz="2400" dirty="0">
                <a:latin typeface="Times New Roman" pitchFamily="18" charset="0"/>
                <a:cs typeface="Times New Roman" pitchFamily="18" charset="0"/>
              </a:rPr>
              <a:t>wartość rozkurczowa (in. ciśnienie dolne)</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NADCIŚNIENIE TĘTNICZE</a:t>
            </a:r>
          </a:p>
        </p:txBody>
      </p:sp>
      <p:sp>
        <p:nvSpPr>
          <p:cNvPr id="3" name="Symbol zastępczy zawartości 2"/>
          <p:cNvSpPr>
            <a:spLocks noGrp="1"/>
          </p:cNvSpPr>
          <p:nvPr>
            <p:ph idx="1"/>
          </p:nvPr>
        </p:nvSpPr>
        <p:spPr/>
        <p:txBody>
          <a:bodyPr/>
          <a:lstStyle/>
          <a:p>
            <a:pPr>
              <a:buClr>
                <a:schemeClr val="tx1"/>
              </a:buClr>
              <a:buNone/>
            </a:pPr>
            <a:r>
              <a:rPr lang="pl-PL" b="1" dirty="0">
                <a:latin typeface="Times New Roman" pitchFamily="18" charset="0"/>
                <a:cs typeface="Times New Roman" pitchFamily="18" charset="0"/>
              </a:rPr>
              <a:t>Najnowsze normy ciśnienia to:</a:t>
            </a:r>
            <a:endParaRPr lang="pl-PL" dirty="0">
              <a:latin typeface="Times New Roman" pitchFamily="18" charset="0"/>
              <a:cs typeface="Times New Roman" pitchFamily="18" charset="0"/>
            </a:endParaRPr>
          </a:p>
          <a:p>
            <a:pPr>
              <a:buClr>
                <a:schemeClr val="tx1"/>
              </a:buClr>
              <a:buFont typeface="Wingdings" pitchFamily="2" charset="2"/>
              <a:buChar char="§"/>
            </a:pPr>
            <a:r>
              <a:rPr lang="pl-PL" b="1" dirty="0">
                <a:latin typeface="Times New Roman" pitchFamily="18" charset="0"/>
                <a:cs typeface="Times New Roman" pitchFamily="18" charset="0"/>
              </a:rPr>
              <a:t>120-129/70-79 </a:t>
            </a:r>
            <a:r>
              <a:rPr lang="pl-PL" b="1" dirty="0" err="1">
                <a:latin typeface="Times New Roman" pitchFamily="18" charset="0"/>
                <a:cs typeface="Times New Roman" pitchFamily="18" charset="0"/>
              </a:rPr>
              <a:t>mmHg</a:t>
            </a:r>
            <a:r>
              <a:rPr lang="pl-PL" b="1" dirty="0">
                <a:latin typeface="Times New Roman" pitchFamily="18" charset="0"/>
                <a:cs typeface="Times New Roman" pitchFamily="18" charset="0"/>
              </a:rPr>
              <a:t> u osób do 65. roku życia</a:t>
            </a:r>
            <a:endParaRPr lang="pl-PL" dirty="0">
              <a:latin typeface="Times New Roman" pitchFamily="18" charset="0"/>
              <a:cs typeface="Times New Roman" pitchFamily="18" charset="0"/>
            </a:endParaRPr>
          </a:p>
          <a:p>
            <a:pPr>
              <a:buClr>
                <a:schemeClr val="tx1"/>
              </a:buClr>
              <a:buFont typeface="Wingdings" pitchFamily="2" charset="2"/>
              <a:buChar char="§"/>
            </a:pPr>
            <a:r>
              <a:rPr lang="pl-PL" b="1" dirty="0">
                <a:latin typeface="Times New Roman" pitchFamily="18" charset="0"/>
                <a:cs typeface="Times New Roman" pitchFamily="18" charset="0"/>
              </a:rPr>
              <a:t>130-139/70-79 </a:t>
            </a:r>
            <a:r>
              <a:rPr lang="pl-PL" b="1" dirty="0" err="1">
                <a:latin typeface="Times New Roman" pitchFamily="18" charset="0"/>
                <a:cs typeface="Times New Roman" pitchFamily="18" charset="0"/>
              </a:rPr>
              <a:t>mmHg</a:t>
            </a:r>
            <a:r>
              <a:rPr lang="pl-PL" b="1" dirty="0">
                <a:latin typeface="Times New Roman" pitchFamily="18" charset="0"/>
                <a:cs typeface="Times New Roman" pitchFamily="18" charset="0"/>
              </a:rPr>
              <a:t> u seniorów powyżej 65 lat</a:t>
            </a:r>
            <a:endParaRPr lang="pl-PL" dirty="0">
              <a:latin typeface="Times New Roman" pitchFamily="18" charset="0"/>
              <a:cs typeface="Times New Roman" pitchFamily="18" charset="0"/>
            </a:endParaRPr>
          </a:p>
          <a:p>
            <a:pPr>
              <a:buClr>
                <a:schemeClr val="tx1"/>
              </a:buClr>
              <a:buFont typeface="Wingdings" pitchFamily="2" charset="2"/>
              <a:buChar char="§"/>
            </a:pPr>
            <a:r>
              <a:rPr lang="pl-PL" b="1" dirty="0">
                <a:latin typeface="Times New Roman" pitchFamily="18" charset="0"/>
                <a:cs typeface="Times New Roman" pitchFamily="18" charset="0"/>
              </a:rPr>
              <a:t>130-149/70-79 </a:t>
            </a:r>
            <a:r>
              <a:rPr lang="pl-PL" b="1" dirty="0" err="1">
                <a:latin typeface="Times New Roman" pitchFamily="18" charset="0"/>
                <a:cs typeface="Times New Roman" pitchFamily="18" charset="0"/>
              </a:rPr>
              <a:t>mmHg</a:t>
            </a:r>
            <a:r>
              <a:rPr lang="pl-PL" b="1" dirty="0">
                <a:latin typeface="Times New Roman" pitchFamily="18" charset="0"/>
                <a:cs typeface="Times New Roman" pitchFamily="18" charset="0"/>
              </a:rPr>
              <a:t> u osób w wieku co najmniej 80 lat.</a:t>
            </a:r>
            <a:endParaRPr lang="pl-PL" dirty="0">
              <a:latin typeface="Times New Roman" pitchFamily="18" charset="0"/>
              <a:cs typeface="Times New Roman" pitchFamily="18" charset="0"/>
            </a:endParaRP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CHOROBY UKŁADU SERCOWO-NACZYNIOWEGO</a:t>
            </a:r>
          </a:p>
        </p:txBody>
      </p:sp>
      <p:sp>
        <p:nvSpPr>
          <p:cNvPr id="4" name="Symbol zastępczy zawartości 3"/>
          <p:cNvSpPr>
            <a:spLocks noGrp="1"/>
          </p:cNvSpPr>
          <p:nvPr>
            <p:ph idx="1"/>
          </p:nvPr>
        </p:nvSpPr>
        <p:spPr/>
        <p:txBody>
          <a:bodyPr/>
          <a:lstStyle/>
          <a:p>
            <a:pPr>
              <a:buClr>
                <a:schemeClr val="tx1"/>
              </a:buClr>
              <a:buFont typeface="Wingdings" pitchFamily="2" charset="2"/>
              <a:buChar char="§"/>
            </a:pPr>
            <a:endParaRPr lang="pl-PL">
              <a:latin typeface="Times New Roman" pitchFamily="18" charset="0"/>
              <a:cs typeface="Times New Roman" pitchFamily="18" charset="0"/>
            </a:endParaRPr>
          </a:p>
          <a:p>
            <a:pPr>
              <a:buClr>
                <a:schemeClr val="tx1"/>
              </a:buClr>
              <a:buFont typeface="Wingdings" pitchFamily="2" charset="2"/>
              <a:buChar char="§"/>
            </a:pPr>
            <a:r>
              <a:rPr lang="pl-PL">
                <a:latin typeface="Times New Roman" pitchFamily="18" charset="0"/>
                <a:cs typeface="Times New Roman" pitchFamily="18" charset="0"/>
              </a:rPr>
              <a:t>Choroby </a:t>
            </a:r>
            <a:r>
              <a:rPr lang="pl-PL" dirty="0">
                <a:latin typeface="Times New Roman" pitchFamily="18" charset="0"/>
                <a:cs typeface="Times New Roman" pitchFamily="18" charset="0"/>
              </a:rPr>
              <a:t>sercowo-naczyniowe (CVD) to ogólne pojęcie obejmujące zaburzenia w obrębie serca i/lub układu naczyń krwionośnych.</a:t>
            </a:r>
          </a:p>
          <a:p>
            <a:pPr>
              <a:buClr>
                <a:schemeClr val="tx1"/>
              </a:buClr>
              <a:buNone/>
            </a:pPr>
            <a:br>
              <a:rPr lang="pl-PL" dirty="0"/>
            </a:b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NADCIŚNIENIE TĘTNICZE - OBJAWY</a:t>
            </a:r>
          </a:p>
        </p:txBody>
      </p:sp>
      <p:sp>
        <p:nvSpPr>
          <p:cNvPr id="3" name="Symbol zastępczy zawartości 2"/>
          <p:cNvSpPr>
            <a:spLocks noGrp="1"/>
          </p:cNvSpPr>
          <p:nvPr>
            <p:ph idx="1"/>
          </p:nvPr>
        </p:nvSpPr>
        <p:spPr/>
        <p:txBody>
          <a:bodyPr/>
          <a:lstStyle/>
          <a:p>
            <a:pPr fontAlgn="base">
              <a:buClr>
                <a:schemeClr val="tx1"/>
              </a:buClr>
              <a:buFont typeface="Wingdings" pitchFamily="2" charset="2"/>
              <a:buChar char="§"/>
            </a:pPr>
            <a:r>
              <a:rPr lang="pl-PL" dirty="0">
                <a:latin typeface="Times New Roman" pitchFamily="18" charset="0"/>
                <a:cs typeface="Times New Roman" pitchFamily="18" charset="0"/>
              </a:rPr>
              <a:t>nadmierna potliwość,</a:t>
            </a:r>
          </a:p>
          <a:p>
            <a:pPr fontAlgn="base">
              <a:buClr>
                <a:schemeClr val="tx1"/>
              </a:buClr>
              <a:buFont typeface="Wingdings" pitchFamily="2" charset="2"/>
              <a:buChar char="§"/>
            </a:pPr>
            <a:r>
              <a:rPr lang="pl-PL" dirty="0">
                <a:latin typeface="Times New Roman" pitchFamily="18" charset="0"/>
                <a:cs typeface="Times New Roman" pitchFamily="18" charset="0"/>
              </a:rPr>
              <a:t>kołatanie serca,</a:t>
            </a:r>
          </a:p>
          <a:p>
            <a:pPr fontAlgn="base">
              <a:buClr>
                <a:schemeClr val="tx1"/>
              </a:buClr>
              <a:buFont typeface="Wingdings" pitchFamily="2" charset="2"/>
              <a:buChar char="§"/>
            </a:pPr>
            <a:r>
              <a:rPr lang="pl-PL" dirty="0">
                <a:latin typeface="Times New Roman" pitchFamily="18" charset="0"/>
                <a:cs typeface="Times New Roman" pitchFamily="18" charset="0"/>
              </a:rPr>
              <a:t>pulsujący ból głowy,</a:t>
            </a:r>
          </a:p>
          <a:p>
            <a:pPr fontAlgn="base">
              <a:buClr>
                <a:schemeClr val="tx1"/>
              </a:buClr>
              <a:buFont typeface="Wingdings" pitchFamily="2" charset="2"/>
              <a:buChar char="§"/>
            </a:pPr>
            <a:r>
              <a:rPr lang="pl-PL" dirty="0">
                <a:latin typeface="Times New Roman" pitchFamily="18" charset="0"/>
                <a:cs typeface="Times New Roman" pitchFamily="18" charset="0"/>
              </a:rPr>
              <a:t>problemy ze snem,</a:t>
            </a:r>
          </a:p>
          <a:p>
            <a:pPr fontAlgn="base">
              <a:buClr>
                <a:schemeClr val="tx1"/>
              </a:buClr>
              <a:buFont typeface="Wingdings" pitchFamily="2" charset="2"/>
              <a:buChar char="§"/>
            </a:pPr>
            <a:r>
              <a:rPr lang="pl-PL" dirty="0">
                <a:latin typeface="Times New Roman" pitchFamily="18" charset="0"/>
                <a:cs typeface="Times New Roman" pitchFamily="18" charset="0"/>
              </a:rPr>
              <a:t>uderzenia gorąca,</a:t>
            </a:r>
          </a:p>
          <a:p>
            <a:pPr fontAlgn="base">
              <a:buClr>
                <a:schemeClr val="tx1"/>
              </a:buClr>
              <a:buFont typeface="Wingdings" pitchFamily="2" charset="2"/>
              <a:buChar char="§"/>
            </a:pPr>
            <a:r>
              <a:rPr lang="pl-PL" dirty="0">
                <a:latin typeface="Times New Roman" pitchFamily="18" charset="0"/>
                <a:cs typeface="Times New Roman" pitchFamily="18" charset="0"/>
              </a:rPr>
              <a:t>zaczerwienienie twarzy,</a:t>
            </a:r>
          </a:p>
          <a:p>
            <a:pPr fontAlgn="base">
              <a:buClr>
                <a:schemeClr val="tx1"/>
              </a:buClr>
              <a:buFont typeface="Wingdings" pitchFamily="2" charset="2"/>
              <a:buChar char="§"/>
            </a:pPr>
            <a:r>
              <a:rPr lang="pl-PL" dirty="0">
                <a:latin typeface="Times New Roman" pitchFamily="18" charset="0"/>
                <a:cs typeface="Times New Roman" pitchFamily="18" charset="0"/>
              </a:rPr>
              <a:t>przewlekłe zmęczenie.</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NADCIŚNIENIE TĘTNICZE - DIAGNOSTYKA</a:t>
            </a:r>
          </a:p>
        </p:txBody>
      </p:sp>
      <p:sp>
        <p:nvSpPr>
          <p:cNvPr id="3" name="Symbol zastępczy zawartości 2"/>
          <p:cNvSpPr>
            <a:spLocks noGrp="1"/>
          </p:cNvSpPr>
          <p:nvPr>
            <p:ph idx="1"/>
          </p:nvPr>
        </p:nvSpPr>
        <p:spPr/>
        <p:txBody>
          <a:bodyPr>
            <a:normAutofit fontScale="92500" lnSpcReduction="10000"/>
          </a:bodyPr>
          <a:lstStyle/>
          <a:p>
            <a:pPr>
              <a:buNone/>
            </a:pPr>
            <a:r>
              <a:rPr lang="pl-PL" dirty="0">
                <a:latin typeface="Times New Roman" pitchFamily="18" charset="0"/>
                <a:cs typeface="Times New Roman" pitchFamily="18" charset="0"/>
              </a:rPr>
              <a:t>Procedury diagnostyczne obejmują:</a:t>
            </a:r>
          </a:p>
          <a:p>
            <a:pPr>
              <a:buClr>
                <a:schemeClr val="tx1"/>
              </a:buClr>
              <a:buFont typeface="Wingdings" pitchFamily="2" charset="2"/>
              <a:buChar char="§"/>
            </a:pPr>
            <a:r>
              <a:rPr lang="pl-PL" dirty="0">
                <a:latin typeface="Times New Roman" pitchFamily="18" charset="0"/>
                <a:cs typeface="Times New Roman" pitchFamily="18" charset="0"/>
              </a:rPr>
              <a:t>Powtarzane pomiary ciśnienia tętniczego (prowadzenie dzienniczka samokontroli),</a:t>
            </a:r>
          </a:p>
          <a:p>
            <a:pPr>
              <a:buClr>
                <a:schemeClr val="tx1"/>
              </a:buClr>
              <a:buFont typeface="Wingdings" pitchFamily="2" charset="2"/>
              <a:buChar char="§"/>
            </a:pPr>
            <a:r>
              <a:rPr lang="pl-PL" dirty="0">
                <a:latin typeface="Times New Roman" pitchFamily="18" charset="0"/>
                <a:cs typeface="Times New Roman" pitchFamily="18" charset="0"/>
              </a:rPr>
              <a:t>Badanie podmiotowe (wywiad)</a:t>
            </a:r>
          </a:p>
          <a:p>
            <a:pPr>
              <a:buClr>
                <a:schemeClr val="tx1"/>
              </a:buClr>
              <a:buFont typeface="Wingdings" pitchFamily="2" charset="2"/>
              <a:buChar char="§"/>
            </a:pPr>
            <a:r>
              <a:rPr lang="pl-PL" dirty="0">
                <a:latin typeface="Times New Roman" pitchFamily="18" charset="0"/>
                <a:cs typeface="Times New Roman" pitchFamily="18" charset="0"/>
              </a:rPr>
              <a:t>Badanie przedmiotowe (pomiar masy ciała, badanie dna oka, USG tętnic szyjnych, echokardiografia serca),</a:t>
            </a:r>
          </a:p>
          <a:p>
            <a:pPr>
              <a:buClr>
                <a:schemeClr val="tx1"/>
              </a:buClr>
              <a:buFont typeface="Wingdings" pitchFamily="2" charset="2"/>
              <a:buChar char="§"/>
            </a:pPr>
            <a:r>
              <a:rPr lang="pl-PL" dirty="0">
                <a:latin typeface="Times New Roman" pitchFamily="18" charset="0"/>
                <a:cs typeface="Times New Roman" pitchFamily="18" charset="0"/>
              </a:rPr>
              <a:t>Badania dodatkowe (badania laboratoryjne krwi; </a:t>
            </a:r>
            <a:r>
              <a:rPr lang="pl-PL" dirty="0" err="1">
                <a:latin typeface="Times New Roman" pitchFamily="18" charset="0"/>
                <a:cs typeface="Times New Roman" pitchFamily="18" charset="0"/>
              </a:rPr>
              <a:t>lipidogram</a:t>
            </a:r>
            <a:r>
              <a:rPr lang="pl-PL" dirty="0">
                <a:latin typeface="Times New Roman" pitchFamily="18" charset="0"/>
                <a:cs typeface="Times New Roman" pitchFamily="18" charset="0"/>
              </a:rPr>
              <a:t>, glukoza, stężenie potasu, kreatyniny, morfologia).</a:t>
            </a:r>
          </a:p>
          <a:p>
            <a:pPr>
              <a:buClr>
                <a:schemeClr val="tx1"/>
              </a:buClr>
              <a:buFont typeface="Wingdings" pitchFamily="2" charset="2"/>
              <a:buChar char="§"/>
            </a:pPr>
            <a:endParaRPr lang="pl-PL" dirty="0"/>
          </a:p>
          <a:p>
            <a:pPr>
              <a:buClr>
                <a:schemeClr val="tx1"/>
              </a:buClr>
              <a:buFont typeface="Wingdings" pitchFamily="2" charset="2"/>
              <a:buChar char="§"/>
            </a:pP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ln w="18415" cmpd="sng">
                  <a:solidFill>
                    <a:srgbClr val="FFFFFF"/>
                  </a:solidFill>
                  <a:prstDash val="solid"/>
                </a:ln>
                <a:solidFill>
                  <a:schemeClr val="tx1"/>
                </a:solidFill>
                <a:effectLst>
                  <a:outerShdw blurRad="63500" dir="3600000" algn="tl" rotWithShape="0">
                    <a:srgbClr val="000000">
                      <a:alpha val="70000"/>
                    </a:srgbClr>
                  </a:outerShdw>
                </a:effectLst>
                <a:latin typeface="Times New Roman" pitchFamily="18" charset="0"/>
                <a:cs typeface="Times New Roman" pitchFamily="18" charset="0"/>
              </a:rPr>
              <a:t>ZASADY PRAWIDŁOWEGO POMIARU CIŚNIENIA TĘTNICZEGO KRWI</a:t>
            </a:r>
          </a:p>
        </p:txBody>
      </p:sp>
      <p:sp>
        <p:nvSpPr>
          <p:cNvPr id="3" name="Symbol zastępczy zawartości 2"/>
          <p:cNvSpPr>
            <a:spLocks noGrp="1"/>
          </p:cNvSpPr>
          <p:nvPr>
            <p:ph idx="1"/>
          </p:nvPr>
        </p:nvSpPr>
        <p:spPr>
          <a:xfrm>
            <a:off x="500034" y="2285992"/>
            <a:ext cx="8186766" cy="4168816"/>
          </a:xfrm>
        </p:spPr>
        <p:txBody>
          <a:bodyPr>
            <a:normAutofit fontScale="77500" lnSpcReduction="20000"/>
          </a:bodyPr>
          <a:lstStyle/>
          <a:p>
            <a:pPr>
              <a:buClr>
                <a:schemeClr val="tx1"/>
              </a:buClr>
              <a:buFont typeface="Wingdings" pitchFamily="2" charset="2"/>
              <a:buChar char="§"/>
            </a:pPr>
            <a:r>
              <a:rPr lang="pl-PL" dirty="0">
                <a:latin typeface="Times New Roman" pitchFamily="18" charset="0"/>
                <a:cs typeface="Times New Roman" pitchFamily="18" charset="0"/>
              </a:rPr>
              <a:t>pomiar wykonuje się w pozycji siedzącej, w spokojnych warunkach, po minimum 5-minutowym odpoczynku;</a:t>
            </a:r>
          </a:p>
          <a:p>
            <a:pPr>
              <a:buClr>
                <a:schemeClr val="tx1"/>
              </a:buClr>
              <a:buFont typeface="Wingdings" pitchFamily="2" charset="2"/>
              <a:buChar char="§"/>
            </a:pPr>
            <a:r>
              <a:rPr lang="pl-PL" dirty="0">
                <a:latin typeface="Times New Roman" pitchFamily="18" charset="0"/>
                <a:cs typeface="Times New Roman" pitchFamily="18" charset="0"/>
              </a:rPr>
              <a:t>przez minimum 30 minut przed pomiarem nie należy palić tytoniu, pić kawy i wykonywać ćwiczeń fizycznych;</a:t>
            </a:r>
          </a:p>
          <a:p>
            <a:pPr>
              <a:buClr>
                <a:schemeClr val="tx1"/>
              </a:buClr>
              <a:buFont typeface="Wingdings" pitchFamily="2" charset="2"/>
              <a:buChar char="§"/>
            </a:pPr>
            <a:r>
              <a:rPr lang="pl-PL" dirty="0">
                <a:latin typeface="Times New Roman" pitchFamily="18" charset="0"/>
                <a:cs typeface="Times New Roman" pitchFamily="18" charset="0"/>
              </a:rPr>
              <a:t>przedramię ręki niedominującej powinno być oparte o płaską powierzchnię i znajdować się na wysokości serca;</a:t>
            </a:r>
          </a:p>
          <a:p>
            <a:pPr>
              <a:buClr>
                <a:schemeClr val="tx1"/>
              </a:buClr>
              <a:buFont typeface="Wingdings" pitchFamily="2" charset="2"/>
              <a:buChar char="§"/>
            </a:pPr>
            <a:r>
              <a:rPr lang="pl-PL" dirty="0">
                <a:latin typeface="Times New Roman" pitchFamily="18" charset="0"/>
                <a:cs typeface="Times New Roman" pitchFamily="18" charset="0"/>
              </a:rPr>
              <a:t>plecy powinny być oparte, a stopy znajdować się na podłodze;</a:t>
            </a:r>
          </a:p>
          <a:p>
            <a:pPr>
              <a:buClr>
                <a:schemeClr val="tx1"/>
              </a:buClr>
              <a:buFont typeface="Wingdings" pitchFamily="2" charset="2"/>
              <a:buChar char="§"/>
            </a:pPr>
            <a:r>
              <a:rPr lang="pl-PL" dirty="0">
                <a:latin typeface="Times New Roman" pitchFamily="18" charset="0"/>
                <a:cs typeface="Times New Roman" pitchFamily="18" charset="0"/>
              </a:rPr>
              <a:t>jednorazowo należy dokonać 2-3 pomiarów, w odstępach około 1 minuty i przyjąć wartość średnią;</a:t>
            </a:r>
          </a:p>
          <a:p>
            <a:pPr>
              <a:buClr>
                <a:schemeClr val="tx1"/>
              </a:buClr>
              <a:buFont typeface="Wingdings" pitchFamily="2" charset="2"/>
              <a:buChar char="§"/>
            </a:pPr>
            <a:r>
              <a:rPr lang="pl-PL" dirty="0">
                <a:latin typeface="Times New Roman" pitchFamily="18" charset="0"/>
                <a:cs typeface="Times New Roman" pitchFamily="18" charset="0"/>
              </a:rPr>
              <a:t>wyniki pomiarów zawsze należy notować.</a:t>
            </a:r>
          </a:p>
          <a:p>
            <a:pPr>
              <a:buNone/>
            </a:pPr>
            <a:br>
              <a:rPr lang="pl-PL" dirty="0"/>
            </a:b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POMIAR CIŚNIENIA </a:t>
            </a:r>
            <a:r>
              <a:rPr lang="pl-PL">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TĘTNICZEGO KRWI</a:t>
            </a:r>
            <a:endPar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pic>
        <p:nvPicPr>
          <p:cNvPr id="4" name="Symbol zastępczy zawartości 3" descr="image_1_431221.jpg"/>
          <p:cNvPicPr>
            <a:picLocks noGrp="1" noChangeAspect="1"/>
          </p:cNvPicPr>
          <p:nvPr>
            <p:ph idx="1"/>
          </p:nvPr>
        </p:nvPicPr>
        <p:blipFill>
          <a:blip r:embed="rId2"/>
          <a:stretch>
            <a:fillRect/>
          </a:stretch>
        </p:blipFill>
        <p:spPr>
          <a:xfrm>
            <a:off x="357158" y="2214554"/>
            <a:ext cx="3214710" cy="2880000"/>
          </a:xfrm>
          <a:prstGeom prst="rect">
            <a:avLst/>
          </a:prstGeom>
          <a:ln w="88900" cap="sq" cmpd="thickThin">
            <a:solidFill>
              <a:srgbClr val="000000"/>
            </a:solidFill>
            <a:prstDash val="solid"/>
            <a:miter lim="800000"/>
          </a:ln>
          <a:effectLst>
            <a:innerShdw blurRad="76200">
              <a:srgbClr val="000000"/>
            </a:innerShdw>
          </a:effectLst>
        </p:spPr>
      </p:pic>
      <p:pic>
        <p:nvPicPr>
          <p:cNvPr id="6" name="Obraz 5" descr="sanaphon1.jpg"/>
          <p:cNvPicPr>
            <a:picLocks noChangeAspect="1"/>
          </p:cNvPicPr>
          <p:nvPr/>
        </p:nvPicPr>
        <p:blipFill>
          <a:blip r:embed="rId3"/>
          <a:stretch>
            <a:fillRect/>
          </a:stretch>
        </p:blipFill>
        <p:spPr>
          <a:xfrm>
            <a:off x="5786446" y="2214554"/>
            <a:ext cx="3214677" cy="2795371"/>
          </a:xfrm>
          <a:prstGeom prst="rect">
            <a:avLst/>
          </a:prstGeom>
          <a:ln w="88900" cap="sq" cmpd="thickThin">
            <a:solidFill>
              <a:srgbClr val="000000"/>
            </a:solidFill>
            <a:prstDash val="solid"/>
            <a:miter lim="800000"/>
          </a:ln>
          <a:effectLst>
            <a:innerShdw blurRad="76200">
              <a:srgbClr val="000000"/>
            </a:innerShdw>
          </a:effectLst>
        </p:spPr>
      </p:pic>
      <p:pic>
        <p:nvPicPr>
          <p:cNvPr id="5" name="Obraz 4" descr="pol_pl_Cisnieniomierz-naramienny-TECH-MED-TMA-INTEL5-z-zasilaczem-170_1.jpg"/>
          <p:cNvPicPr>
            <a:picLocks noChangeAspect="1"/>
          </p:cNvPicPr>
          <p:nvPr/>
        </p:nvPicPr>
        <p:blipFill>
          <a:blip r:embed="rId4"/>
          <a:stretch>
            <a:fillRect/>
          </a:stretch>
        </p:blipFill>
        <p:spPr>
          <a:xfrm>
            <a:off x="3071802" y="4286256"/>
            <a:ext cx="3034659" cy="2571744"/>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NADCIŚNIENIE TĘTNICZE - LECZENIE</a:t>
            </a:r>
          </a:p>
        </p:txBody>
      </p:sp>
      <p:sp>
        <p:nvSpPr>
          <p:cNvPr id="3" name="Symbol zastępczy zawartości 2"/>
          <p:cNvSpPr>
            <a:spLocks noGrp="1"/>
          </p:cNvSpPr>
          <p:nvPr>
            <p:ph idx="1"/>
          </p:nvPr>
        </p:nvSpPr>
        <p:spPr/>
        <p:txBody>
          <a:bodyPr/>
          <a:lstStyle/>
          <a:p>
            <a:pPr>
              <a:buClr>
                <a:schemeClr val="tx1"/>
              </a:buClr>
              <a:buFont typeface="Wingdings" pitchFamily="2" charset="2"/>
              <a:buChar char="§"/>
            </a:pPr>
            <a:r>
              <a:rPr lang="pl-PL" dirty="0">
                <a:latin typeface="Times New Roman" pitchFamily="18" charset="0"/>
                <a:cs typeface="Times New Roman" pitchFamily="18" charset="0"/>
              </a:rPr>
              <a:t>Leczenie niefarmakologiczne – zaprzestanie palenia papierosów, normalizacja masy ciała, zwiększenie aktywności fizycznej, zmniejszenie nadmiernego spożycia alkoholu, zmniejszenie spożycia soli, zwiększenie spożycia warzyw i owoców, ograniczenie tłuszczów nasyconych</a:t>
            </a:r>
          </a:p>
          <a:p>
            <a:pPr>
              <a:buClr>
                <a:schemeClr val="tx1"/>
              </a:buClr>
              <a:buFont typeface="Wingdings" pitchFamily="2" charset="2"/>
              <a:buChar char="§"/>
            </a:pPr>
            <a:r>
              <a:rPr lang="pl-PL" dirty="0">
                <a:latin typeface="Times New Roman" pitchFamily="18" charset="0"/>
                <a:cs typeface="Times New Roman" pitchFamily="18" charset="0"/>
              </a:rPr>
              <a:t>Leczenie farmakologiczne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MIAŻDŻYCA</a:t>
            </a:r>
            <a:endParaRPr lang="pl-PL" dirty="0">
              <a:solidFill>
                <a:schemeClr val="tx1"/>
              </a:solidFill>
              <a:latin typeface="Times New Roman" pitchFamily="18" charset="0"/>
              <a:cs typeface="Times New Roman" pitchFamily="18" charset="0"/>
            </a:endParaRPr>
          </a:p>
        </p:txBody>
      </p:sp>
      <p:sp>
        <p:nvSpPr>
          <p:cNvPr id="3" name="Symbol zastępczy zawartości 2"/>
          <p:cNvSpPr>
            <a:spLocks noGrp="1"/>
          </p:cNvSpPr>
          <p:nvPr>
            <p:ph idx="1"/>
          </p:nvPr>
        </p:nvSpPr>
        <p:spPr/>
        <p:txBody>
          <a:bodyPr/>
          <a:lstStyle/>
          <a:p>
            <a:pPr>
              <a:buClr>
                <a:schemeClr val="tx1"/>
              </a:buClr>
              <a:buFont typeface="Wingdings" pitchFamily="2" charset="2"/>
              <a:buChar char="§"/>
            </a:pPr>
            <a:r>
              <a:rPr lang="pl-PL" dirty="0">
                <a:latin typeface="Times New Roman" pitchFamily="18" charset="0"/>
                <a:cs typeface="Times New Roman" pitchFamily="18" charset="0"/>
              </a:rPr>
              <a:t>jest przewlekłą chorobą rozwijającą się w tętnicach i aorcie.</a:t>
            </a:r>
          </a:p>
          <a:p>
            <a:pPr>
              <a:buClr>
                <a:schemeClr val="tx1"/>
              </a:buClr>
              <a:buNone/>
            </a:pPr>
            <a:endParaRPr lang="pl-PL" dirty="0">
              <a:latin typeface="Times New Roman" pitchFamily="18" charset="0"/>
              <a:cs typeface="Times New Roman" pitchFamily="18" charset="0"/>
            </a:endParaRPr>
          </a:p>
          <a:p>
            <a:pPr>
              <a:buClr>
                <a:schemeClr val="tx1"/>
              </a:buClr>
              <a:buFont typeface="Wingdings" pitchFamily="2" charset="2"/>
              <a:buChar char="§"/>
            </a:pPr>
            <a:r>
              <a:rPr lang="pl-PL" dirty="0">
                <a:latin typeface="Times New Roman" pitchFamily="18" charset="0"/>
                <a:cs typeface="Times New Roman" pitchFamily="18" charset="0"/>
              </a:rPr>
              <a:t>jest na ogół problemem ludzi starszych. Mężczyźni zaczynają chorować na nią po ukończeniu 45. roku życia a kobiety po menopauzie, czyli około 55. roku życia.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MIAŻDŻYCA</a:t>
            </a:r>
          </a:p>
        </p:txBody>
      </p:sp>
      <p:sp>
        <p:nvSpPr>
          <p:cNvPr id="3" name="Symbol zastępczy zawartości 2"/>
          <p:cNvSpPr>
            <a:spLocks noGrp="1"/>
          </p:cNvSpPr>
          <p:nvPr>
            <p:ph idx="1"/>
          </p:nvPr>
        </p:nvSpPr>
        <p:spPr/>
        <p:txBody>
          <a:bodyPr>
            <a:normAutofit lnSpcReduction="10000"/>
          </a:bodyPr>
          <a:lstStyle/>
          <a:p>
            <a:pPr>
              <a:buClr>
                <a:schemeClr val="tx1"/>
              </a:buClr>
              <a:buFont typeface="Wingdings" pitchFamily="2" charset="2"/>
              <a:buChar char="§"/>
            </a:pPr>
            <a:r>
              <a:rPr lang="pl-PL" dirty="0">
                <a:latin typeface="Times New Roman" pitchFamily="18" charset="0"/>
                <a:cs typeface="Times New Roman" pitchFamily="18" charset="0"/>
              </a:rPr>
              <a:t>W naczyniach krwionośnych, na skutek toczącego się procesu zapalnego zaczyna odkładać się tzw. blaszka miażdżycowa, składająca się z lipidów, głównie cholesterolu, włókien kolagenowych i tkanki łącznej. Z biegiem czasu, zmiany te ulegają stopniowemu zwapnieniu, co określane jest mianem miażdżycowego stwardnienia tętnic, które utrudnia przepływ krwi i powoduje niedokrwienie różnych narządów.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14290"/>
            <a:ext cx="8229600" cy="1399032"/>
          </a:xfrm>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MIAŻDŻYCA</a:t>
            </a:r>
          </a:p>
        </p:txBody>
      </p:sp>
      <p:pic>
        <p:nvPicPr>
          <p:cNvPr id="4" name="Symbol zastępczy zawartości 3" descr="R (2).jpg"/>
          <p:cNvPicPr>
            <a:picLocks noGrp="1" noChangeAspect="1"/>
          </p:cNvPicPr>
          <p:nvPr>
            <p:ph idx="1"/>
          </p:nvPr>
        </p:nvPicPr>
        <p:blipFill>
          <a:blip r:embed="rId2"/>
          <a:stretch>
            <a:fillRect/>
          </a:stretch>
        </p:blipFill>
        <p:spPr>
          <a:xfrm>
            <a:off x="1357290" y="1857364"/>
            <a:ext cx="6184944" cy="3924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MIAŻDŻYCA</a:t>
            </a:r>
          </a:p>
        </p:txBody>
      </p:sp>
      <p:sp>
        <p:nvSpPr>
          <p:cNvPr id="3" name="Symbol zastępczy zawartości 2"/>
          <p:cNvSpPr>
            <a:spLocks noGrp="1"/>
          </p:cNvSpPr>
          <p:nvPr>
            <p:ph idx="1"/>
          </p:nvPr>
        </p:nvSpPr>
        <p:spPr/>
        <p:txBody>
          <a:bodyPr/>
          <a:lstStyle/>
          <a:p>
            <a:pPr>
              <a:buClr>
                <a:schemeClr val="tx1"/>
              </a:buClr>
              <a:buFont typeface="Wingdings" pitchFamily="2" charset="2"/>
              <a:buChar char="§"/>
            </a:pPr>
            <a:r>
              <a:rPr lang="pl-PL" dirty="0">
                <a:latin typeface="Times New Roman" pitchFamily="18" charset="0"/>
                <a:cs typeface="Times New Roman" pitchFamily="18" charset="0"/>
              </a:rPr>
              <a:t>może obejmować tętnice prowadzące do różnych narządów, np.:</a:t>
            </a:r>
          </a:p>
          <a:p>
            <a:pPr lvl="1">
              <a:buClr>
                <a:schemeClr val="tx1"/>
              </a:buClr>
              <a:buFont typeface="Wingdings" pitchFamily="2" charset="2"/>
              <a:buChar char="§"/>
            </a:pPr>
            <a:r>
              <a:rPr lang="pl-PL" dirty="0">
                <a:latin typeface="Times New Roman" pitchFamily="18" charset="0"/>
                <a:cs typeface="Times New Roman" pitchFamily="18" charset="0"/>
              </a:rPr>
              <a:t>serca,</a:t>
            </a:r>
          </a:p>
          <a:p>
            <a:pPr lvl="1">
              <a:buClr>
                <a:schemeClr val="tx1"/>
              </a:buClr>
              <a:buFont typeface="Wingdings" pitchFamily="2" charset="2"/>
              <a:buChar char="§"/>
            </a:pPr>
            <a:r>
              <a:rPr lang="pl-PL" dirty="0">
                <a:latin typeface="Times New Roman" pitchFamily="18" charset="0"/>
                <a:cs typeface="Times New Roman" pitchFamily="18" charset="0"/>
              </a:rPr>
              <a:t>mózgu,</a:t>
            </a:r>
          </a:p>
          <a:p>
            <a:pPr lvl="1">
              <a:buClr>
                <a:schemeClr val="tx1"/>
              </a:buClr>
              <a:buFont typeface="Wingdings" pitchFamily="2" charset="2"/>
              <a:buChar char="§"/>
            </a:pPr>
            <a:r>
              <a:rPr lang="pl-PL" dirty="0">
                <a:latin typeface="Times New Roman" pitchFamily="18" charset="0"/>
                <a:cs typeface="Times New Roman" pitchFamily="18" charset="0"/>
              </a:rPr>
              <a:t>nerek,</a:t>
            </a:r>
          </a:p>
          <a:p>
            <a:pPr lvl="1">
              <a:buClr>
                <a:schemeClr val="tx1"/>
              </a:buClr>
              <a:buFont typeface="Wingdings" pitchFamily="2" charset="2"/>
              <a:buChar char="§"/>
            </a:pPr>
            <a:r>
              <a:rPr lang="pl-PL" dirty="0">
                <a:latin typeface="Times New Roman" pitchFamily="18" charset="0"/>
                <a:cs typeface="Times New Roman" pitchFamily="18" charset="0"/>
              </a:rPr>
              <a:t>kończyn.</a:t>
            </a:r>
          </a:p>
          <a:p>
            <a:pPr>
              <a:buNone/>
            </a:pPr>
            <a:r>
              <a:rPr lang="pl-PL" dirty="0">
                <a:latin typeface="Times New Roman" pitchFamily="18" charset="0"/>
                <a:cs typeface="Times New Roman" pitchFamily="18" charset="0"/>
              </a:rPr>
              <a:t>Konsekwencją miażdżycy jest niedotlenienie</a:t>
            </a:r>
          </a:p>
          <a:p>
            <a:pPr>
              <a:buNone/>
            </a:pPr>
            <a:r>
              <a:rPr lang="pl-PL" dirty="0">
                <a:latin typeface="Times New Roman" pitchFamily="18" charset="0"/>
                <a:cs typeface="Times New Roman" pitchFamily="18" charset="0"/>
              </a:rPr>
              <a:t>poszczególnych narządów.</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282" y="285728"/>
            <a:ext cx="8715436" cy="1143008"/>
          </a:xfrm>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MIAŻDŻYCA - OBJAWY</a:t>
            </a:r>
          </a:p>
        </p:txBody>
      </p:sp>
      <p:sp>
        <p:nvSpPr>
          <p:cNvPr id="3" name="Symbol zastępczy zawartości 2"/>
          <p:cNvSpPr>
            <a:spLocks noGrp="1"/>
          </p:cNvSpPr>
          <p:nvPr>
            <p:ph idx="1"/>
          </p:nvPr>
        </p:nvSpPr>
        <p:spPr>
          <a:xfrm>
            <a:off x="428596" y="1142984"/>
            <a:ext cx="8258204" cy="5311824"/>
          </a:xfrm>
        </p:spPr>
        <p:txBody>
          <a:bodyPr>
            <a:normAutofit fontScale="55000" lnSpcReduction="20000"/>
          </a:bodyPr>
          <a:lstStyle/>
          <a:p>
            <a:pPr algn="ctr">
              <a:buNone/>
            </a:pPr>
            <a:endParaRPr lang="pl-PL" dirty="0">
              <a:latin typeface="Times New Roman" pitchFamily="18" charset="0"/>
              <a:cs typeface="Times New Roman" pitchFamily="18" charset="0"/>
            </a:endParaRPr>
          </a:p>
          <a:p>
            <a:pPr algn="ctr">
              <a:buNone/>
            </a:pPr>
            <a:r>
              <a:rPr lang="pl-PL" dirty="0">
                <a:latin typeface="Times New Roman" pitchFamily="18" charset="0"/>
                <a:cs typeface="Times New Roman" pitchFamily="18" charset="0"/>
              </a:rPr>
              <a:t>Objawy miażdżycy są różnorodne i zależą od tego,</a:t>
            </a:r>
          </a:p>
          <a:p>
            <a:pPr algn="ctr">
              <a:buNone/>
            </a:pPr>
            <a:r>
              <a:rPr lang="pl-PL" dirty="0">
                <a:latin typeface="Times New Roman" pitchFamily="18" charset="0"/>
                <a:cs typeface="Times New Roman" pitchFamily="18" charset="0"/>
              </a:rPr>
              <a:t>której tętnicy dotyczy zwężenie.</a:t>
            </a:r>
          </a:p>
          <a:p>
            <a:pPr algn="ctr">
              <a:buNone/>
            </a:pPr>
            <a:endParaRPr lang="pl-PL" dirty="0">
              <a:latin typeface="Times New Roman" pitchFamily="18" charset="0"/>
              <a:cs typeface="Times New Roman" pitchFamily="18" charset="0"/>
            </a:endParaRPr>
          </a:p>
          <a:p>
            <a:pPr>
              <a:buClr>
                <a:schemeClr val="tx1"/>
              </a:buClr>
              <a:buFont typeface="Wingdings" pitchFamily="2" charset="2"/>
              <a:buChar char="§"/>
            </a:pPr>
            <a:r>
              <a:rPr lang="pl-PL" dirty="0">
                <a:latin typeface="Times New Roman" pitchFamily="18" charset="0"/>
                <a:cs typeface="Times New Roman" pitchFamily="18" charset="0"/>
              </a:rPr>
              <a:t>bóle w klatce piersiowej - tzw. bóle wieńcowe są objawem choroby wieńcowej  (choroby niedokrwiennej serca). Początkowo pojawiają się po wysiłku, a wraz z postępem choroby – także w spoczynku. Symptomy te są związane ze zwężeniem tętnicy prowadzącej do serca,</a:t>
            </a:r>
          </a:p>
          <a:p>
            <a:pPr>
              <a:buClr>
                <a:schemeClr val="tx1"/>
              </a:buClr>
              <a:buFont typeface="Wingdings" pitchFamily="2" charset="2"/>
              <a:buChar char="§"/>
            </a:pPr>
            <a:r>
              <a:rPr lang="pl-PL" dirty="0">
                <a:latin typeface="Times New Roman" pitchFamily="18" charset="0"/>
                <a:cs typeface="Times New Roman" pitchFamily="18" charset="0"/>
              </a:rPr>
              <a:t>duszność,</a:t>
            </a:r>
          </a:p>
          <a:p>
            <a:pPr>
              <a:buClr>
                <a:schemeClr val="tx1"/>
              </a:buClr>
              <a:buFont typeface="Wingdings" pitchFamily="2" charset="2"/>
              <a:buChar char="§"/>
            </a:pPr>
            <a:r>
              <a:rPr lang="pl-PL" dirty="0">
                <a:latin typeface="Times New Roman" pitchFamily="18" charset="0"/>
                <a:cs typeface="Times New Roman" pitchFamily="18" charset="0"/>
              </a:rPr>
              <a:t>zmęczenie,</a:t>
            </a:r>
          </a:p>
          <a:p>
            <a:pPr>
              <a:buClr>
                <a:schemeClr val="tx1"/>
              </a:buClr>
              <a:buFont typeface="Wingdings" pitchFamily="2" charset="2"/>
              <a:buChar char="§"/>
            </a:pPr>
            <a:r>
              <a:rPr lang="pl-PL" dirty="0">
                <a:latin typeface="Times New Roman" pitchFamily="18" charset="0"/>
                <a:cs typeface="Times New Roman" pitchFamily="18" charset="0"/>
              </a:rPr>
              <a:t>ból w dolnej części pleców,</a:t>
            </a:r>
          </a:p>
          <a:p>
            <a:pPr>
              <a:buClr>
                <a:schemeClr val="tx1"/>
              </a:buClr>
              <a:buFont typeface="Wingdings" pitchFamily="2" charset="2"/>
              <a:buChar char="§"/>
            </a:pPr>
            <a:r>
              <a:rPr lang="pl-PL" dirty="0">
                <a:latin typeface="Times New Roman" pitchFamily="18" charset="0"/>
                <a:cs typeface="Times New Roman" pitchFamily="18" charset="0"/>
              </a:rPr>
              <a:t>chromanie przestankowe – jest to silny ból łydki, występujący w trakcie szybkiego marszu, który znika po jego zakończeniu. Tak objawia się miażdżyca kończyn dolnych,</a:t>
            </a:r>
          </a:p>
          <a:p>
            <a:pPr>
              <a:buClr>
                <a:schemeClr val="tx1"/>
              </a:buClr>
              <a:buFont typeface="Wingdings" pitchFamily="2" charset="2"/>
              <a:buChar char="§"/>
            </a:pPr>
            <a:r>
              <a:rPr lang="pl-PL" dirty="0">
                <a:latin typeface="Times New Roman" pitchFamily="18" charset="0"/>
                <a:cs typeface="Times New Roman" pitchFamily="18" charset="0"/>
              </a:rPr>
              <a:t>dezorientacja, zawroty głowy, częściowy niedowład - pojawiają się, gdy zwężone są tętnice prowadzące krew do mózgu,</a:t>
            </a:r>
          </a:p>
          <a:p>
            <a:pPr>
              <a:buClr>
                <a:schemeClr val="tx1"/>
              </a:buClr>
              <a:buFont typeface="Wingdings" pitchFamily="2" charset="2"/>
              <a:buChar char="§"/>
            </a:pPr>
            <a:r>
              <a:rPr lang="pl-PL" dirty="0">
                <a:latin typeface="Times New Roman" pitchFamily="18" charset="0"/>
                <a:cs typeface="Times New Roman" pitchFamily="18" charset="0"/>
              </a:rPr>
              <a:t>zdrętwiałe, bolesne i zimne ręce oraz stopy,</a:t>
            </a:r>
          </a:p>
          <a:p>
            <a:pPr>
              <a:buClr>
                <a:schemeClr val="tx1"/>
              </a:buClr>
              <a:buFont typeface="Wingdings" pitchFamily="2" charset="2"/>
              <a:buChar char="§"/>
            </a:pPr>
            <a:r>
              <a:rPr lang="pl-PL" dirty="0">
                <a:latin typeface="Times New Roman" pitchFamily="18" charset="0"/>
                <a:cs typeface="Times New Roman" pitchFamily="18" charset="0"/>
              </a:rPr>
              <a:t>zmiany skórne - żółte zgrubienia w okolicy powiek, w zgięciu łokcia czy pod piersiami oraz guzki na ścięgnach nadgarstków i ścięgnie Achillesa. Te objawy miażdżycy występują stosunkowo rzadko.</a:t>
            </a:r>
          </a:p>
          <a:p>
            <a:pPr>
              <a:buClr>
                <a:schemeClr val="tx1"/>
              </a:buClr>
              <a:buFont typeface="Wingdings" pitchFamily="2" charset="2"/>
              <a:buChar char="§"/>
            </a:pPr>
            <a:endParaRPr lang="pl-PL"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CHOROBY UKŁADU SERCOWO-NACZYNIOWEGO</a:t>
            </a:r>
          </a:p>
        </p:txBody>
      </p:sp>
      <p:sp>
        <p:nvSpPr>
          <p:cNvPr id="3" name="Symbol zastępczy zawartości 2"/>
          <p:cNvSpPr>
            <a:spLocks noGrp="1"/>
          </p:cNvSpPr>
          <p:nvPr>
            <p:ph idx="1"/>
          </p:nvPr>
        </p:nvSpPr>
        <p:spPr/>
        <p:txBody>
          <a:bodyPr/>
          <a:lstStyle/>
          <a:p>
            <a:pPr>
              <a:buClr>
                <a:schemeClr val="tx1"/>
              </a:buClr>
              <a:buFont typeface="Wingdings" pitchFamily="2" charset="2"/>
              <a:buChar char="§"/>
            </a:pPr>
            <a:r>
              <a:rPr lang="pl-PL" dirty="0">
                <a:latin typeface="Times New Roman" pitchFamily="18" charset="0"/>
                <a:cs typeface="Times New Roman" pitchFamily="18" charset="0"/>
              </a:rPr>
              <a:t>Choroby układu sercowo-naczyniowego (CVD) określane są jako główny ”zabójca” w Polsce jak i na świecie. Choroby te odpowiadają za ponad połowę przedwczesnych zgonów w Europie. </a:t>
            </a:r>
          </a:p>
          <a:p>
            <a:pPr>
              <a:buNone/>
            </a:pPr>
            <a:endParaRPr lang="pl-PL" dirty="0">
              <a:latin typeface="Times New Roman" pitchFamily="18" charset="0"/>
              <a:cs typeface="Times New Roman" pitchFamily="18" charset="0"/>
            </a:endParaRPr>
          </a:p>
          <a:p>
            <a:pPr>
              <a:buClr>
                <a:schemeClr val="tx1"/>
              </a:buClr>
              <a:buFont typeface="Wingdings" pitchFamily="2" charset="2"/>
              <a:buChar char="§"/>
            </a:pPr>
            <a:r>
              <a:rPr lang="pl-PL" dirty="0">
                <a:latin typeface="Times New Roman" pitchFamily="18" charset="0"/>
                <a:cs typeface="Times New Roman" pitchFamily="18" charset="0"/>
              </a:rPr>
              <a:t>W 2014 roku choroby układu krążenia stanowiły aż 45,1% ogółu zgonów Polaków, w tym 40,3% wśród mężczyzn i 50,3% wśród kobiet.</a:t>
            </a:r>
          </a:p>
          <a:p>
            <a:endParaRPr lang="pl-PL"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MIAŻDŻYCA - DIAGNOSTYKA</a:t>
            </a:r>
          </a:p>
        </p:txBody>
      </p:sp>
      <p:sp>
        <p:nvSpPr>
          <p:cNvPr id="3" name="Symbol zastępczy zawartości 2"/>
          <p:cNvSpPr>
            <a:spLocks noGrp="1"/>
          </p:cNvSpPr>
          <p:nvPr>
            <p:ph idx="1"/>
          </p:nvPr>
        </p:nvSpPr>
        <p:spPr/>
        <p:txBody>
          <a:bodyPr>
            <a:normAutofit fontScale="92500" lnSpcReduction="20000"/>
          </a:bodyPr>
          <a:lstStyle/>
          <a:p>
            <a:pPr>
              <a:buClr>
                <a:schemeClr val="tx1"/>
              </a:buClr>
              <a:buFont typeface="Wingdings" pitchFamily="2" charset="2"/>
              <a:buChar char="§"/>
            </a:pPr>
            <a:r>
              <a:rPr lang="pl-PL" dirty="0">
                <a:latin typeface="Times New Roman" pitchFamily="18" charset="0"/>
                <a:cs typeface="Times New Roman" pitchFamily="18" charset="0"/>
              </a:rPr>
              <a:t>Badania laboratoryjne – </a:t>
            </a:r>
            <a:r>
              <a:rPr lang="pl-PL" dirty="0" err="1">
                <a:latin typeface="Times New Roman" pitchFamily="18" charset="0"/>
                <a:cs typeface="Times New Roman" pitchFamily="18" charset="0"/>
              </a:rPr>
              <a:t>lipidogram</a:t>
            </a:r>
            <a:r>
              <a:rPr lang="pl-PL" dirty="0">
                <a:latin typeface="Times New Roman" pitchFamily="18" charset="0"/>
                <a:cs typeface="Times New Roman" pitchFamily="18" charset="0"/>
              </a:rPr>
              <a:t>, CRP, fibrynogen.</a:t>
            </a:r>
          </a:p>
          <a:p>
            <a:pPr>
              <a:buClr>
                <a:schemeClr val="tx1"/>
              </a:buClr>
              <a:buFont typeface="Wingdings" pitchFamily="2" charset="2"/>
              <a:buChar char="§"/>
            </a:pPr>
            <a:r>
              <a:rPr lang="pl-PL" dirty="0">
                <a:latin typeface="Times New Roman" pitchFamily="18" charset="0"/>
                <a:cs typeface="Times New Roman" pitchFamily="18" charset="0"/>
              </a:rPr>
              <a:t>USG z funkcją </a:t>
            </a:r>
            <a:r>
              <a:rPr lang="pl-PL" dirty="0" err="1">
                <a:latin typeface="Times New Roman" pitchFamily="18" charset="0"/>
                <a:cs typeface="Times New Roman" pitchFamily="18" charset="0"/>
              </a:rPr>
              <a:t>doppler</a:t>
            </a:r>
            <a:r>
              <a:rPr lang="pl-PL" dirty="0">
                <a:latin typeface="Times New Roman" pitchFamily="18" charset="0"/>
                <a:cs typeface="Times New Roman" pitchFamily="18" charset="0"/>
              </a:rPr>
              <a:t> - pozwala dokładnie uwidocznić przepływy przez naczynia. Jest to badanie nieinwazyjne, niebolesne i niewymagające żadnego specjalnego przygotowania.</a:t>
            </a:r>
          </a:p>
          <a:p>
            <a:pPr>
              <a:buClr>
                <a:schemeClr val="tx1"/>
              </a:buClr>
              <a:buFont typeface="Wingdings" pitchFamily="2" charset="2"/>
              <a:buChar char="§"/>
            </a:pPr>
            <a:r>
              <a:rPr lang="pl-PL" dirty="0">
                <a:latin typeface="Times New Roman" pitchFamily="18" charset="0"/>
                <a:cs typeface="Times New Roman" pitchFamily="18" charset="0"/>
              </a:rPr>
              <a:t>TK z kontrastem - pozwala również dokładnie zobrazować zwężenia naczyń. Ze względu na konieczność podania kontrastu, tomografia jest przeciwwskazana u pacjentów z zaawansowaną niewydolnością nerek i uczuleniem na środek kontrastujący.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MIAŻDŻYCA - LECZENIE</a:t>
            </a:r>
          </a:p>
        </p:txBody>
      </p:sp>
      <p:sp>
        <p:nvSpPr>
          <p:cNvPr id="3" name="Symbol zastępczy zawartości 2"/>
          <p:cNvSpPr>
            <a:spLocks noGrp="1"/>
          </p:cNvSpPr>
          <p:nvPr>
            <p:ph idx="1"/>
          </p:nvPr>
        </p:nvSpPr>
        <p:spPr>
          <a:xfrm>
            <a:off x="457200" y="1428736"/>
            <a:ext cx="8229600" cy="5026072"/>
          </a:xfrm>
        </p:spPr>
        <p:txBody>
          <a:bodyPr/>
          <a:lstStyle/>
          <a:p>
            <a:pPr>
              <a:buNone/>
            </a:pPr>
            <a:endParaRPr lang="pl-PL" sz="2400" dirty="0">
              <a:latin typeface="Times New Roman" pitchFamily="18" charset="0"/>
              <a:cs typeface="Times New Roman" pitchFamily="18" charset="0"/>
            </a:endParaRPr>
          </a:p>
          <a:p>
            <a:pPr>
              <a:buNone/>
            </a:pPr>
            <a:r>
              <a:rPr lang="pl-PL" sz="2400" dirty="0">
                <a:latin typeface="Times New Roman" pitchFamily="18" charset="0"/>
                <a:cs typeface="Times New Roman" pitchFamily="18" charset="0"/>
              </a:rPr>
              <a:t>W przypadku wykrycia zmian miażdżycowych stosuje sie różne</a:t>
            </a:r>
          </a:p>
          <a:p>
            <a:pPr>
              <a:buNone/>
            </a:pPr>
            <a:r>
              <a:rPr lang="pl-PL" sz="2400" dirty="0">
                <a:latin typeface="Times New Roman" pitchFamily="18" charset="0"/>
                <a:cs typeface="Times New Roman" pitchFamily="18" charset="0"/>
              </a:rPr>
              <a:t>formy terapii, uzależnione od stopnia zaawansowania choroby.</a:t>
            </a:r>
          </a:p>
          <a:p>
            <a:pPr algn="ctr">
              <a:buNone/>
            </a:pPr>
            <a:endParaRPr lang="pl-PL" sz="2400" dirty="0">
              <a:latin typeface="Times New Roman" pitchFamily="18" charset="0"/>
              <a:cs typeface="Times New Roman" pitchFamily="18" charset="0"/>
            </a:endParaRPr>
          </a:p>
          <a:p>
            <a:pPr lvl="1">
              <a:buClr>
                <a:schemeClr val="tx1"/>
              </a:buClr>
              <a:buFont typeface="Wingdings" pitchFamily="2" charset="2"/>
              <a:buChar char="§"/>
            </a:pPr>
            <a:r>
              <a:rPr lang="pl-PL" sz="2400" dirty="0">
                <a:latin typeface="Times New Roman" pitchFamily="18" charset="0"/>
                <a:cs typeface="Times New Roman" pitchFamily="18" charset="0"/>
              </a:rPr>
              <a:t> w pierwszej kolejności stosuje się leczenie farmakologiczne. Stosowane środki (m.in. </a:t>
            </a:r>
            <a:r>
              <a:rPr lang="pl-PL" sz="2400" dirty="0" err="1">
                <a:latin typeface="Times New Roman" pitchFamily="18" charset="0"/>
                <a:cs typeface="Times New Roman" pitchFamily="18" charset="0"/>
              </a:rPr>
              <a:t>statyny</a:t>
            </a:r>
            <a:r>
              <a:rPr lang="pl-PL" sz="2400" dirty="0">
                <a:latin typeface="Times New Roman" pitchFamily="18" charset="0"/>
                <a:cs typeface="Times New Roman" pitchFamily="18" charset="0"/>
              </a:rPr>
              <a:t>, </a:t>
            </a:r>
            <a:r>
              <a:rPr lang="pl-PL" sz="2400" dirty="0" err="1">
                <a:latin typeface="Times New Roman" pitchFamily="18" charset="0"/>
                <a:cs typeface="Times New Roman" pitchFamily="18" charset="0"/>
              </a:rPr>
              <a:t>fibraty</a:t>
            </a:r>
            <a:r>
              <a:rPr lang="pl-PL" sz="2400" dirty="0">
                <a:latin typeface="Times New Roman" pitchFamily="18" charset="0"/>
                <a:cs typeface="Times New Roman" pitchFamily="18" charset="0"/>
              </a:rPr>
              <a:t>, </a:t>
            </a:r>
            <a:r>
              <a:rPr lang="pl-PL" sz="2400" dirty="0" err="1">
                <a:latin typeface="Times New Roman" pitchFamily="18" charset="0"/>
                <a:cs typeface="Times New Roman" pitchFamily="18" charset="0"/>
              </a:rPr>
              <a:t>ezetymib</a:t>
            </a:r>
            <a:r>
              <a:rPr lang="pl-PL" sz="2400" dirty="0">
                <a:latin typeface="Times New Roman" pitchFamily="18" charset="0"/>
                <a:cs typeface="Times New Roman" pitchFamily="18" charset="0"/>
              </a:rPr>
              <a:t>, kwas acetylosalicylowy) mają za zadanie wyregulować poziom cholesterolu, zapobiegać krzepnięciu krwi i zatykaniu się tętnic oraz obniżać ciśnienie krwi.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MIAŻDŻYCA - LECZENIE</a:t>
            </a:r>
          </a:p>
        </p:txBody>
      </p:sp>
      <p:sp>
        <p:nvSpPr>
          <p:cNvPr id="3" name="Symbol zastępczy zawartości 2"/>
          <p:cNvSpPr>
            <a:spLocks noGrp="1"/>
          </p:cNvSpPr>
          <p:nvPr>
            <p:ph idx="1"/>
          </p:nvPr>
        </p:nvSpPr>
        <p:spPr>
          <a:xfrm>
            <a:off x="457200" y="1357298"/>
            <a:ext cx="8229600" cy="5097510"/>
          </a:xfrm>
        </p:spPr>
        <p:txBody>
          <a:bodyPr>
            <a:normAutofit lnSpcReduction="10000"/>
          </a:bodyPr>
          <a:lstStyle/>
          <a:p>
            <a:pPr>
              <a:buNone/>
            </a:pPr>
            <a:r>
              <a:rPr lang="pl-PL" sz="2600" dirty="0">
                <a:latin typeface="Times New Roman" pitchFamily="18" charset="0"/>
                <a:cs typeface="Times New Roman" pitchFamily="18" charset="0"/>
              </a:rPr>
              <a:t>U pacjentów z rozległymi zmianami stosuje się leczenie</a:t>
            </a:r>
          </a:p>
          <a:p>
            <a:pPr>
              <a:buNone/>
            </a:pPr>
            <a:r>
              <a:rPr lang="pl-PL" sz="2600" dirty="0">
                <a:latin typeface="Times New Roman" pitchFamily="18" charset="0"/>
                <a:cs typeface="Times New Roman" pitchFamily="18" charset="0"/>
              </a:rPr>
              <a:t>operacyjne. Najczęściej wybierane metody to:</a:t>
            </a:r>
          </a:p>
          <a:p>
            <a:pPr>
              <a:buClr>
                <a:schemeClr val="tx1"/>
              </a:buClr>
              <a:buFont typeface="Wingdings" pitchFamily="2" charset="2"/>
              <a:buChar char="§"/>
            </a:pPr>
            <a:r>
              <a:rPr lang="pl-PL" sz="2600" b="1" dirty="0">
                <a:latin typeface="Times New Roman" pitchFamily="18" charset="0"/>
                <a:cs typeface="Times New Roman" pitchFamily="18" charset="0"/>
              </a:rPr>
              <a:t>założenie </a:t>
            </a:r>
            <a:r>
              <a:rPr lang="pl-PL" sz="2600" b="1" dirty="0" err="1">
                <a:latin typeface="Times New Roman" pitchFamily="18" charset="0"/>
                <a:cs typeface="Times New Roman" pitchFamily="18" charset="0"/>
              </a:rPr>
              <a:t>stentów</a:t>
            </a:r>
            <a:r>
              <a:rPr lang="pl-PL" sz="2600" b="1" dirty="0">
                <a:latin typeface="Times New Roman" pitchFamily="18" charset="0"/>
                <a:cs typeface="Times New Roman" pitchFamily="18" charset="0"/>
              </a:rPr>
              <a:t> </a:t>
            </a:r>
            <a:r>
              <a:rPr lang="pl-PL" sz="2600" dirty="0">
                <a:latin typeface="Times New Roman" pitchFamily="18" charset="0"/>
                <a:cs typeface="Times New Roman" pitchFamily="18" charset="0"/>
              </a:rPr>
              <a:t>(</a:t>
            </a:r>
            <a:r>
              <a:rPr lang="pl-PL" sz="2600" dirty="0" err="1">
                <a:latin typeface="Times New Roman" pitchFamily="18" charset="0"/>
                <a:cs typeface="Times New Roman" pitchFamily="18" charset="0"/>
              </a:rPr>
              <a:t>stenty</a:t>
            </a:r>
            <a:r>
              <a:rPr lang="pl-PL" sz="2600" dirty="0">
                <a:latin typeface="Times New Roman" pitchFamily="18" charset="0"/>
                <a:cs typeface="Times New Roman" pitchFamily="18" charset="0"/>
              </a:rPr>
              <a:t> to niewielkie rurki zrobione z cienkiej siatki, które mają zapobiegać osadzaniu sie blaszki miażdżycowej),</a:t>
            </a:r>
          </a:p>
          <a:p>
            <a:pPr>
              <a:buClr>
                <a:schemeClr val="tx1"/>
              </a:buClr>
              <a:buFont typeface="Wingdings" pitchFamily="2" charset="2"/>
              <a:buChar char="§"/>
            </a:pPr>
            <a:r>
              <a:rPr lang="pl-PL" sz="2600" b="1" dirty="0" err="1">
                <a:latin typeface="Times New Roman" pitchFamily="18" charset="0"/>
                <a:cs typeface="Times New Roman" pitchFamily="18" charset="0"/>
              </a:rPr>
              <a:t>angioplastyka</a:t>
            </a:r>
            <a:r>
              <a:rPr lang="pl-PL" sz="2600" dirty="0">
                <a:latin typeface="Times New Roman" pitchFamily="18" charset="0"/>
                <a:cs typeface="Times New Roman" pitchFamily="18" charset="0"/>
              </a:rPr>
              <a:t> tzw. </a:t>
            </a:r>
            <a:r>
              <a:rPr lang="pl-PL" sz="2600" dirty="0" err="1">
                <a:latin typeface="Times New Roman" pitchFamily="18" charset="0"/>
                <a:cs typeface="Times New Roman" pitchFamily="18" charset="0"/>
              </a:rPr>
              <a:t>balonikowanie</a:t>
            </a:r>
            <a:r>
              <a:rPr lang="pl-PL" sz="2600" dirty="0">
                <a:latin typeface="Times New Roman" pitchFamily="18" charset="0"/>
                <a:cs typeface="Times New Roman" pitchFamily="18" charset="0"/>
              </a:rPr>
              <a:t> (polega na rozkruszeniu złogów cholesterolu za pomocą balonika prowadzonego do naczynia za pomocą cewnika), •</a:t>
            </a:r>
          </a:p>
          <a:p>
            <a:pPr>
              <a:buClr>
                <a:schemeClr val="tx1"/>
              </a:buClr>
              <a:buFont typeface="Wingdings" pitchFamily="2" charset="2"/>
              <a:buChar char="§"/>
            </a:pPr>
            <a:r>
              <a:rPr lang="pl-PL" sz="2600" b="1" dirty="0">
                <a:latin typeface="Times New Roman" pitchFamily="18" charset="0"/>
                <a:cs typeface="Times New Roman" pitchFamily="18" charset="0"/>
              </a:rPr>
              <a:t>założenie </a:t>
            </a:r>
            <a:r>
              <a:rPr lang="pl-PL" sz="2600" b="1" dirty="0" err="1">
                <a:latin typeface="Times New Roman" pitchFamily="18" charset="0"/>
                <a:cs typeface="Times New Roman" pitchFamily="18" charset="0"/>
              </a:rPr>
              <a:t>by-passów</a:t>
            </a:r>
            <a:r>
              <a:rPr lang="pl-PL" sz="2600" b="1" dirty="0">
                <a:latin typeface="Times New Roman" pitchFamily="18" charset="0"/>
                <a:cs typeface="Times New Roman" pitchFamily="18" charset="0"/>
              </a:rPr>
              <a:t> </a:t>
            </a:r>
            <a:r>
              <a:rPr lang="pl-PL" sz="2600" dirty="0">
                <a:latin typeface="Times New Roman" pitchFamily="18" charset="0"/>
                <a:cs typeface="Times New Roman" pitchFamily="18" charset="0"/>
              </a:rPr>
              <a:t>(polega na </a:t>
            </a:r>
            <a:r>
              <a:rPr lang="pl-PL" sz="2600" dirty="0" err="1">
                <a:latin typeface="Times New Roman" pitchFamily="18" charset="0"/>
                <a:cs typeface="Times New Roman" pitchFamily="18" charset="0"/>
              </a:rPr>
              <a:t>przekierowaniu</a:t>
            </a:r>
            <a:r>
              <a:rPr lang="pl-PL" sz="2600" dirty="0">
                <a:latin typeface="Times New Roman" pitchFamily="18" charset="0"/>
                <a:cs typeface="Times New Roman" pitchFamily="18" charset="0"/>
              </a:rPr>
              <a:t> krwi z objętej zmianami tętnicy do „obejścia" utworzonego z części zdrowej żyły pobranej z innej części ciała pacjenta).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ZAWAŁ SERCA</a:t>
            </a:r>
          </a:p>
        </p:txBody>
      </p:sp>
      <p:sp>
        <p:nvSpPr>
          <p:cNvPr id="3" name="Symbol zastępczy zawartości 2"/>
          <p:cNvSpPr>
            <a:spLocks noGrp="1"/>
          </p:cNvSpPr>
          <p:nvPr>
            <p:ph idx="1"/>
          </p:nvPr>
        </p:nvSpPr>
        <p:spPr>
          <a:xfrm>
            <a:off x="214282" y="1500174"/>
            <a:ext cx="8643998" cy="4954634"/>
          </a:xfrm>
        </p:spPr>
        <p:txBody>
          <a:bodyPr>
            <a:normAutofit fontScale="85000" lnSpcReduction="20000"/>
          </a:bodyPr>
          <a:lstStyle/>
          <a:p>
            <a:pPr>
              <a:buClr>
                <a:schemeClr val="tx1"/>
              </a:buClr>
              <a:buFont typeface="Wingdings" pitchFamily="2" charset="2"/>
              <a:buChar char="§"/>
            </a:pPr>
            <a:r>
              <a:rPr lang="pl-PL" dirty="0">
                <a:latin typeface="Times New Roman" pitchFamily="18" charset="0"/>
                <a:cs typeface="Times New Roman" pitchFamily="18" charset="0"/>
              </a:rPr>
              <a:t>Jest  konsekwencją postępującej choroby niedokrwiennej serca i zarazem najgroźniejszą jej postacią.</a:t>
            </a:r>
          </a:p>
          <a:p>
            <a:pPr>
              <a:buClr>
                <a:schemeClr val="tx1"/>
              </a:buClr>
              <a:buFont typeface="Wingdings" pitchFamily="2" charset="2"/>
              <a:buChar char="§"/>
            </a:pPr>
            <a:r>
              <a:rPr lang="pl-PL" dirty="0">
                <a:latin typeface="Times New Roman" pitchFamily="18" charset="0"/>
                <a:cs typeface="Times New Roman" pitchFamily="18" charset="0"/>
              </a:rPr>
              <a:t>Przyczyną zawału serca jest najczęściej miażdżyca, czyli zwężenie naczynia przez odkładający się między innymi cholesterol. Dochodzi do niego w skutek niedokrwienia spowodowanego powstającym na blaszce miażdżycowej zakrzepem, który nagle ogranicza drożność tętnicy wieńcowej. W tej sytuacji krew nie dostarcza wystarczającej ilości tlenu do serca i dochodzi do niedotlenienia fragmentu mięśnia sercowego.</a:t>
            </a:r>
          </a:p>
          <a:p>
            <a:pPr>
              <a:buClr>
                <a:schemeClr val="tx1"/>
              </a:buClr>
              <a:buFont typeface="Wingdings" pitchFamily="2" charset="2"/>
              <a:buChar char="§"/>
            </a:pPr>
            <a:r>
              <a:rPr lang="pl-PL" dirty="0">
                <a:latin typeface="Times New Roman" pitchFamily="18" charset="0"/>
                <a:cs typeface="Times New Roman" pitchFamily="18" charset="0"/>
              </a:rPr>
              <a:t>Częstość występowania ostrych zespołów wieńcowych (OZW) w Polsce szacuje się na &gt;100 000 przypadków rocznie. Zapadalność na OZW wynosiła w Polsce w 2018 r. 2997/mln mieszkańców.</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ZAWAŁ SERCA - TYPY</a:t>
            </a:r>
          </a:p>
        </p:txBody>
      </p:sp>
      <p:sp>
        <p:nvSpPr>
          <p:cNvPr id="3" name="Symbol zastępczy zawartości 2"/>
          <p:cNvSpPr>
            <a:spLocks noGrp="1"/>
          </p:cNvSpPr>
          <p:nvPr>
            <p:ph sz="half" idx="1"/>
          </p:nvPr>
        </p:nvSpPr>
        <p:spPr/>
        <p:txBody>
          <a:bodyPr>
            <a:normAutofit fontScale="85000" lnSpcReduction="20000"/>
          </a:bodyPr>
          <a:lstStyle/>
          <a:p>
            <a:pPr>
              <a:buClr>
                <a:schemeClr val="tx1"/>
              </a:buClr>
              <a:buNone/>
            </a:pPr>
            <a:r>
              <a:rPr lang="pl-PL" dirty="0">
                <a:latin typeface="Times New Roman" pitchFamily="18" charset="0"/>
                <a:cs typeface="Times New Roman" pitchFamily="18" charset="0"/>
              </a:rPr>
              <a:t>Na podstawie zapisu badania EKG wyróżnia się:</a:t>
            </a:r>
          </a:p>
          <a:p>
            <a:pPr>
              <a:buClr>
                <a:schemeClr val="tx1"/>
              </a:buClr>
              <a:buFont typeface="Wingdings" pitchFamily="2" charset="2"/>
              <a:buChar char="§"/>
            </a:pPr>
            <a:r>
              <a:rPr lang="pl-PL" dirty="0">
                <a:latin typeface="Times New Roman" pitchFamily="18" charset="0"/>
                <a:cs typeface="Times New Roman" pitchFamily="18" charset="0"/>
              </a:rPr>
              <a:t>zawał serca bez uniesienia odcinka ST – NSTEMI, czyli zawał, podczas którego w zapisie EKG nie widać charakterystycznego uniesienia odcinka ST</a:t>
            </a:r>
          </a:p>
          <a:p>
            <a:pPr>
              <a:buClr>
                <a:schemeClr val="tx1"/>
              </a:buClr>
              <a:buFont typeface="Wingdings" pitchFamily="2" charset="2"/>
              <a:buChar char="§"/>
            </a:pPr>
            <a:r>
              <a:rPr lang="pl-PL" dirty="0">
                <a:latin typeface="Times New Roman" pitchFamily="18" charset="0"/>
                <a:cs typeface="Times New Roman" pitchFamily="18" charset="0"/>
              </a:rPr>
              <a:t>ostry zespół wieńcowy z uniesieniem odcinka ST (STEMI) – zawał serca, w którym widoczne</a:t>
            </a:r>
            <a:br>
              <a:rPr lang="pl-PL" dirty="0">
                <a:latin typeface="Times New Roman" pitchFamily="18" charset="0"/>
                <a:cs typeface="Times New Roman" pitchFamily="18" charset="0"/>
              </a:rPr>
            </a:br>
            <a:r>
              <a:rPr lang="pl-PL" dirty="0">
                <a:latin typeface="Times New Roman" pitchFamily="18" charset="0"/>
                <a:cs typeface="Times New Roman" pitchFamily="18" charset="0"/>
              </a:rPr>
              <a:t> jest w zapisie EKG charakterystyczne</a:t>
            </a:r>
            <a:br>
              <a:rPr lang="pl-PL" dirty="0">
                <a:latin typeface="Times New Roman" pitchFamily="18" charset="0"/>
                <a:cs typeface="Times New Roman" pitchFamily="18" charset="0"/>
              </a:rPr>
            </a:br>
            <a:r>
              <a:rPr lang="pl-PL" dirty="0">
                <a:latin typeface="Times New Roman" pitchFamily="18" charset="0"/>
                <a:cs typeface="Times New Roman" pitchFamily="18" charset="0"/>
              </a:rPr>
              <a:t> uniesienie odcinka ST.</a:t>
            </a:r>
          </a:p>
          <a:p>
            <a:pPr>
              <a:buNone/>
            </a:pPr>
            <a:endParaRPr lang="pl-PL" dirty="0"/>
          </a:p>
        </p:txBody>
      </p:sp>
      <p:pic>
        <p:nvPicPr>
          <p:cNvPr id="5" name="Symbol zastępczy zawartości 4" descr="myocardial_infarction.jpg"/>
          <p:cNvPicPr>
            <a:picLocks noGrp="1" noChangeAspect="1"/>
          </p:cNvPicPr>
          <p:nvPr>
            <p:ph sz="half" idx="2"/>
          </p:nvPr>
        </p:nvPicPr>
        <p:blipFill>
          <a:blip r:embed="rId2"/>
          <a:stretch>
            <a:fillRect/>
          </a:stretch>
        </p:blipFill>
        <p:spPr>
          <a:xfrm>
            <a:off x="4648200" y="2470944"/>
            <a:ext cx="4038600" cy="3028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ZAWAŁ SERCA - OBJAWY</a:t>
            </a:r>
          </a:p>
        </p:txBody>
      </p:sp>
      <p:sp>
        <p:nvSpPr>
          <p:cNvPr id="3" name="Symbol zastępczy zawartości 2"/>
          <p:cNvSpPr>
            <a:spLocks noGrp="1"/>
          </p:cNvSpPr>
          <p:nvPr>
            <p:ph sz="half" idx="1"/>
          </p:nvPr>
        </p:nvSpPr>
        <p:spPr/>
        <p:txBody>
          <a:bodyPr>
            <a:normAutofit fontScale="25000" lnSpcReduction="20000"/>
          </a:bodyPr>
          <a:lstStyle/>
          <a:p>
            <a:pPr>
              <a:buNone/>
            </a:pPr>
            <a:r>
              <a:rPr lang="pl-PL" sz="7200" b="1" dirty="0">
                <a:latin typeface="Times New Roman" pitchFamily="18" charset="0"/>
                <a:cs typeface="Times New Roman" pitchFamily="18" charset="0"/>
              </a:rPr>
              <a:t>Głównym objawem zawału serca jest ból w klatce piersiowej</a:t>
            </a:r>
            <a:r>
              <a:rPr lang="pl-PL" sz="7200" dirty="0">
                <a:latin typeface="Times New Roman" pitchFamily="18" charset="0"/>
                <a:cs typeface="Times New Roman" pitchFamily="18" charset="0"/>
              </a:rPr>
              <a:t>:</a:t>
            </a:r>
          </a:p>
          <a:p>
            <a:pPr>
              <a:buClr>
                <a:schemeClr val="tx1"/>
              </a:buClr>
              <a:buFont typeface="Wingdings" pitchFamily="2" charset="2"/>
              <a:buChar char="§"/>
            </a:pPr>
            <a:r>
              <a:rPr lang="pl-PL" sz="7200" dirty="0">
                <a:latin typeface="Times New Roman" pitchFamily="18" charset="0"/>
                <a:cs typeface="Times New Roman" pitchFamily="18" charset="0"/>
              </a:rPr>
              <a:t>zwykle bardzo silny, piekący, dławiący, gniotący lub ściskający</a:t>
            </a:r>
          </a:p>
          <a:p>
            <a:pPr>
              <a:buClr>
                <a:schemeClr val="tx1"/>
              </a:buClr>
              <a:buFont typeface="Wingdings" pitchFamily="2" charset="2"/>
              <a:buChar char="§"/>
            </a:pPr>
            <a:r>
              <a:rPr lang="pl-PL" sz="7200" dirty="0">
                <a:latin typeface="Times New Roman" pitchFamily="18" charset="0"/>
                <a:cs typeface="Times New Roman" pitchFamily="18" charset="0"/>
              </a:rPr>
              <a:t>typowo zlokalizowany za mostkiem, odczuwany na większym obszarze,</a:t>
            </a:r>
          </a:p>
          <a:p>
            <a:pPr>
              <a:buClr>
                <a:schemeClr val="tx1"/>
              </a:buClr>
              <a:buFont typeface="Wingdings" pitchFamily="2" charset="2"/>
              <a:buChar char="§"/>
            </a:pPr>
            <a:r>
              <a:rPr lang="pl-PL" sz="7200" dirty="0">
                <a:latin typeface="Times New Roman" pitchFamily="18" charset="0"/>
                <a:cs typeface="Times New Roman" pitchFamily="18" charset="0"/>
              </a:rPr>
              <a:t>na ogół trwa &gt;20 min i stopniowo narasta</a:t>
            </a:r>
          </a:p>
          <a:p>
            <a:pPr>
              <a:buClr>
                <a:schemeClr val="tx1"/>
              </a:buClr>
              <a:buFont typeface="Wingdings" pitchFamily="2" charset="2"/>
              <a:buChar char="§"/>
            </a:pPr>
            <a:r>
              <a:rPr lang="pl-PL" sz="7200" dirty="0">
                <a:latin typeface="Times New Roman" pitchFamily="18" charset="0"/>
                <a:cs typeface="Times New Roman" pitchFamily="18" charset="0"/>
              </a:rPr>
              <a:t>u 10–20% chorych promieniuje do żuchwy, lewego barku lub lewego ramienia (i dalej zwykle wzdłuż nerwu łokciowego do nadgarstka i palców ręki) albo do górnej części brzucha nadbrzusza, rzadko do pleców (wtedy do okolicy </a:t>
            </a:r>
            <a:r>
              <a:rPr lang="pl-PL" sz="7200" dirty="0" err="1">
                <a:latin typeface="Times New Roman" pitchFamily="18" charset="0"/>
                <a:cs typeface="Times New Roman" pitchFamily="18" charset="0"/>
              </a:rPr>
              <a:t>międzyłopatkowej</a:t>
            </a:r>
            <a:r>
              <a:rPr lang="pl-PL" sz="7200" dirty="0">
                <a:latin typeface="Times New Roman" pitchFamily="18" charset="0"/>
                <a:cs typeface="Times New Roman" pitchFamily="18" charset="0"/>
              </a:rPr>
              <a:t>)</a:t>
            </a:r>
          </a:p>
          <a:p>
            <a:pPr>
              <a:buClr>
                <a:schemeClr val="tx1"/>
              </a:buClr>
              <a:buFont typeface="Wingdings" pitchFamily="2" charset="2"/>
              <a:buChar char="§"/>
            </a:pPr>
            <a:r>
              <a:rPr lang="pl-PL" sz="7200" dirty="0">
                <a:latin typeface="Times New Roman" pitchFamily="18" charset="0"/>
                <a:cs typeface="Times New Roman" pitchFamily="18" charset="0"/>
              </a:rPr>
              <a:t>nie zmniejsza się po przyjęciu nitrogliceryny podjęzykowo (u osób, które mają nitroglicerynę przepisaną przez lekarza).</a:t>
            </a:r>
          </a:p>
          <a:p>
            <a:endParaRPr lang="pl-PL" sz="7200" dirty="0"/>
          </a:p>
        </p:txBody>
      </p:sp>
      <p:pic>
        <p:nvPicPr>
          <p:cNvPr id="5" name="Symbol zastępczy zawartości 4" descr="bol_wiencowy.jpg"/>
          <p:cNvPicPr>
            <a:picLocks noGrp="1" noChangeAspect="1"/>
          </p:cNvPicPr>
          <p:nvPr>
            <p:ph sz="half" idx="2"/>
          </p:nvPr>
        </p:nvPicPr>
        <p:blipFill>
          <a:blip r:embed="rId2"/>
          <a:stretch>
            <a:fillRect/>
          </a:stretch>
        </p:blipFill>
        <p:spPr>
          <a:xfrm>
            <a:off x="5038725" y="2199481"/>
            <a:ext cx="3257550" cy="3571875"/>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ZAWAŁ SERCA - OBJAWY</a:t>
            </a:r>
            <a:endParaRPr lang="pl-PL" dirty="0"/>
          </a:p>
        </p:txBody>
      </p:sp>
      <p:sp>
        <p:nvSpPr>
          <p:cNvPr id="5" name="Symbol zastępczy zawartości 4"/>
          <p:cNvSpPr>
            <a:spLocks noGrp="1"/>
          </p:cNvSpPr>
          <p:nvPr>
            <p:ph idx="1"/>
          </p:nvPr>
        </p:nvSpPr>
        <p:spPr/>
        <p:txBody>
          <a:bodyPr>
            <a:normAutofit fontScale="92500" lnSpcReduction="10000"/>
          </a:bodyPr>
          <a:lstStyle/>
          <a:p>
            <a:pPr>
              <a:buClr>
                <a:schemeClr val="tx1"/>
              </a:buClr>
              <a:buFont typeface="Wingdings" pitchFamily="2" charset="2"/>
              <a:buChar char="§"/>
            </a:pPr>
            <a:r>
              <a:rPr lang="pl-PL" dirty="0">
                <a:latin typeface="Times New Roman" pitchFamily="18" charset="0"/>
                <a:cs typeface="Times New Roman" pitchFamily="18" charset="0"/>
              </a:rPr>
              <a:t>duszność – najczęściej u osób w podeszłym wieku lub z rozległym zawałem serca, niekiedy towarzyszy jej kaszel z odkrztuszaniem,</a:t>
            </a:r>
          </a:p>
          <a:p>
            <a:pPr>
              <a:buClr>
                <a:schemeClr val="tx1"/>
              </a:buClr>
              <a:buFont typeface="Wingdings" pitchFamily="2" charset="2"/>
              <a:buChar char="§"/>
            </a:pPr>
            <a:r>
              <a:rPr lang="pl-PL" dirty="0">
                <a:latin typeface="Times New Roman" pitchFamily="18" charset="0"/>
                <a:cs typeface="Times New Roman" pitchFamily="18" charset="0"/>
              </a:rPr>
              <a:t>osłabienie,</a:t>
            </a:r>
          </a:p>
          <a:p>
            <a:pPr>
              <a:buClr>
                <a:schemeClr val="tx1"/>
              </a:buClr>
              <a:buFont typeface="Wingdings" pitchFamily="2" charset="2"/>
              <a:buChar char="§"/>
            </a:pPr>
            <a:r>
              <a:rPr lang="pl-PL" dirty="0">
                <a:latin typeface="Times New Roman" pitchFamily="18" charset="0"/>
                <a:cs typeface="Times New Roman" pitchFamily="18" charset="0"/>
              </a:rPr>
              <a:t>zawroty głowy, stan </a:t>
            </a:r>
            <a:r>
              <a:rPr lang="pl-PL" dirty="0" err="1">
                <a:latin typeface="Times New Roman" pitchFamily="18" charset="0"/>
                <a:cs typeface="Times New Roman" pitchFamily="18" charset="0"/>
              </a:rPr>
              <a:t>przedomdleniowy</a:t>
            </a:r>
            <a:r>
              <a:rPr lang="pl-PL" dirty="0">
                <a:latin typeface="Times New Roman" pitchFamily="18" charset="0"/>
                <a:cs typeface="Times New Roman" pitchFamily="18" charset="0"/>
              </a:rPr>
              <a:t> lub omdlenie</a:t>
            </a:r>
          </a:p>
          <a:p>
            <a:pPr>
              <a:buClr>
                <a:schemeClr val="tx1"/>
              </a:buClr>
              <a:buFont typeface="Wingdings" pitchFamily="2" charset="2"/>
              <a:buChar char="§"/>
            </a:pPr>
            <a:r>
              <a:rPr lang="pl-PL" dirty="0">
                <a:latin typeface="Times New Roman" pitchFamily="18" charset="0"/>
                <a:cs typeface="Times New Roman" pitchFamily="18" charset="0"/>
              </a:rPr>
              <a:t>kołatanie serca, </a:t>
            </a:r>
          </a:p>
          <a:p>
            <a:pPr>
              <a:buClr>
                <a:schemeClr val="tx1"/>
              </a:buClr>
              <a:buFont typeface="Wingdings" pitchFamily="2" charset="2"/>
              <a:buChar char="§"/>
            </a:pPr>
            <a:r>
              <a:rPr lang="pl-PL" dirty="0">
                <a:latin typeface="Times New Roman" pitchFamily="18" charset="0"/>
                <a:cs typeface="Times New Roman" pitchFamily="18" charset="0"/>
              </a:rPr>
              <a:t>nudności, wymioty</a:t>
            </a:r>
          </a:p>
          <a:p>
            <a:pPr>
              <a:buClr>
                <a:schemeClr val="tx1"/>
              </a:buClr>
              <a:buFont typeface="Wingdings" pitchFamily="2" charset="2"/>
              <a:buChar char="§"/>
            </a:pPr>
            <a:r>
              <a:rPr lang="pl-PL" dirty="0">
                <a:latin typeface="Times New Roman" pitchFamily="18" charset="0"/>
                <a:cs typeface="Times New Roman" pitchFamily="18" charset="0"/>
              </a:rPr>
              <a:t>niepokój lub lęk, strach przed zbliżającą się śmiercią – zwłaszcza u chorych z silnym bólem w klatce piersiowej.</a:t>
            </a:r>
          </a:p>
          <a:p>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ZAWAŁ SERCA – </a:t>
            </a:r>
            <a:b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DIAGNOSTYKA</a:t>
            </a:r>
            <a:endParaRPr lang="pl-PL" dirty="0"/>
          </a:p>
        </p:txBody>
      </p:sp>
      <p:sp>
        <p:nvSpPr>
          <p:cNvPr id="3" name="Symbol zastępczy zawartości 2"/>
          <p:cNvSpPr>
            <a:spLocks noGrp="1"/>
          </p:cNvSpPr>
          <p:nvPr>
            <p:ph idx="1"/>
          </p:nvPr>
        </p:nvSpPr>
        <p:spPr/>
        <p:txBody>
          <a:bodyPr/>
          <a:lstStyle/>
          <a:p>
            <a:pPr fontAlgn="base">
              <a:buNone/>
            </a:pPr>
            <a:r>
              <a:rPr lang="pl-PL" dirty="0">
                <a:latin typeface="Times New Roman" pitchFamily="18" charset="0"/>
                <a:cs typeface="Times New Roman" pitchFamily="18" charset="0"/>
              </a:rPr>
              <a:t>Rozpoznanie zawału serca stawia się na</a:t>
            </a:r>
          </a:p>
          <a:p>
            <a:pPr fontAlgn="base">
              <a:buNone/>
            </a:pPr>
            <a:r>
              <a:rPr lang="pl-PL" dirty="0">
                <a:latin typeface="Times New Roman" pitchFamily="18" charset="0"/>
                <a:cs typeface="Times New Roman" pitchFamily="18" charset="0"/>
              </a:rPr>
              <a:t>podstawie:</a:t>
            </a:r>
          </a:p>
          <a:p>
            <a:pPr fontAlgn="base">
              <a:buClr>
                <a:schemeClr val="tx1"/>
              </a:buClr>
              <a:buFont typeface="Wingdings" pitchFamily="2" charset="2"/>
              <a:buChar char="§"/>
            </a:pPr>
            <a:r>
              <a:rPr lang="pl-PL" dirty="0">
                <a:latin typeface="Times New Roman" pitchFamily="18" charset="0"/>
                <a:cs typeface="Times New Roman" pitchFamily="18" charset="0"/>
              </a:rPr>
              <a:t>objawów, zwłaszcza bólu w klatce piersiowej,</a:t>
            </a:r>
          </a:p>
          <a:p>
            <a:pPr fontAlgn="base">
              <a:buClr>
                <a:schemeClr val="tx1"/>
              </a:buClr>
              <a:buFont typeface="Wingdings" pitchFamily="2" charset="2"/>
              <a:buChar char="§"/>
            </a:pPr>
            <a:r>
              <a:rPr lang="pl-PL" dirty="0">
                <a:latin typeface="Times New Roman" pitchFamily="18" charset="0"/>
                <a:cs typeface="Times New Roman" pitchFamily="18" charset="0"/>
              </a:rPr>
              <a:t>EKG,</a:t>
            </a:r>
          </a:p>
          <a:p>
            <a:pPr fontAlgn="base">
              <a:buClr>
                <a:schemeClr val="tx1"/>
              </a:buClr>
              <a:buFont typeface="Wingdings" pitchFamily="2" charset="2"/>
              <a:buChar char="§"/>
            </a:pPr>
            <a:r>
              <a:rPr lang="pl-PL" dirty="0">
                <a:latin typeface="Times New Roman" pitchFamily="18" charset="0"/>
                <a:cs typeface="Times New Roman" pitchFamily="18" charset="0"/>
              </a:rPr>
              <a:t>badania krwi (tak zwanych markerów zawału serca; </a:t>
            </a:r>
            <a:r>
              <a:rPr lang="pl-PL" dirty="0" err="1">
                <a:latin typeface="Times New Roman" pitchFamily="18" charset="0"/>
                <a:cs typeface="Times New Roman" pitchFamily="18" charset="0"/>
              </a:rPr>
              <a:t>troponina</a:t>
            </a:r>
            <a:r>
              <a:rPr lang="pl-PL" dirty="0">
                <a:latin typeface="Times New Roman" pitchFamily="18" charset="0"/>
                <a:cs typeface="Times New Roman" pitchFamily="18" charset="0"/>
              </a:rPr>
              <a:t>).</a:t>
            </a:r>
          </a:p>
          <a:p>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ZAWAŁ SERCA - LECZENIE</a:t>
            </a:r>
          </a:p>
        </p:txBody>
      </p:sp>
      <p:sp>
        <p:nvSpPr>
          <p:cNvPr id="3" name="Symbol zastępczy zawartości 2"/>
          <p:cNvSpPr>
            <a:spLocks noGrp="1"/>
          </p:cNvSpPr>
          <p:nvPr>
            <p:ph idx="1"/>
          </p:nvPr>
        </p:nvSpPr>
        <p:spPr/>
        <p:txBody>
          <a:bodyPr/>
          <a:lstStyle/>
          <a:p>
            <a:pPr>
              <a:buNone/>
            </a:pPr>
            <a:endParaRPr lang="pl-PL" dirty="0">
              <a:latin typeface="Times New Roman" pitchFamily="18" charset="0"/>
              <a:cs typeface="Times New Roman" pitchFamily="18" charset="0"/>
            </a:endParaRPr>
          </a:p>
          <a:p>
            <a:pPr>
              <a:buNone/>
            </a:pPr>
            <a:r>
              <a:rPr lang="pl-PL" dirty="0">
                <a:latin typeface="Times New Roman" pitchFamily="18" charset="0"/>
                <a:cs typeface="Times New Roman" pitchFamily="18" charset="0"/>
              </a:rPr>
              <a:t>Zawał mięśnia sercowego wymaga</a:t>
            </a:r>
          </a:p>
          <a:p>
            <a:pPr>
              <a:buNone/>
            </a:pPr>
            <a:r>
              <a:rPr lang="pl-PL" dirty="0">
                <a:latin typeface="Times New Roman" pitchFamily="18" charset="0"/>
                <a:cs typeface="Times New Roman" pitchFamily="18" charset="0"/>
              </a:rPr>
              <a:t>bezzwłocznego leczenia szpitalnego, które</a:t>
            </a:r>
          </a:p>
          <a:p>
            <a:pPr>
              <a:buNone/>
            </a:pPr>
            <a:r>
              <a:rPr lang="pl-PL" dirty="0">
                <a:latin typeface="Times New Roman" pitchFamily="18" charset="0"/>
                <a:cs typeface="Times New Roman" pitchFamily="18" charset="0"/>
              </a:rPr>
              <a:t>dzielimy na:</a:t>
            </a:r>
          </a:p>
          <a:p>
            <a:pPr>
              <a:buClr>
                <a:schemeClr val="tx1"/>
              </a:buClr>
              <a:buFont typeface="Wingdings" pitchFamily="2" charset="2"/>
              <a:buChar char="§"/>
            </a:pPr>
            <a:r>
              <a:rPr lang="pl-PL" dirty="0">
                <a:latin typeface="Times New Roman" pitchFamily="18" charset="0"/>
                <a:cs typeface="Times New Roman" pitchFamily="18" charset="0"/>
              </a:rPr>
              <a:t> inwazyjne (</a:t>
            </a:r>
            <a:r>
              <a:rPr lang="pl-PL" dirty="0" err="1">
                <a:latin typeface="Times New Roman" pitchFamily="18" charset="0"/>
                <a:cs typeface="Times New Roman" pitchFamily="18" charset="0"/>
              </a:rPr>
              <a:t>angioplastyka</a:t>
            </a:r>
            <a:r>
              <a:rPr lang="pl-PL" dirty="0">
                <a:latin typeface="Times New Roman" pitchFamily="18" charset="0"/>
                <a:cs typeface="Times New Roman" pitchFamily="18" charset="0"/>
              </a:rPr>
              <a:t>, rzadziej  by-passy),</a:t>
            </a:r>
          </a:p>
          <a:p>
            <a:pPr>
              <a:buClr>
                <a:schemeClr val="tx1"/>
              </a:buClr>
              <a:buFont typeface="Wingdings" pitchFamily="2" charset="2"/>
              <a:buChar char="§"/>
            </a:pPr>
            <a:r>
              <a:rPr lang="pl-PL" dirty="0">
                <a:latin typeface="Times New Roman" pitchFamily="18" charset="0"/>
                <a:cs typeface="Times New Roman" pitchFamily="18" charset="0"/>
              </a:rPr>
              <a:t>farmakologiczne.</a:t>
            </a:r>
          </a:p>
          <a:p>
            <a:pPr>
              <a:buNone/>
            </a:pP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chemeClr val="tx1"/>
                </a:solidFill>
                <a:effectLst>
                  <a:outerShdw blurRad="63500" dir="3600000" algn="tl" rotWithShape="0">
                    <a:srgbClr val="000000">
                      <a:alpha val="70000"/>
                    </a:srgbClr>
                  </a:outerShdw>
                </a:effectLst>
                <a:latin typeface="Times New Roman" pitchFamily="18" charset="0"/>
                <a:cs typeface="Times New Roman" pitchFamily="18" charset="0"/>
              </a:rPr>
              <a:t>NIEWYDOLNOŚĆ SERCA</a:t>
            </a:r>
          </a:p>
        </p:txBody>
      </p:sp>
      <p:sp>
        <p:nvSpPr>
          <p:cNvPr id="3" name="Symbol zastępczy zawartości 2"/>
          <p:cNvSpPr>
            <a:spLocks noGrp="1"/>
          </p:cNvSpPr>
          <p:nvPr>
            <p:ph idx="1"/>
          </p:nvPr>
        </p:nvSpPr>
        <p:spPr/>
        <p:txBody>
          <a:bodyPr>
            <a:normAutofit/>
          </a:bodyPr>
          <a:lstStyle/>
          <a:p>
            <a:pPr>
              <a:buClr>
                <a:schemeClr val="tx1"/>
              </a:buClr>
              <a:buFont typeface="Wingdings" pitchFamily="2" charset="2"/>
              <a:buChar char="§"/>
            </a:pPr>
            <a:r>
              <a:rPr lang="pl-PL" dirty="0">
                <a:latin typeface="Times New Roman" pitchFamily="18" charset="0"/>
                <a:cs typeface="Times New Roman" pitchFamily="18" charset="0"/>
              </a:rPr>
              <a:t> to schorzenie, w którym</a:t>
            </a:r>
            <a:r>
              <a:rPr lang="pl-PL" b="1" dirty="0">
                <a:latin typeface="Times New Roman" pitchFamily="18" charset="0"/>
                <a:cs typeface="Times New Roman" pitchFamily="18" charset="0"/>
              </a:rPr>
              <a:t> serce nie jest zdolne do pompowania odpowiedniej ilości krwi</a:t>
            </a:r>
            <a:r>
              <a:rPr lang="pl-PL" dirty="0">
                <a:latin typeface="Times New Roman" pitchFamily="18" charset="0"/>
                <a:cs typeface="Times New Roman" pitchFamily="18" charset="0"/>
              </a:rPr>
              <a:t> do narządów naszego organizmu, co powoduje, że do poszczególnych narządów dociera zbyt mało tlenu, lub też zbyt dużo krwi zalega w narządach ciała. </a:t>
            </a:r>
          </a:p>
          <a:p>
            <a:pPr>
              <a:buClr>
                <a:schemeClr val="tx1"/>
              </a:buClr>
              <a:buFont typeface="Wingdings" pitchFamily="2" charset="2"/>
              <a:buChar char="§"/>
            </a:pPr>
            <a:r>
              <a:rPr lang="pl-PL" dirty="0">
                <a:latin typeface="Times New Roman" pitchFamily="18" charset="0"/>
                <a:cs typeface="Times New Roman" pitchFamily="18" charset="0"/>
              </a:rPr>
              <a:t>najczęściej spowodowana jest chorobą niedokrwienną oraz przede wszystkim przebytym wcześniej zawałem.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txBox="1">
            <a:spLocks/>
          </p:cNvSpPr>
          <p:nvPr/>
        </p:nvSpPr>
        <p:spPr>
          <a:xfrm>
            <a:off x="857224" y="500042"/>
            <a:ext cx="7372376" cy="5715040"/>
          </a:xfrm>
          <a:prstGeom prst="rect">
            <a:avLst/>
          </a:prstGeom>
        </p:spPr>
        <p:txBody>
          <a:bodyPr vert="horz" anchor="ctr">
            <a:normAutofit/>
          </a:bodyPr>
          <a:lstStyle/>
          <a:p>
            <a:pPr marL="484632" marR="0" lvl="0" indent="0" algn="ctr" defTabSz="914400" rtl="0" eaLnBrk="1" fontAlgn="auto" latinLnBrk="0" hangingPunct="1">
              <a:lnSpc>
                <a:spcPct val="100000"/>
              </a:lnSpc>
              <a:spcBef>
                <a:spcPct val="0"/>
              </a:spcBef>
              <a:spcAft>
                <a:spcPts val="0"/>
              </a:spcAft>
              <a:buClrTx/>
              <a:buSzTx/>
              <a:buFontTx/>
              <a:buNone/>
              <a:tabLst/>
              <a:defRPr/>
            </a:pPr>
            <a:r>
              <a:rPr kumimoji="0" lang="pl-PL" sz="3500" u="none" strike="noStrike" kern="1200" normalizeH="0" baseline="0" noProof="0" dirty="0">
                <a:ln w="18415" cmpd="sng">
                  <a:solidFill>
                    <a:srgbClr val="FFFFFF"/>
                  </a:solidFill>
                  <a:prstDash val="solid"/>
                </a:ln>
                <a:solidFill>
                  <a:srgbClr val="FFFFFF"/>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OBECNIE CHOROBY SERCA I NACZYŃ STAŁY SIĘ TAK POWSZECHNE, ŻE ZAJMUJĄ KLUCZOWE MIEJSCE NA LIŚCIE CHORÓB CYWILIZACYJNYCH</a:t>
            </a:r>
            <a:r>
              <a:rPr kumimoji="0" lang="pl-PL" sz="4200" i="1"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itchFamily="18" charset="0"/>
                <a:ea typeface="+mj-ea"/>
                <a:cs typeface="Times New Roman" pitchFamily="18" charset="0"/>
              </a:rPr>
              <a:t>. </a:t>
            </a:r>
            <a:endParaRPr kumimoji="0" lang="pl-PL" sz="42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Times New Roman" pitchFamily="18" charset="0"/>
              <a:ea typeface="+mj-ea"/>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NIEWYDOLNOŚĆ SERCA - OBJAWY</a:t>
            </a:r>
          </a:p>
        </p:txBody>
      </p:sp>
      <p:sp>
        <p:nvSpPr>
          <p:cNvPr id="3" name="Symbol zastępczy zawartości 2"/>
          <p:cNvSpPr>
            <a:spLocks noGrp="1"/>
          </p:cNvSpPr>
          <p:nvPr>
            <p:ph idx="1"/>
          </p:nvPr>
        </p:nvSpPr>
        <p:spPr/>
        <p:txBody>
          <a:bodyPr>
            <a:normAutofit lnSpcReduction="10000"/>
          </a:bodyPr>
          <a:lstStyle/>
          <a:p>
            <a:pPr>
              <a:buClr>
                <a:schemeClr val="tx1"/>
              </a:buClr>
              <a:buFont typeface="Wingdings" pitchFamily="2" charset="2"/>
              <a:buChar char="§"/>
            </a:pPr>
            <a:r>
              <a:rPr lang="pl-PL" dirty="0">
                <a:latin typeface="Times New Roman" pitchFamily="18" charset="0"/>
                <a:cs typeface="Times New Roman" pitchFamily="18" charset="0"/>
              </a:rPr>
              <a:t>duszność,</a:t>
            </a:r>
          </a:p>
          <a:p>
            <a:pPr>
              <a:buClr>
                <a:schemeClr val="tx1"/>
              </a:buClr>
              <a:buFont typeface="Wingdings" pitchFamily="2" charset="2"/>
              <a:buChar char="§"/>
            </a:pPr>
            <a:r>
              <a:rPr lang="pl-PL" dirty="0">
                <a:latin typeface="Times New Roman" pitchFamily="18" charset="0"/>
                <a:cs typeface="Times New Roman" pitchFamily="18" charset="0"/>
              </a:rPr>
              <a:t>nykturia – nocne oddawanie moczu,</a:t>
            </a:r>
          </a:p>
          <a:p>
            <a:pPr>
              <a:buClr>
                <a:schemeClr val="tx1"/>
              </a:buClr>
              <a:buFont typeface="Wingdings" pitchFamily="2" charset="2"/>
              <a:buChar char="§"/>
            </a:pPr>
            <a:r>
              <a:rPr lang="pl-PL" dirty="0">
                <a:latin typeface="Times New Roman" pitchFamily="18" charset="0"/>
                <a:cs typeface="Times New Roman" pitchFamily="18" charset="0"/>
              </a:rPr>
              <a:t>nietolerancja wysiłku i zmęczenie,</a:t>
            </a:r>
          </a:p>
          <a:p>
            <a:pPr>
              <a:buClr>
                <a:schemeClr val="tx1"/>
              </a:buClr>
              <a:buFont typeface="Wingdings" pitchFamily="2" charset="2"/>
              <a:buChar char="§"/>
            </a:pPr>
            <a:r>
              <a:rPr lang="pl-PL" dirty="0">
                <a:latin typeface="Times New Roman" pitchFamily="18" charset="0"/>
                <a:cs typeface="Times New Roman" pitchFamily="18" charset="0"/>
              </a:rPr>
              <a:t>przyspieszone lub nierówne bicie serca,</a:t>
            </a:r>
          </a:p>
          <a:p>
            <a:pPr>
              <a:buClr>
                <a:schemeClr val="tx1"/>
              </a:buClr>
              <a:buFont typeface="Wingdings" pitchFamily="2" charset="2"/>
              <a:buChar char="§"/>
            </a:pPr>
            <a:r>
              <a:rPr lang="pl-PL" dirty="0">
                <a:latin typeface="Times New Roman" pitchFamily="18" charset="0"/>
                <a:cs typeface="Times New Roman" pitchFamily="18" charset="0"/>
              </a:rPr>
              <a:t>obrzęki,</a:t>
            </a:r>
          </a:p>
          <a:p>
            <a:pPr>
              <a:buClr>
                <a:schemeClr val="tx1"/>
              </a:buClr>
              <a:buFont typeface="Wingdings" pitchFamily="2" charset="2"/>
              <a:buChar char="§"/>
            </a:pPr>
            <a:r>
              <a:rPr lang="pl-PL" dirty="0">
                <a:latin typeface="Times New Roman" pitchFamily="18" charset="0"/>
                <a:cs typeface="Times New Roman" pitchFamily="18" charset="0"/>
              </a:rPr>
              <a:t>zawroty głowy,</a:t>
            </a:r>
          </a:p>
          <a:p>
            <a:pPr>
              <a:buClr>
                <a:schemeClr val="tx1"/>
              </a:buClr>
              <a:buFont typeface="Wingdings" pitchFamily="2" charset="2"/>
              <a:buChar char="§"/>
            </a:pPr>
            <a:r>
              <a:rPr lang="pl-PL" dirty="0">
                <a:latin typeface="Times New Roman" pitchFamily="18" charset="0"/>
                <a:cs typeface="Times New Roman" pitchFamily="18" charset="0"/>
              </a:rPr>
              <a:t>kaszel,</a:t>
            </a:r>
          </a:p>
          <a:p>
            <a:pPr>
              <a:buClr>
                <a:schemeClr val="tx1"/>
              </a:buClr>
              <a:buFont typeface="Wingdings" pitchFamily="2" charset="2"/>
              <a:buChar char="§"/>
            </a:pPr>
            <a:r>
              <a:rPr lang="pl-PL" dirty="0">
                <a:latin typeface="Times New Roman" pitchFamily="18" charset="0"/>
                <a:cs typeface="Times New Roman" pitchFamily="18" charset="0"/>
              </a:rPr>
              <a:t>zwiększenie lub ubytek masy ciała,</a:t>
            </a:r>
          </a:p>
          <a:p>
            <a:pPr>
              <a:buClr>
                <a:schemeClr val="tx1"/>
              </a:buClr>
              <a:buFont typeface="Wingdings" pitchFamily="2" charset="2"/>
              <a:buChar char="§"/>
            </a:pPr>
            <a:r>
              <a:rPr lang="pl-PL" dirty="0">
                <a:latin typeface="Times New Roman" pitchFamily="18" charset="0"/>
                <a:cs typeface="Times New Roman" pitchFamily="18" charset="0"/>
              </a:rPr>
              <a:t>brak apetytu.</a:t>
            </a:r>
          </a:p>
          <a:p>
            <a:endParaRPr lang="pl-PL" dirty="0"/>
          </a:p>
          <a:p>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NIEWYDOLNOŚĆ SERCA - DIAGNOSTYKA</a:t>
            </a:r>
          </a:p>
        </p:txBody>
      </p:sp>
      <p:sp>
        <p:nvSpPr>
          <p:cNvPr id="3" name="Symbol zastępczy zawartości 2"/>
          <p:cNvSpPr>
            <a:spLocks noGrp="1"/>
          </p:cNvSpPr>
          <p:nvPr>
            <p:ph idx="1"/>
          </p:nvPr>
        </p:nvSpPr>
        <p:spPr/>
        <p:txBody>
          <a:bodyPr>
            <a:normAutofit lnSpcReduction="10000"/>
          </a:bodyPr>
          <a:lstStyle/>
          <a:p>
            <a:pPr>
              <a:buClr>
                <a:schemeClr val="tx1"/>
              </a:buClr>
              <a:buFont typeface="Wingdings" pitchFamily="2" charset="2"/>
              <a:buChar char="§"/>
            </a:pPr>
            <a:r>
              <a:rPr lang="pl-PL" dirty="0">
                <a:latin typeface="Times New Roman" pitchFamily="18" charset="0"/>
                <a:cs typeface="Times New Roman" pitchFamily="18" charset="0"/>
              </a:rPr>
              <a:t>wywiad,</a:t>
            </a:r>
          </a:p>
          <a:p>
            <a:pPr fontAlgn="base">
              <a:buClr>
                <a:schemeClr val="tx1"/>
              </a:buClr>
              <a:buFont typeface="Wingdings" pitchFamily="2" charset="2"/>
              <a:buChar char="§"/>
            </a:pPr>
            <a:r>
              <a:rPr lang="pl-PL" dirty="0">
                <a:latin typeface="Times New Roman" pitchFamily="18" charset="0"/>
                <a:cs typeface="Times New Roman" pitchFamily="18" charset="0"/>
              </a:rPr>
              <a:t>badania laboratoryjne (BNP i NT – pro – BNP, poziom potasu i sodu we krwi, morfologia krwi z hematokrytem, aktywność enzymów wątrobowych(</a:t>
            </a:r>
            <a:r>
              <a:rPr lang="pl-PL" dirty="0" err="1">
                <a:latin typeface="Times New Roman" pitchFamily="18" charset="0"/>
                <a:cs typeface="Times New Roman" pitchFamily="18" charset="0"/>
              </a:rPr>
              <a:t>AlAt</a:t>
            </a:r>
            <a:r>
              <a:rPr lang="pl-PL" dirty="0">
                <a:latin typeface="Times New Roman" pitchFamily="18" charset="0"/>
                <a:cs typeface="Times New Roman" pitchFamily="18" charset="0"/>
              </a:rPr>
              <a:t>, </a:t>
            </a:r>
            <a:r>
              <a:rPr lang="pl-PL" dirty="0" err="1">
                <a:latin typeface="Times New Roman" pitchFamily="18" charset="0"/>
                <a:cs typeface="Times New Roman" pitchFamily="18" charset="0"/>
              </a:rPr>
              <a:t>AspAt</a:t>
            </a:r>
            <a:r>
              <a:rPr lang="pl-PL" dirty="0">
                <a:latin typeface="Times New Roman" pitchFamily="18" charset="0"/>
                <a:cs typeface="Times New Roman" pitchFamily="18" charset="0"/>
              </a:rPr>
              <a:t>) oraz bilirubina,</a:t>
            </a:r>
          </a:p>
          <a:p>
            <a:pPr>
              <a:buClr>
                <a:schemeClr val="tx1"/>
              </a:buClr>
              <a:buFont typeface="Wingdings" pitchFamily="2" charset="2"/>
              <a:buChar char="§"/>
            </a:pPr>
            <a:r>
              <a:rPr lang="pl-PL" dirty="0">
                <a:latin typeface="Times New Roman" pitchFamily="18" charset="0"/>
                <a:cs typeface="Times New Roman" pitchFamily="18" charset="0"/>
              </a:rPr>
              <a:t>EKG,</a:t>
            </a:r>
          </a:p>
          <a:p>
            <a:pPr>
              <a:buClr>
                <a:schemeClr val="tx1"/>
              </a:buClr>
              <a:buFont typeface="Wingdings" pitchFamily="2" charset="2"/>
              <a:buChar char="§"/>
            </a:pPr>
            <a:r>
              <a:rPr lang="pl-PL" dirty="0">
                <a:latin typeface="Times New Roman" pitchFamily="18" charset="0"/>
                <a:cs typeface="Times New Roman" pitchFamily="18" charset="0"/>
              </a:rPr>
              <a:t>RTG klatki piersiowej,</a:t>
            </a:r>
          </a:p>
          <a:p>
            <a:pPr>
              <a:buClr>
                <a:schemeClr val="tx1"/>
              </a:buClr>
              <a:buFont typeface="Wingdings" pitchFamily="2" charset="2"/>
              <a:buChar char="§"/>
            </a:pPr>
            <a:r>
              <a:rPr lang="pl-PL" dirty="0">
                <a:latin typeface="Times New Roman" pitchFamily="18" charset="0"/>
                <a:cs typeface="Times New Roman" pitchFamily="18" charset="0"/>
              </a:rPr>
              <a:t>badanie echokardiograficzne (echo serca),</a:t>
            </a:r>
          </a:p>
          <a:p>
            <a:pPr>
              <a:buClr>
                <a:schemeClr val="tx1"/>
              </a:buClr>
              <a:buFont typeface="Wingdings" pitchFamily="2" charset="2"/>
              <a:buChar char="§"/>
            </a:pPr>
            <a:r>
              <a:rPr lang="pl-PL" dirty="0">
                <a:latin typeface="Times New Roman" pitchFamily="18" charset="0"/>
                <a:cs typeface="Times New Roman" pitchFamily="18" charset="0"/>
              </a:rPr>
              <a:t>czasem rezonans magnetyczny.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NIEWYDOLNOŚĆ SERCA - LECZENIE</a:t>
            </a:r>
          </a:p>
        </p:txBody>
      </p:sp>
      <p:sp>
        <p:nvSpPr>
          <p:cNvPr id="3" name="Symbol zastępczy zawartości 2"/>
          <p:cNvSpPr>
            <a:spLocks noGrp="1"/>
          </p:cNvSpPr>
          <p:nvPr>
            <p:ph idx="1"/>
          </p:nvPr>
        </p:nvSpPr>
        <p:spPr/>
        <p:txBody>
          <a:bodyPr>
            <a:normAutofit/>
          </a:bodyPr>
          <a:lstStyle/>
          <a:p>
            <a:pPr>
              <a:buClr>
                <a:schemeClr val="tx1"/>
              </a:buClr>
              <a:buFont typeface="Wingdings" pitchFamily="2" charset="2"/>
              <a:buChar char="§"/>
            </a:pPr>
            <a:r>
              <a:rPr lang="pl-PL" dirty="0">
                <a:latin typeface="Times New Roman" pitchFamily="18" charset="0"/>
                <a:cs typeface="Times New Roman" pitchFamily="18" charset="0"/>
              </a:rPr>
              <a:t>Głównymi celami leczenia niewydolności serca są: złagodzenie objawów, wydłużenie życia, poprawa jego jakości</a:t>
            </a:r>
          </a:p>
          <a:p>
            <a:pPr>
              <a:buClr>
                <a:schemeClr val="tx1"/>
              </a:buClr>
              <a:buFont typeface="Wingdings" pitchFamily="2" charset="2"/>
              <a:buChar char="§"/>
            </a:pPr>
            <a:r>
              <a:rPr lang="pl-PL" dirty="0">
                <a:latin typeface="Times New Roman" pitchFamily="18" charset="0"/>
                <a:cs typeface="Times New Roman" pitchFamily="18" charset="0"/>
              </a:rPr>
              <a:t>Leczenie niewydolności serca powinno zostać indywidualnie dostosowane do każdego chorego</a:t>
            </a:r>
          </a:p>
          <a:p>
            <a:pPr>
              <a:buClr>
                <a:schemeClr val="tx1"/>
              </a:buClr>
              <a:buFont typeface="Wingdings" pitchFamily="2" charset="2"/>
              <a:buChar char="§"/>
            </a:pPr>
            <a:r>
              <a:rPr lang="pl-PL" dirty="0">
                <a:latin typeface="Times New Roman" pitchFamily="18" charset="0"/>
                <a:cs typeface="Times New Roman" pitchFamily="18" charset="0"/>
              </a:rPr>
              <a:t>Wymaga to ścisłej współpracy między lekarzem a chorym. Kluczowe jest przestrzeganie wszystkich zaleceń lekarskich oraz regularne przyjmowanie leków.</a:t>
            </a:r>
          </a:p>
          <a:p>
            <a:pPr>
              <a:buNone/>
            </a:pP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NIEWYDOLNOŚĆ SERCA - LECZENIE</a:t>
            </a:r>
          </a:p>
        </p:txBody>
      </p:sp>
      <p:sp>
        <p:nvSpPr>
          <p:cNvPr id="3" name="Symbol zastępczy zawartości 2"/>
          <p:cNvSpPr>
            <a:spLocks noGrp="1"/>
          </p:cNvSpPr>
          <p:nvPr>
            <p:ph idx="1"/>
          </p:nvPr>
        </p:nvSpPr>
        <p:spPr/>
        <p:txBody>
          <a:bodyPr>
            <a:normAutofit fontScale="92500" lnSpcReduction="20000"/>
          </a:bodyPr>
          <a:lstStyle/>
          <a:p>
            <a:pPr>
              <a:buNone/>
            </a:pPr>
            <a:r>
              <a:rPr lang="pl-PL" dirty="0">
                <a:latin typeface="Times New Roman" pitchFamily="18" charset="0"/>
                <a:cs typeface="Times New Roman" pitchFamily="18" charset="0"/>
              </a:rPr>
              <a:t>W leczeniu pacjentów z niewydolnością serca</a:t>
            </a:r>
          </a:p>
          <a:p>
            <a:pPr>
              <a:buNone/>
            </a:pPr>
            <a:r>
              <a:rPr lang="pl-PL" dirty="0">
                <a:latin typeface="Times New Roman" pitchFamily="18" charset="0"/>
                <a:cs typeface="Times New Roman" pitchFamily="18" charset="0"/>
              </a:rPr>
              <a:t>ważne są 3 elementy:</a:t>
            </a:r>
          </a:p>
          <a:p>
            <a:pPr>
              <a:buClr>
                <a:schemeClr val="tx1"/>
              </a:buClr>
              <a:buFont typeface="Wingdings" pitchFamily="2" charset="2"/>
              <a:buChar char="§"/>
            </a:pPr>
            <a:r>
              <a:rPr lang="pl-PL" dirty="0">
                <a:latin typeface="Times New Roman" pitchFamily="18" charset="0"/>
                <a:cs typeface="Times New Roman" pitchFamily="18" charset="0"/>
              </a:rPr>
              <a:t>zmiana stylu życia obejmująca stosowanie odpowiedniej diety oraz aktywności fizycznej</a:t>
            </a:r>
          </a:p>
          <a:p>
            <a:pPr>
              <a:buClr>
                <a:schemeClr val="tx1"/>
              </a:buClr>
              <a:buFont typeface="Wingdings" pitchFamily="2" charset="2"/>
              <a:buChar char="§"/>
            </a:pPr>
            <a:r>
              <a:rPr lang="pl-PL" dirty="0">
                <a:latin typeface="Times New Roman" pitchFamily="18" charset="0"/>
                <a:cs typeface="Times New Roman" pitchFamily="18" charset="0"/>
              </a:rPr>
              <a:t>leczenie przyczynowe (zabiegowe i/lub farmakologiczne)</a:t>
            </a:r>
          </a:p>
          <a:p>
            <a:pPr>
              <a:buClr>
                <a:schemeClr val="tx1"/>
              </a:buClr>
              <a:buFont typeface="Wingdings" pitchFamily="2" charset="2"/>
              <a:buChar char="§"/>
            </a:pPr>
            <a:r>
              <a:rPr lang="pl-PL" dirty="0">
                <a:latin typeface="Times New Roman" pitchFamily="18" charset="0"/>
                <a:cs typeface="Times New Roman" pitchFamily="18" charset="0"/>
              </a:rPr>
              <a:t>leczenie objawowe (farmakologiczne)</a:t>
            </a:r>
          </a:p>
          <a:p>
            <a:pPr>
              <a:buNone/>
            </a:pPr>
            <a:r>
              <a:rPr lang="pl-PL" dirty="0">
                <a:latin typeface="Times New Roman" pitchFamily="18" charset="0"/>
                <a:cs typeface="Times New Roman" pitchFamily="18" charset="0"/>
              </a:rPr>
              <a:t>Dużą wagę w leczeniu niewydolności serca</a:t>
            </a:r>
          </a:p>
          <a:p>
            <a:pPr>
              <a:buNone/>
            </a:pPr>
            <a:r>
              <a:rPr lang="pl-PL" dirty="0">
                <a:latin typeface="Times New Roman" pitchFamily="18" charset="0"/>
                <a:cs typeface="Times New Roman" pitchFamily="18" charset="0"/>
              </a:rPr>
              <a:t>przykłada się do leczenia chorób</a:t>
            </a:r>
          </a:p>
          <a:p>
            <a:pPr>
              <a:buNone/>
            </a:pPr>
            <a:r>
              <a:rPr lang="pl-PL" dirty="0">
                <a:latin typeface="Times New Roman" pitchFamily="18" charset="0"/>
                <a:cs typeface="Times New Roman" pitchFamily="18" charset="0"/>
              </a:rPr>
              <a:t>współistniejących – np. chorób nerek, płuc, cukrzycy</a:t>
            </a:r>
          </a:p>
          <a:p>
            <a:pPr>
              <a:buNone/>
            </a:pPr>
            <a:r>
              <a:rPr lang="pl-PL" dirty="0">
                <a:latin typeface="Times New Roman" pitchFamily="18" charset="0"/>
                <a:cs typeface="Times New Roman" pitchFamily="18" charset="0"/>
              </a:rPr>
              <a:t>itd.</a:t>
            </a:r>
          </a:p>
          <a:p>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UDAR MÓZGU</a:t>
            </a:r>
          </a:p>
        </p:txBody>
      </p:sp>
      <p:sp>
        <p:nvSpPr>
          <p:cNvPr id="3" name="Symbol zastępczy zawartości 2"/>
          <p:cNvSpPr>
            <a:spLocks noGrp="1"/>
          </p:cNvSpPr>
          <p:nvPr>
            <p:ph idx="1"/>
          </p:nvPr>
        </p:nvSpPr>
        <p:spPr/>
        <p:txBody>
          <a:bodyPr/>
          <a:lstStyle/>
          <a:p>
            <a:pPr>
              <a:buClr>
                <a:schemeClr val="tx1"/>
              </a:buClr>
              <a:buFont typeface="Wingdings" pitchFamily="2" charset="2"/>
              <a:buChar char="§"/>
            </a:pPr>
            <a:r>
              <a:rPr lang="pl-PL" dirty="0">
                <a:latin typeface="Times New Roman" pitchFamily="18" charset="0"/>
                <a:cs typeface="Times New Roman" pitchFamily="18" charset="0"/>
              </a:rPr>
              <a:t>najczęściej powodem udaru bywa skrzep krwi, który blokuje tętnicę w mózgu.</a:t>
            </a:r>
          </a:p>
          <a:p>
            <a:pPr>
              <a:buClr>
                <a:schemeClr val="tx1"/>
              </a:buClr>
              <a:buFont typeface="Wingdings" pitchFamily="2" charset="2"/>
              <a:buChar char="§"/>
            </a:pPr>
            <a:r>
              <a:rPr lang="pl-PL" dirty="0">
                <a:latin typeface="Times New Roman" pitchFamily="18" charset="0"/>
                <a:cs typeface="Times New Roman" pitchFamily="18" charset="0"/>
              </a:rPr>
              <a:t>udar mózgu, to obumarcie części tego narządu wskutek zatrzymania dopływu krwi do tkanki mózgowej. </a:t>
            </a:r>
          </a:p>
          <a:p>
            <a:pPr>
              <a:buClr>
                <a:schemeClr val="tx1"/>
              </a:buClr>
              <a:buFont typeface="Wingdings" pitchFamily="2" charset="2"/>
              <a:buChar char="§"/>
            </a:pPr>
            <a:r>
              <a:rPr lang="pl-PL" dirty="0">
                <a:latin typeface="Times New Roman" pitchFamily="18" charset="0"/>
                <a:cs typeface="Times New Roman" pitchFamily="18" charset="0"/>
              </a:rPr>
              <a:t>wyróżnia się dwa główne typy udaru: niedokrwienny i krwotoczny.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UDAR NIEDOKRWIENNY</a:t>
            </a:r>
          </a:p>
        </p:txBody>
      </p:sp>
      <p:sp>
        <p:nvSpPr>
          <p:cNvPr id="3" name="Symbol zastępczy zawartości 2"/>
          <p:cNvSpPr>
            <a:spLocks noGrp="1"/>
          </p:cNvSpPr>
          <p:nvPr>
            <p:ph idx="1"/>
          </p:nvPr>
        </p:nvSpPr>
        <p:spPr/>
        <p:txBody>
          <a:bodyPr/>
          <a:lstStyle/>
          <a:p>
            <a:pPr>
              <a:buClr>
                <a:schemeClr val="tx1"/>
              </a:buClr>
              <a:buFont typeface="Wingdings" pitchFamily="2" charset="2"/>
              <a:buChar char="§"/>
            </a:pPr>
            <a:r>
              <a:rPr lang="pl-PL" dirty="0">
                <a:latin typeface="Times New Roman" pitchFamily="18" charset="0"/>
                <a:cs typeface="Times New Roman" pitchFamily="18" charset="0"/>
              </a:rPr>
              <a:t>Powstaje wtedy, gdy tętnica zaopatrująca jakąś część mózgu w krew staje się niedrożna. </a:t>
            </a:r>
          </a:p>
          <a:p>
            <a:pPr>
              <a:buClr>
                <a:schemeClr val="tx1"/>
              </a:buClr>
              <a:buFont typeface="Wingdings" pitchFamily="2" charset="2"/>
              <a:buChar char="§"/>
            </a:pPr>
            <a:r>
              <a:rPr lang="pl-PL" dirty="0">
                <a:latin typeface="Times New Roman" pitchFamily="18" charset="0"/>
                <a:cs typeface="Times New Roman" pitchFamily="18" charset="0"/>
              </a:rPr>
              <a:t>Najczęstszą przyczyną zwężenia lub zatkania tętnicy jest miażdżyca. </a:t>
            </a:r>
          </a:p>
          <a:p>
            <a:pPr>
              <a:buClr>
                <a:schemeClr val="tx1"/>
              </a:buClr>
              <a:buFont typeface="Wingdings" pitchFamily="2" charset="2"/>
              <a:buChar char="§"/>
            </a:pPr>
            <a:r>
              <a:rPr lang="pl-PL" dirty="0">
                <a:latin typeface="Times New Roman" pitchFamily="18" charset="0"/>
                <a:cs typeface="Times New Roman" pitchFamily="18" charset="0"/>
              </a:rPr>
              <a:t>Inną, częstą przyczyną zatkania tętnicy jest jej zator, czyli zablokowanie przez skrzeplinę powstałą w sercu lub sporadycznie, w żyłach kończyn.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UDAR KRWOTOCZNY</a:t>
            </a:r>
          </a:p>
        </p:txBody>
      </p:sp>
      <p:sp>
        <p:nvSpPr>
          <p:cNvPr id="3" name="Symbol zastępczy zawartości 2"/>
          <p:cNvSpPr>
            <a:spLocks noGrp="1"/>
          </p:cNvSpPr>
          <p:nvPr>
            <p:ph idx="1"/>
          </p:nvPr>
        </p:nvSpPr>
        <p:spPr/>
        <p:txBody>
          <a:bodyPr>
            <a:normAutofit/>
          </a:bodyPr>
          <a:lstStyle/>
          <a:p>
            <a:pPr>
              <a:buClr>
                <a:schemeClr val="tx1"/>
              </a:buClr>
              <a:buFont typeface="Wingdings" pitchFamily="2" charset="2"/>
              <a:buChar char="§"/>
            </a:pPr>
            <a:r>
              <a:rPr lang="pl-PL" dirty="0">
                <a:latin typeface="Times New Roman" pitchFamily="18" charset="0"/>
                <a:cs typeface="Times New Roman" pitchFamily="18" charset="0"/>
              </a:rPr>
              <a:t>potocznie nazywany jest wylewem i powstaje on w wyniku pęknięcia ściany tętnicy mózgowej oraz wylania się krwi poza naczynie, wskutek czego krew nie dociera do tkanki mózgowej. Krew wydostająca się z uszkodzonego naczynia niszczy okoliczną tkankę nerwową i zaburza czynność całego mózgu.</a:t>
            </a:r>
          </a:p>
          <a:p>
            <a:pPr>
              <a:buNone/>
            </a:pP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UDAR MÓZGU - OBJAWY</a:t>
            </a:r>
          </a:p>
        </p:txBody>
      </p:sp>
      <p:sp>
        <p:nvSpPr>
          <p:cNvPr id="3" name="Symbol zastępczy zawartości 2"/>
          <p:cNvSpPr>
            <a:spLocks noGrp="1"/>
          </p:cNvSpPr>
          <p:nvPr>
            <p:ph idx="1"/>
          </p:nvPr>
        </p:nvSpPr>
        <p:spPr/>
        <p:txBody>
          <a:bodyPr>
            <a:normAutofit fontScale="85000" lnSpcReduction="20000"/>
          </a:bodyPr>
          <a:lstStyle/>
          <a:p>
            <a:pPr fontAlgn="base">
              <a:buClr>
                <a:schemeClr val="tx1"/>
              </a:buClr>
              <a:buFont typeface="Wingdings" pitchFamily="2" charset="2"/>
              <a:buChar char="§"/>
            </a:pPr>
            <a:r>
              <a:rPr lang="pl-PL" dirty="0">
                <a:latin typeface="Times New Roman" pitchFamily="18" charset="0"/>
                <a:cs typeface="Times New Roman" pitchFamily="18" charset="0"/>
              </a:rPr>
              <a:t>zaburzenia czucia lub drętwienie, zwykle po jednej stronie ciała,</a:t>
            </a:r>
          </a:p>
          <a:p>
            <a:pPr fontAlgn="base">
              <a:buClr>
                <a:schemeClr val="tx1"/>
              </a:buClr>
              <a:buFont typeface="Wingdings" pitchFamily="2" charset="2"/>
              <a:buChar char="§"/>
            </a:pPr>
            <a:r>
              <a:rPr lang="pl-PL" dirty="0">
                <a:latin typeface="Times New Roman" pitchFamily="18" charset="0"/>
                <a:cs typeface="Times New Roman" pitchFamily="18" charset="0"/>
              </a:rPr>
              <a:t>porażenie mięśni twarzy, najczęściej opadający kącik ust;</a:t>
            </a:r>
          </a:p>
          <a:p>
            <a:pPr fontAlgn="base">
              <a:buClr>
                <a:schemeClr val="tx1"/>
              </a:buClr>
              <a:buFont typeface="Wingdings" pitchFamily="2" charset="2"/>
              <a:buChar char="§"/>
            </a:pPr>
            <a:r>
              <a:rPr lang="pl-PL" dirty="0">
                <a:latin typeface="Times New Roman" pitchFamily="18" charset="0"/>
                <a:cs typeface="Times New Roman" pitchFamily="18" charset="0"/>
              </a:rPr>
              <a:t>problemy z wypowiadaniem się oraz rozumieniem słów (afazja),</a:t>
            </a:r>
          </a:p>
          <a:p>
            <a:pPr fontAlgn="base">
              <a:buClr>
                <a:schemeClr val="tx1"/>
              </a:buClr>
              <a:buFont typeface="Wingdings" pitchFamily="2" charset="2"/>
              <a:buChar char="§"/>
            </a:pPr>
            <a:r>
              <a:rPr lang="pl-PL" dirty="0">
                <a:latin typeface="Times New Roman" pitchFamily="18" charset="0"/>
                <a:cs typeface="Times New Roman" pitchFamily="18" charset="0"/>
              </a:rPr>
              <a:t>występujące nagle osłabienie kończyny jednej strony ciała,</a:t>
            </a:r>
          </a:p>
          <a:p>
            <a:pPr fontAlgn="base">
              <a:buClr>
                <a:schemeClr val="tx1"/>
              </a:buClr>
              <a:buFont typeface="Wingdings" pitchFamily="2" charset="2"/>
              <a:buChar char="§"/>
            </a:pPr>
            <a:r>
              <a:rPr lang="pl-PL" dirty="0">
                <a:latin typeface="Times New Roman" pitchFamily="18" charset="0"/>
                <a:cs typeface="Times New Roman" pitchFamily="18" charset="0"/>
              </a:rPr>
              <a:t>problemy z widzeniem w jednym lub obu oczach;</a:t>
            </a:r>
          </a:p>
          <a:p>
            <a:pPr fontAlgn="base">
              <a:buClr>
                <a:schemeClr val="tx1"/>
              </a:buClr>
              <a:buFont typeface="Wingdings" pitchFamily="2" charset="2"/>
              <a:buChar char="§"/>
            </a:pPr>
            <a:r>
              <a:rPr lang="pl-PL" dirty="0">
                <a:latin typeface="Times New Roman" pitchFamily="18" charset="0"/>
                <a:cs typeface="Times New Roman" pitchFamily="18" charset="0"/>
              </a:rPr>
              <a:t>zawroty głowy i silny ból głowy (często połączone z utratą równowagi),</a:t>
            </a:r>
          </a:p>
          <a:p>
            <a:pPr fontAlgn="base">
              <a:buClr>
                <a:schemeClr val="tx1"/>
              </a:buClr>
              <a:buFont typeface="Wingdings" pitchFamily="2" charset="2"/>
              <a:buChar char="§"/>
            </a:pPr>
            <a:r>
              <a:rPr lang="pl-PL" dirty="0">
                <a:latin typeface="Times New Roman" pitchFamily="18" charset="0"/>
                <a:cs typeface="Times New Roman" pitchFamily="18" charset="0"/>
              </a:rPr>
              <a:t>trudności z poruszaniem się, chwianie się,</a:t>
            </a:r>
          </a:p>
          <a:p>
            <a:pPr fontAlgn="base">
              <a:buClr>
                <a:schemeClr val="tx1"/>
              </a:buClr>
              <a:buFont typeface="Wingdings" pitchFamily="2" charset="2"/>
              <a:buChar char="§"/>
            </a:pPr>
            <a:r>
              <a:rPr lang="pl-PL" dirty="0">
                <a:latin typeface="Times New Roman" pitchFamily="18" charset="0"/>
                <a:cs typeface="Times New Roman" pitchFamily="18" charset="0"/>
              </a:rPr>
              <a:t>zaburzenia świadomości, łącznie z jej utratą.</a:t>
            </a:r>
          </a:p>
          <a:p>
            <a:pPr>
              <a:buNone/>
            </a:pPr>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UDAR MÓZGU - DIAGNOSTYKA</a:t>
            </a:r>
          </a:p>
        </p:txBody>
      </p:sp>
      <p:sp>
        <p:nvSpPr>
          <p:cNvPr id="3" name="Symbol zastępczy zawartości 2"/>
          <p:cNvSpPr>
            <a:spLocks noGrp="1"/>
          </p:cNvSpPr>
          <p:nvPr>
            <p:ph idx="1"/>
          </p:nvPr>
        </p:nvSpPr>
        <p:spPr/>
        <p:txBody>
          <a:bodyPr>
            <a:normAutofit fontScale="92500"/>
          </a:bodyPr>
          <a:lstStyle/>
          <a:p>
            <a:pPr>
              <a:buClr>
                <a:schemeClr val="tx1"/>
              </a:buClr>
              <a:buFont typeface="Wingdings" pitchFamily="2" charset="2"/>
              <a:buChar char="§"/>
            </a:pPr>
            <a:r>
              <a:rPr lang="pl-PL" dirty="0">
                <a:latin typeface="Times New Roman" pitchFamily="18" charset="0"/>
                <a:cs typeface="Times New Roman" pitchFamily="18" charset="0"/>
              </a:rPr>
              <a:t>Tomografia komputerowa głowy jest obecnie podstawowym badaniem w diagnostyce udarów mózgu. Jej zastosowanie już w momencie przyjęcia pacjenta do szpitala umożliwia zróżnicowanie udaru niedokrwiennego mózgu z krwotocznym.</a:t>
            </a:r>
          </a:p>
          <a:p>
            <a:pPr>
              <a:buClr>
                <a:schemeClr val="tx1"/>
              </a:buClr>
              <a:buFont typeface="Wingdings" pitchFamily="2" charset="2"/>
              <a:buChar char="§"/>
            </a:pPr>
            <a:r>
              <a:rPr lang="pl-PL" dirty="0">
                <a:latin typeface="Times New Roman" pitchFamily="18" charset="0"/>
                <a:cs typeface="Times New Roman" pitchFamily="18" charset="0"/>
              </a:rPr>
              <a:t>Rezonans magnetyczny jest również bardzo dobrym badaniem, które wykazuje zmiany udarowe już po kilku godzinach, ale ze względu na koszty i trudniejszy dostęp nie jest często wykonywany.</a:t>
            </a:r>
          </a:p>
          <a:p>
            <a:pPr>
              <a:buClr>
                <a:schemeClr val="tx1"/>
              </a:buClr>
              <a:buFont typeface="Wingdings" pitchFamily="2" charset="2"/>
              <a:buChar char="§"/>
            </a:pPr>
            <a:endParaRPr lang="pl-PL"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UDAR MÓZGU - LECZENIE</a:t>
            </a:r>
          </a:p>
        </p:txBody>
      </p:sp>
      <p:sp>
        <p:nvSpPr>
          <p:cNvPr id="3" name="Symbol zastępczy zawartości 2"/>
          <p:cNvSpPr>
            <a:spLocks noGrp="1"/>
          </p:cNvSpPr>
          <p:nvPr>
            <p:ph idx="1"/>
          </p:nvPr>
        </p:nvSpPr>
        <p:spPr/>
        <p:txBody>
          <a:bodyPr>
            <a:normAutofit fontScale="92500"/>
          </a:bodyPr>
          <a:lstStyle/>
          <a:p>
            <a:pPr>
              <a:buClr>
                <a:schemeClr val="tx1"/>
              </a:buClr>
              <a:buFont typeface="Wingdings" pitchFamily="2" charset="2"/>
              <a:buChar char="§"/>
            </a:pPr>
            <a:r>
              <a:rPr lang="pl-PL" dirty="0">
                <a:latin typeface="Times New Roman" pitchFamily="18" charset="0"/>
                <a:cs typeface="Times New Roman" pitchFamily="18" charset="0"/>
              </a:rPr>
              <a:t>Najnowszym standardem leczenia udaru niedokrwiennego mózgu są leki </a:t>
            </a:r>
            <a:r>
              <a:rPr lang="pl-PL" dirty="0" err="1">
                <a:latin typeface="Times New Roman" pitchFamily="18" charset="0"/>
                <a:cs typeface="Times New Roman" pitchFamily="18" charset="0"/>
              </a:rPr>
              <a:t>trombolityczne</a:t>
            </a:r>
            <a:r>
              <a:rPr lang="pl-PL" dirty="0">
                <a:latin typeface="Times New Roman" pitchFamily="18" charset="0"/>
                <a:cs typeface="Times New Roman" pitchFamily="18" charset="0"/>
              </a:rPr>
              <a:t>. Leki te aktywują </a:t>
            </a:r>
            <a:r>
              <a:rPr lang="pl-PL" dirty="0" err="1">
                <a:latin typeface="Times New Roman" pitchFamily="18" charset="0"/>
                <a:cs typeface="Times New Roman" pitchFamily="18" charset="0"/>
              </a:rPr>
              <a:t>trombolizę</a:t>
            </a:r>
            <a:r>
              <a:rPr lang="pl-PL" dirty="0">
                <a:latin typeface="Times New Roman" pitchFamily="18" charset="0"/>
                <a:cs typeface="Times New Roman" pitchFamily="18" charset="0"/>
              </a:rPr>
              <a:t>, czyli "rozpuszczanie" skrzepu będącego przyczyną niedokrwienia mózgu.</a:t>
            </a:r>
          </a:p>
          <a:p>
            <a:pPr>
              <a:buClr>
                <a:schemeClr val="tx1"/>
              </a:buClr>
              <a:buFont typeface="Wingdings" pitchFamily="2" charset="2"/>
              <a:buChar char="§"/>
            </a:pPr>
            <a:r>
              <a:rPr lang="pl-PL" dirty="0">
                <a:latin typeface="Times New Roman" pitchFamily="18" charset="0"/>
                <a:cs typeface="Times New Roman" pitchFamily="18" charset="0"/>
              </a:rPr>
              <a:t>Leczenie należy wykonać w trybie nagłym, najszybciej jak to jest możliwe, w trakcie tzw. okna terapeutycznego, które dla obecnie stosowanego leku podawanego dożylnie wynosi do 3 godzin od pierwszych objawów związanych z udarem mózgu.</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CHOROBY CYWILIZACYJNE</a:t>
            </a:r>
          </a:p>
        </p:txBody>
      </p:sp>
      <p:sp>
        <p:nvSpPr>
          <p:cNvPr id="3" name="Symbol zastępczy zawartości 2"/>
          <p:cNvSpPr>
            <a:spLocks noGrp="1"/>
          </p:cNvSpPr>
          <p:nvPr>
            <p:ph idx="1"/>
          </p:nvPr>
        </p:nvSpPr>
        <p:spPr/>
        <p:txBody>
          <a:bodyPr>
            <a:normAutofit fontScale="92500" lnSpcReduction="20000"/>
          </a:bodyPr>
          <a:lstStyle/>
          <a:p>
            <a:pPr>
              <a:buClr>
                <a:schemeClr val="tx1"/>
              </a:buClr>
              <a:buFont typeface="Wingdings" pitchFamily="2" charset="2"/>
              <a:buChar char="§"/>
            </a:pPr>
            <a:r>
              <a:rPr lang="pl-PL" dirty="0">
                <a:latin typeface="Times New Roman" pitchFamily="18" charset="0"/>
                <a:cs typeface="Times New Roman" pitchFamily="18" charset="0"/>
              </a:rPr>
              <a:t>Choroby cywilizacyjne zwane również </a:t>
            </a:r>
            <a:r>
              <a:rPr lang="pl-PL" b="1" dirty="0">
                <a:latin typeface="Times New Roman" pitchFamily="18" charset="0"/>
                <a:cs typeface="Times New Roman" pitchFamily="18" charset="0"/>
              </a:rPr>
              <a:t>chorobami XXI wieku</a:t>
            </a:r>
            <a:r>
              <a:rPr lang="pl-PL" dirty="0">
                <a:latin typeface="Times New Roman" pitchFamily="18" charset="0"/>
                <a:cs typeface="Times New Roman" pitchFamily="18" charset="0"/>
              </a:rPr>
              <a:t>, są zespołem dolegliwości, które szerzą się na całym świecie w wyniku rozwoju cywilizacji. </a:t>
            </a:r>
          </a:p>
          <a:p>
            <a:pPr>
              <a:buClr>
                <a:schemeClr val="tx1"/>
              </a:buClr>
              <a:buNone/>
            </a:pPr>
            <a:endParaRPr lang="pl-PL" dirty="0">
              <a:latin typeface="Times New Roman" pitchFamily="18" charset="0"/>
              <a:cs typeface="Times New Roman" pitchFamily="18" charset="0"/>
            </a:endParaRPr>
          </a:p>
          <a:p>
            <a:pPr>
              <a:buClr>
                <a:schemeClr val="tx1"/>
              </a:buClr>
              <a:buFont typeface="Wingdings" pitchFamily="2" charset="2"/>
              <a:buChar char="§"/>
            </a:pPr>
            <a:r>
              <a:rPr lang="pl-PL" dirty="0">
                <a:latin typeface="Times New Roman" pitchFamily="18" charset="0"/>
                <a:cs typeface="Times New Roman" pitchFamily="18" charset="0"/>
              </a:rPr>
              <a:t>To choroby o charakterze globalnym, występujące zarówno w społeczeństwie wysoko rozwiniętym, jak i rozwijającym się. </a:t>
            </a:r>
          </a:p>
          <a:p>
            <a:pPr>
              <a:buClr>
                <a:schemeClr val="tx1"/>
              </a:buClr>
              <a:buNone/>
            </a:pPr>
            <a:endParaRPr lang="pl-PL" dirty="0">
              <a:latin typeface="Times New Roman" pitchFamily="18" charset="0"/>
              <a:cs typeface="Times New Roman" pitchFamily="18" charset="0"/>
            </a:endParaRPr>
          </a:p>
          <a:p>
            <a:pPr>
              <a:buClr>
                <a:schemeClr val="tx1"/>
              </a:buClr>
              <a:buFont typeface="Wingdings" pitchFamily="2" charset="2"/>
              <a:buChar char="§"/>
            </a:pPr>
            <a:r>
              <a:rPr lang="pl-PL" dirty="0">
                <a:latin typeface="Times New Roman" pitchFamily="18" charset="0"/>
                <a:cs typeface="Times New Roman" pitchFamily="18" charset="0"/>
              </a:rPr>
              <a:t>Choć nie są chorobami zakaźnymi, w zastraszającym tempie rozprzestrzeniają się, doprowadzając do przedwczesnych zgonów.</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UDAR MÓZGU - LECZENIE</a:t>
            </a:r>
          </a:p>
        </p:txBody>
      </p:sp>
      <p:sp>
        <p:nvSpPr>
          <p:cNvPr id="3" name="Symbol zastępczy zawartości 2"/>
          <p:cNvSpPr>
            <a:spLocks noGrp="1"/>
          </p:cNvSpPr>
          <p:nvPr>
            <p:ph idx="1"/>
          </p:nvPr>
        </p:nvSpPr>
        <p:spPr/>
        <p:txBody>
          <a:bodyPr/>
          <a:lstStyle/>
          <a:p>
            <a:pPr>
              <a:buClr>
                <a:schemeClr val="tx1"/>
              </a:buClr>
              <a:buFont typeface="Wingdings" pitchFamily="2" charset="2"/>
              <a:buChar char="§"/>
            </a:pPr>
            <a:r>
              <a:rPr lang="pl-PL" dirty="0">
                <a:latin typeface="Times New Roman" pitchFamily="18" charset="0"/>
                <a:cs typeface="Times New Roman" pitchFamily="18" charset="0"/>
              </a:rPr>
              <a:t>W przypadku udarów krwotocznych u niektórych osób stosowane są leki obniżające ciśnienie tętnicze, aby zmniejszyć ryzyko kolejnych krwawień. </a:t>
            </a:r>
          </a:p>
          <a:p>
            <a:pPr>
              <a:buClr>
                <a:schemeClr val="tx1"/>
              </a:buClr>
              <a:buFont typeface="Wingdings" pitchFamily="2" charset="2"/>
              <a:buChar char="§"/>
            </a:pPr>
            <a:r>
              <a:rPr lang="pl-PL" dirty="0">
                <a:latin typeface="Times New Roman" pitchFamily="18" charset="0"/>
                <a:cs typeface="Times New Roman" pitchFamily="18" charset="0"/>
              </a:rPr>
              <a:t>W tych udarach może okazać się, że niezbędny jest zabieg chirurgiczny </a:t>
            </a:r>
            <a:r>
              <a:rPr lang="pl-PL">
                <a:latin typeface="Times New Roman" pitchFamily="18" charset="0"/>
                <a:cs typeface="Times New Roman" pitchFamily="18" charset="0"/>
              </a:rPr>
              <a:t>(embolizacja), </a:t>
            </a:r>
            <a:r>
              <a:rPr lang="pl-PL" dirty="0">
                <a:latin typeface="Times New Roman" pitchFamily="18" charset="0"/>
                <a:cs typeface="Times New Roman" pitchFamily="18" charset="0"/>
              </a:rPr>
              <a:t>który pozwoli zaopatrzyć uszkodzone naczynie i usunąć powstałego krwiaka.</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53ED31-963B-9A66-A9E2-4E12A6EF36E0}"/>
              </a:ext>
            </a:extLst>
          </p:cNvPr>
          <p:cNvSpPr>
            <a:spLocks noGrp="1"/>
          </p:cNvSpPr>
          <p:nvPr>
            <p:ph type="title"/>
          </p:nvPr>
        </p:nvSpPr>
        <p:spPr>
          <a:xfrm>
            <a:off x="457200" y="267494"/>
            <a:ext cx="8229600" cy="1001266"/>
          </a:xfrm>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ZATOROWOŚĆ PŁUCNA</a:t>
            </a:r>
          </a:p>
        </p:txBody>
      </p:sp>
      <p:sp>
        <p:nvSpPr>
          <p:cNvPr id="3" name="Symbol zastępczy zawartości 2">
            <a:extLst>
              <a:ext uri="{FF2B5EF4-FFF2-40B4-BE49-F238E27FC236}">
                <a16:creationId xmlns:a16="http://schemas.microsoft.com/office/drawing/2014/main" id="{92A88A0F-3B0B-B9C4-B119-4A58E110A3FD}"/>
              </a:ext>
            </a:extLst>
          </p:cNvPr>
          <p:cNvSpPr>
            <a:spLocks noGrp="1"/>
          </p:cNvSpPr>
          <p:nvPr>
            <p:ph idx="1"/>
          </p:nvPr>
        </p:nvSpPr>
        <p:spPr>
          <a:xfrm>
            <a:off x="457200" y="1412776"/>
            <a:ext cx="8229600" cy="5042032"/>
          </a:xfrm>
        </p:spPr>
        <p:txBody>
          <a:bodyPr>
            <a:normAutofit fontScale="92500" lnSpcReduction="10000"/>
          </a:bodyPr>
          <a:lstStyle/>
          <a:p>
            <a:pPr>
              <a:buClr>
                <a:schemeClr val="tx1"/>
              </a:buClr>
              <a:buFont typeface="Wingdings" pitchFamily="2" charset="2"/>
              <a:buChar char="§"/>
            </a:pPr>
            <a:r>
              <a:rPr lang="pl-PL" dirty="0">
                <a:latin typeface="Times New Roman" panose="02020603050405020304" pitchFamily="18" charset="0"/>
                <a:cs typeface="Times New Roman" panose="02020603050405020304" pitchFamily="18" charset="0"/>
              </a:rPr>
              <a:t>Zator płucny jest trzecią, po zawale serca i udarze mózgu, kardiologiczną przyczyną śmierci. Zatorowość płucna, to stan w którym tętnica płucna lub któreś z jej rozgałęzień zostaje częściowo lub całkowicie zablokowane. Wskutek tego, dochodzi do dysfunkcji części płuc, a niekiedy nawet ich martwicy. Zator płucny następuje wtedy, gdy materiał zatorowy zamyka światło naczyń płucnych, prowadząc tym samym do niewydolności krążenia. Najczęstszym materiałem zatorowym, który blokuje tętnicę płucną, jest skrzepnięta krew, a w nielicznych przypadkach tłuszcz.</a:t>
            </a:r>
          </a:p>
        </p:txBody>
      </p:sp>
    </p:spTree>
    <p:extLst>
      <p:ext uri="{BB962C8B-B14F-4D97-AF65-F5344CB8AC3E}">
        <p14:creationId xmlns:p14="http://schemas.microsoft.com/office/powerpoint/2010/main" val="122374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42F561-AEEB-9280-F741-3A2F0BCBFAA7}"/>
              </a:ext>
            </a:extLst>
          </p:cNvPr>
          <p:cNvSpPr>
            <a:spLocks noGrp="1"/>
          </p:cNvSpPr>
          <p:nvPr>
            <p:ph type="title"/>
          </p:nvPr>
        </p:nvSpPr>
        <p:spPr>
          <a:xfrm>
            <a:off x="611560" y="267494"/>
            <a:ext cx="8075240" cy="1001266"/>
          </a:xfrm>
        </p:spPr>
        <p:txBody>
          <a:bodyPr>
            <a:noAutofit/>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ZATOROWOŚĆ PŁUCNA- OBJAWY</a:t>
            </a:r>
          </a:p>
        </p:txBody>
      </p:sp>
      <p:sp>
        <p:nvSpPr>
          <p:cNvPr id="3" name="Symbol zastępczy zawartości 2">
            <a:extLst>
              <a:ext uri="{FF2B5EF4-FFF2-40B4-BE49-F238E27FC236}">
                <a16:creationId xmlns:a16="http://schemas.microsoft.com/office/drawing/2014/main" id="{C58E40B6-2374-F2B0-E450-A934E9E4A508}"/>
              </a:ext>
            </a:extLst>
          </p:cNvPr>
          <p:cNvSpPr>
            <a:spLocks noGrp="1"/>
          </p:cNvSpPr>
          <p:nvPr>
            <p:ph idx="1"/>
          </p:nvPr>
        </p:nvSpPr>
        <p:spPr>
          <a:xfrm>
            <a:off x="467544" y="1556792"/>
            <a:ext cx="8219256" cy="4898016"/>
          </a:xfrm>
        </p:spPr>
        <p:txBody>
          <a:bodyPr>
            <a:normAutofit fontScale="92500" lnSpcReduction="10000"/>
          </a:bodyPr>
          <a:lstStyle/>
          <a:p>
            <a:pPr>
              <a:buClr>
                <a:schemeClr val="tx1"/>
              </a:buClr>
              <a:buFont typeface="Wingdings" pitchFamily="2" charset="2"/>
              <a:buChar char="§"/>
            </a:pPr>
            <a:r>
              <a:rPr lang="pl-PL" dirty="0">
                <a:latin typeface="Times New Roman" pitchFamily="18" charset="0"/>
                <a:cs typeface="Times New Roman" pitchFamily="18" charset="0"/>
              </a:rPr>
              <a:t>silna duszność, często występująca nagle</a:t>
            </a:r>
          </a:p>
          <a:p>
            <a:pPr>
              <a:buClr>
                <a:schemeClr val="tx1"/>
              </a:buClr>
              <a:buFont typeface="Wingdings" pitchFamily="2" charset="2"/>
              <a:buChar char="§"/>
            </a:pPr>
            <a:r>
              <a:rPr lang="pl-PL" dirty="0">
                <a:latin typeface="Times New Roman" pitchFamily="18" charset="0"/>
                <a:cs typeface="Times New Roman" pitchFamily="18" charset="0"/>
              </a:rPr>
              <a:t>silny ból w klatce piersiowej, może się nasilać przy wdechu</a:t>
            </a:r>
          </a:p>
          <a:p>
            <a:pPr>
              <a:buClr>
                <a:schemeClr val="tx1"/>
              </a:buClr>
              <a:buFont typeface="Wingdings" pitchFamily="2" charset="2"/>
              <a:buChar char="§"/>
            </a:pPr>
            <a:r>
              <a:rPr lang="pl-PL" dirty="0">
                <a:latin typeface="Times New Roman" pitchFamily="18" charset="0"/>
                <a:cs typeface="Times New Roman" pitchFamily="18" charset="0"/>
              </a:rPr>
              <a:t>przyśpieszona akcja serca</a:t>
            </a:r>
          </a:p>
          <a:p>
            <a:pPr>
              <a:buClr>
                <a:schemeClr val="tx1"/>
              </a:buClr>
              <a:buFont typeface="Wingdings" pitchFamily="2" charset="2"/>
              <a:buChar char="§"/>
            </a:pPr>
            <a:r>
              <a:rPr lang="pl-PL" dirty="0">
                <a:latin typeface="Times New Roman" pitchFamily="18" charset="0"/>
                <a:cs typeface="Times New Roman" pitchFamily="18" charset="0"/>
              </a:rPr>
              <a:t>suchy kaszel, któremu może towarzyszyć krwioplucie</a:t>
            </a:r>
          </a:p>
          <a:p>
            <a:pPr>
              <a:buClr>
                <a:schemeClr val="tx1"/>
              </a:buClr>
              <a:buFont typeface="Wingdings" pitchFamily="2" charset="2"/>
              <a:buChar char="§"/>
            </a:pPr>
            <a:r>
              <a:rPr lang="pl-PL" dirty="0">
                <a:latin typeface="Times New Roman" pitchFamily="18" charset="0"/>
                <a:cs typeface="Times New Roman" pitchFamily="18" charset="0"/>
              </a:rPr>
              <a:t>w cięższych postaciach może wystąpić omdlenie lub całkowita utrata przytomności, a  w skrajnych przypadkach zatrzymanie krążenia</a:t>
            </a:r>
          </a:p>
          <a:p>
            <a:pPr>
              <a:buClr>
                <a:schemeClr val="tx1"/>
              </a:buClr>
              <a:buFont typeface="Wingdings" pitchFamily="2" charset="2"/>
              <a:buChar char="§"/>
            </a:pPr>
            <a:r>
              <a:rPr lang="pl-PL" dirty="0">
                <a:latin typeface="Times New Roman" pitchFamily="18" charset="0"/>
                <a:cs typeface="Times New Roman" pitchFamily="18" charset="0"/>
              </a:rPr>
              <a:t>jeśli chory uprzednio miał zakrzepicę żylną powyższe objawy poprzedza ból i obrzęk łydki.</a:t>
            </a:r>
          </a:p>
        </p:txBody>
      </p:sp>
    </p:spTree>
    <p:extLst>
      <p:ext uri="{BB962C8B-B14F-4D97-AF65-F5344CB8AC3E}">
        <p14:creationId xmlns:p14="http://schemas.microsoft.com/office/powerpoint/2010/main" val="29577396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2DE44F-C284-5696-D2B7-3C230DBED8F0}"/>
              </a:ext>
            </a:extLst>
          </p:cNvPr>
          <p:cNvSpPr>
            <a:spLocks noGrp="1"/>
          </p:cNvSpPr>
          <p:nvPr>
            <p:ph type="title"/>
          </p:nvPr>
        </p:nvSpPr>
        <p:spPr>
          <a:xfrm>
            <a:off x="457200" y="267494"/>
            <a:ext cx="8229600" cy="1073274"/>
          </a:xfrm>
        </p:spPr>
        <p:txBody>
          <a:bodyPr>
            <a:normAutofit fontScale="90000"/>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ZATOROWOŚĆ PŁUCNA- DIAGNOSTYKA</a:t>
            </a:r>
          </a:p>
        </p:txBody>
      </p:sp>
      <p:sp>
        <p:nvSpPr>
          <p:cNvPr id="3" name="Symbol zastępczy zawartości 2">
            <a:extLst>
              <a:ext uri="{FF2B5EF4-FFF2-40B4-BE49-F238E27FC236}">
                <a16:creationId xmlns:a16="http://schemas.microsoft.com/office/drawing/2014/main" id="{59867A5E-592D-67D5-AC25-D24949CB214E}"/>
              </a:ext>
            </a:extLst>
          </p:cNvPr>
          <p:cNvSpPr>
            <a:spLocks noGrp="1"/>
          </p:cNvSpPr>
          <p:nvPr>
            <p:ph idx="1"/>
          </p:nvPr>
        </p:nvSpPr>
        <p:spPr>
          <a:xfrm>
            <a:off x="611560" y="1412776"/>
            <a:ext cx="8075240" cy="5042032"/>
          </a:xfrm>
        </p:spPr>
        <p:txBody>
          <a:bodyPr>
            <a:normAutofit fontScale="85000" lnSpcReduction="20000"/>
          </a:bodyPr>
          <a:lstStyle/>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Rozpoznanie zatorowości płucnej ustala się na podstawie badań obrazowych, tomografii komputerowej lub arteriografii. Badania te pozwalają zobrazować obecność skrzeplin w tętnicy płucnej i jej rozgałęzieniach.</a:t>
            </a: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badanie krwi, w której sprawdza się stężenie tzw. D-dimerów</a:t>
            </a: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EKG,</a:t>
            </a: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RTG klatki piersiowej,</a:t>
            </a: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echokardiografia – pozwala ona stwierdzić cechy przeciążenia prawej komory serca i poszerzenie tętnicy płucnej typowe dla nagłego wzrostu ciśnienia spowodowanego obecnością materiału zatorowego,</a:t>
            </a: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USG żył głębokich kończyn dolnych – zakrzepica żył głębokich kończyn dolnych jest jedną z najczęstszych przyczyn zatorowości płucnej,</a:t>
            </a: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scyntygrafia perfuzyjna płuc – badanie to wykonuje się rzadko z uwagi na małą dostępność; polega ono na podaniu promieniotwórczego izotopu, który gromadząc się w  płucach, pozwala ocenić, czy tkanka płucna jest równomiernie ukrwiona, czy też obecne są przemawiające za obecnością zatorów obszary słabego ukrwienia.</a:t>
            </a:r>
          </a:p>
        </p:txBody>
      </p:sp>
    </p:spTree>
    <p:extLst>
      <p:ext uri="{BB962C8B-B14F-4D97-AF65-F5344CB8AC3E}">
        <p14:creationId xmlns:p14="http://schemas.microsoft.com/office/powerpoint/2010/main" val="40988798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CEAD76-6F00-72C2-11BC-4EFAA933EED4}"/>
              </a:ext>
            </a:extLst>
          </p:cNvPr>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ZATOROWOŚĆ PŁUCNA - LECZENIE</a:t>
            </a:r>
          </a:p>
        </p:txBody>
      </p:sp>
      <p:sp>
        <p:nvSpPr>
          <p:cNvPr id="3" name="Symbol zastępczy zawartości 2">
            <a:extLst>
              <a:ext uri="{FF2B5EF4-FFF2-40B4-BE49-F238E27FC236}">
                <a16:creationId xmlns:a16="http://schemas.microsoft.com/office/drawing/2014/main" id="{61E87544-E5A6-3674-404A-00C4BE62F572}"/>
              </a:ext>
            </a:extLst>
          </p:cNvPr>
          <p:cNvSpPr>
            <a:spLocks noGrp="1"/>
          </p:cNvSpPr>
          <p:nvPr>
            <p:ph idx="1"/>
          </p:nvPr>
        </p:nvSpPr>
        <p:spPr/>
        <p:txBody>
          <a:bodyPr/>
          <a:lstStyle/>
          <a:p>
            <a:pPr>
              <a:buClr>
                <a:schemeClr val="tx1"/>
              </a:buClr>
              <a:buFont typeface="Wingdings" pitchFamily="2" charset="2"/>
              <a:buChar char="§"/>
            </a:pPr>
            <a:r>
              <a:rPr lang="pl-PL" dirty="0">
                <a:latin typeface="Times New Roman" pitchFamily="18" charset="0"/>
                <a:cs typeface="Times New Roman" pitchFamily="18" charset="0"/>
              </a:rPr>
              <a:t>W zależności od objawów klinicznych oraz wyników badań dodatkowych zatorowość określa się jako zatorowość dużego i małego ryzyka i na tej podstawie lekarz podejmuje decyzję o sposobie leczenia.</a:t>
            </a:r>
          </a:p>
        </p:txBody>
      </p:sp>
    </p:spTree>
    <p:extLst>
      <p:ext uri="{BB962C8B-B14F-4D97-AF65-F5344CB8AC3E}">
        <p14:creationId xmlns:p14="http://schemas.microsoft.com/office/powerpoint/2010/main" val="36420334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E52ACC-3A06-1808-FB2A-1755DFD921EB}"/>
              </a:ext>
            </a:extLst>
          </p:cNvPr>
          <p:cNvSpPr>
            <a:spLocks noGrp="1"/>
          </p:cNvSpPr>
          <p:nvPr>
            <p:ph type="title"/>
          </p:nvPr>
        </p:nvSpPr>
        <p:spPr>
          <a:xfrm>
            <a:off x="457200" y="267494"/>
            <a:ext cx="8329642" cy="1375556"/>
          </a:xfrm>
        </p:spPr>
        <p:txBody>
          <a:bodyPr>
            <a:normAutofit fontScale="90000"/>
          </a:bodyPr>
          <a:lstStyle/>
          <a:p>
            <a:pPr algn="ctr"/>
            <a:b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ZATOROWOŚĆ PŁUCNA - LECZENIE</a:t>
            </a:r>
          </a:p>
        </p:txBody>
      </p:sp>
      <p:sp>
        <p:nvSpPr>
          <p:cNvPr id="3" name="Symbol zastępczy zawartości 2">
            <a:extLst>
              <a:ext uri="{FF2B5EF4-FFF2-40B4-BE49-F238E27FC236}">
                <a16:creationId xmlns:a16="http://schemas.microsoft.com/office/drawing/2014/main" id="{AD6716CF-462E-2BEC-69BF-8AABA7E6D54A}"/>
              </a:ext>
            </a:extLst>
          </p:cNvPr>
          <p:cNvSpPr>
            <a:spLocks noGrp="1"/>
          </p:cNvSpPr>
          <p:nvPr>
            <p:ph idx="1"/>
          </p:nvPr>
        </p:nvSpPr>
        <p:spPr>
          <a:xfrm>
            <a:off x="457200" y="1857364"/>
            <a:ext cx="8229600" cy="4597444"/>
          </a:xfrm>
        </p:spPr>
        <p:txBody>
          <a:bodyPr>
            <a:normAutofit/>
          </a:bodyPr>
          <a:lstStyle/>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Celem postępowania jest przede wszystkim przywrócenie prawidłowego krążenia krwi w płucach.</a:t>
            </a: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Należy więc:</a:t>
            </a:r>
          </a:p>
          <a:p>
            <a:pPr lvl="1">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zapobiec powiększaniu się skrzepliny i powstaniu kolejnych zakrzepów – w tym celu stosuje się leczenie przeciwkrzepliwe (podaje leki „rozrzedzające krew”),</a:t>
            </a:r>
          </a:p>
          <a:p>
            <a:pPr lvl="1">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usunąć istniejącą blokadę, jeżeli jest to konieczne do przywrócenia krążenia – za pomocą farmakoterapii (leki </a:t>
            </a:r>
            <a:r>
              <a:rPr lang="pl-PL" sz="2000" dirty="0" err="1">
                <a:latin typeface="Times New Roman" panose="02020603050405020304" pitchFamily="18" charset="0"/>
                <a:cs typeface="Times New Roman" panose="02020603050405020304" pitchFamily="18" charset="0"/>
              </a:rPr>
              <a:t>trombolityczne</a:t>
            </a:r>
            <a:r>
              <a:rPr lang="pl-PL" sz="2000" dirty="0">
                <a:latin typeface="Times New Roman" panose="02020603050405020304" pitchFamily="18" charset="0"/>
                <a:cs typeface="Times New Roman" panose="02020603050405020304" pitchFamily="18" charset="0"/>
              </a:rPr>
              <a:t>, czyli „rozpuszczające skrzeplinę”), </a:t>
            </a:r>
            <a:r>
              <a:rPr lang="pl-PL" sz="2000" dirty="0" err="1">
                <a:latin typeface="Times New Roman" panose="02020603050405020304" pitchFamily="18" charset="0"/>
                <a:cs typeface="Times New Roman" panose="02020603050405020304" pitchFamily="18" charset="0"/>
              </a:rPr>
              <a:t>embolektomii</a:t>
            </a:r>
            <a:r>
              <a:rPr lang="pl-PL" sz="2000" dirty="0">
                <a:latin typeface="Times New Roman" panose="02020603050405020304" pitchFamily="18" charset="0"/>
                <a:cs typeface="Times New Roman" panose="02020603050405020304" pitchFamily="18" charset="0"/>
              </a:rPr>
              <a:t> operacyjnej lub wykonując zabieg </a:t>
            </a:r>
            <a:r>
              <a:rPr lang="pl-PL" sz="2000" dirty="0" err="1">
                <a:latin typeface="Times New Roman" panose="02020603050405020304" pitchFamily="18" charset="0"/>
                <a:cs typeface="Times New Roman" panose="02020603050405020304" pitchFamily="18" charset="0"/>
              </a:rPr>
              <a:t>embolektomii</a:t>
            </a:r>
            <a:r>
              <a:rPr lang="pl-PL" sz="2000" dirty="0">
                <a:latin typeface="Times New Roman" panose="02020603050405020304" pitchFamily="18" charset="0"/>
                <a:cs typeface="Times New Roman" panose="02020603050405020304" pitchFamily="18" charset="0"/>
              </a:rPr>
              <a:t> przezskórnej.</a:t>
            </a:r>
          </a:p>
        </p:txBody>
      </p:sp>
    </p:spTree>
    <p:extLst>
      <p:ext uri="{BB962C8B-B14F-4D97-AF65-F5344CB8AC3E}">
        <p14:creationId xmlns:p14="http://schemas.microsoft.com/office/powerpoint/2010/main" val="28090994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500034" y="500042"/>
            <a:ext cx="8229600" cy="1399032"/>
          </a:xfrm>
        </p:spPr>
        <p:txBody>
          <a:bodyPr>
            <a:normAutofit fontScale="90000"/>
          </a:bodyPr>
          <a:lstStyle/>
          <a:p>
            <a:pPr algn="ctr"/>
            <a:r>
              <a:rPr lang="pl-PL"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ZAPALENIE MIĘŚNIA SERCOWEGO</a:t>
            </a:r>
            <a:br>
              <a:rPr lang="pl-PL" sz="4400" dirty="0">
                <a:latin typeface="Times New Roman" panose="02020603050405020304" pitchFamily="18" charset="0"/>
                <a:cs typeface="Times New Roman" panose="02020603050405020304" pitchFamily="18" charset="0"/>
              </a:rPr>
            </a:br>
            <a:endParaRPr lang="pl-PL" dirty="0"/>
          </a:p>
        </p:txBody>
      </p:sp>
      <p:sp>
        <p:nvSpPr>
          <p:cNvPr id="4" name="Symbol zastępczy tekstu 3">
            <a:extLst>
              <a:ext uri="{FF2B5EF4-FFF2-40B4-BE49-F238E27FC236}">
                <a16:creationId xmlns:a16="http://schemas.microsoft.com/office/drawing/2014/main" id="{44C2945F-D7F9-A1E0-5D41-6D268CA120FB}"/>
              </a:ext>
            </a:extLst>
          </p:cNvPr>
          <p:cNvSpPr>
            <a:spLocks noGrp="1"/>
          </p:cNvSpPr>
          <p:nvPr>
            <p:ph type="body" sz="half" idx="4294967295"/>
          </p:nvPr>
        </p:nvSpPr>
        <p:spPr>
          <a:xfrm>
            <a:off x="1814513" y="5948363"/>
            <a:ext cx="7329487" cy="603250"/>
          </a:xfrm>
        </p:spPr>
        <p:txBody>
          <a:bodyPr>
            <a:normAutofit/>
          </a:bodyPr>
          <a:lstStyle/>
          <a:p>
            <a:endParaRPr lang="pl-PL" sz="2800" dirty="0">
              <a:latin typeface="Times New Roman" panose="02020603050405020304" pitchFamily="18" charset="0"/>
              <a:cs typeface="Times New Roman" panose="02020603050405020304" pitchFamily="18" charset="0"/>
            </a:endParaRPr>
          </a:p>
        </p:txBody>
      </p:sp>
      <p:pic>
        <p:nvPicPr>
          <p:cNvPr id="6" name="Obraz 5" descr="Obraz1.jpg"/>
          <p:cNvPicPr>
            <a:picLocks noChangeAspect="1"/>
          </p:cNvPicPr>
          <p:nvPr/>
        </p:nvPicPr>
        <p:blipFill>
          <a:blip r:embed="rId2"/>
          <a:stretch>
            <a:fillRect/>
          </a:stretch>
        </p:blipFill>
        <p:spPr>
          <a:xfrm>
            <a:off x="1500166" y="1892804"/>
            <a:ext cx="6605808" cy="4965196"/>
          </a:xfrm>
          <a:prstGeom prst="rect">
            <a:avLst/>
          </a:prstGeom>
        </p:spPr>
      </p:pic>
    </p:spTree>
    <p:extLst>
      <p:ext uri="{BB962C8B-B14F-4D97-AF65-F5344CB8AC3E}">
        <p14:creationId xmlns:p14="http://schemas.microsoft.com/office/powerpoint/2010/main" val="5851854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61DC82-8F61-4A57-4DED-77146B350EB1}"/>
              </a:ext>
            </a:extLst>
          </p:cNvPr>
          <p:cNvSpPr>
            <a:spLocks noGrp="1"/>
          </p:cNvSpPr>
          <p:nvPr>
            <p:ph type="title"/>
          </p:nvPr>
        </p:nvSpPr>
        <p:spPr>
          <a:xfrm>
            <a:off x="457200" y="267494"/>
            <a:ext cx="8229600" cy="1145282"/>
          </a:xfrm>
        </p:spPr>
        <p:txBody>
          <a:bodyPr>
            <a:noAutofit/>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ZAPALENIE MIĘŚNIA SERCOWEGO</a:t>
            </a:r>
          </a:p>
        </p:txBody>
      </p:sp>
      <p:sp>
        <p:nvSpPr>
          <p:cNvPr id="3" name="Symbol zastępczy zawartości 2">
            <a:extLst>
              <a:ext uri="{FF2B5EF4-FFF2-40B4-BE49-F238E27FC236}">
                <a16:creationId xmlns:a16="http://schemas.microsoft.com/office/drawing/2014/main" id="{105E5A04-3728-06D8-A41C-3A69426A1AC1}"/>
              </a:ext>
            </a:extLst>
          </p:cNvPr>
          <p:cNvSpPr>
            <a:spLocks noGrp="1"/>
          </p:cNvSpPr>
          <p:nvPr>
            <p:ph idx="1"/>
          </p:nvPr>
        </p:nvSpPr>
        <p:spPr/>
        <p:txBody>
          <a:bodyPr/>
          <a:lstStyle/>
          <a:p>
            <a:pPr>
              <a:buClr>
                <a:schemeClr val="tx1"/>
              </a:buClr>
              <a:buFont typeface="Wingdings" pitchFamily="2" charset="2"/>
              <a:buChar char="§"/>
            </a:pPr>
            <a:r>
              <a:rPr lang="pl-PL" dirty="0">
                <a:latin typeface="Times New Roman" panose="02020603050405020304" pitchFamily="18" charset="0"/>
                <a:cs typeface="Times New Roman" panose="02020603050405020304" pitchFamily="18" charset="0"/>
              </a:rPr>
              <a:t>Choroba ta obejmuje mięsień serca, może prowadzić do uszkodzenia serca w wyniku zapalenia,</a:t>
            </a:r>
          </a:p>
          <a:p>
            <a:pPr>
              <a:buClr>
                <a:schemeClr val="tx1"/>
              </a:buClr>
              <a:buFont typeface="Wingdings" pitchFamily="2" charset="2"/>
              <a:buChar char="§"/>
            </a:pPr>
            <a:r>
              <a:rPr lang="pl-PL" dirty="0">
                <a:latin typeface="Times New Roman" panose="02020603050405020304" pitchFamily="18" charset="0"/>
                <a:cs typeface="Times New Roman" panose="02020603050405020304" pitchFamily="18" charset="0"/>
              </a:rPr>
              <a:t>często związana jest z zapaleniem osierdzia, </a:t>
            </a:r>
          </a:p>
          <a:p>
            <a:pPr>
              <a:buClr>
                <a:schemeClr val="tx1"/>
              </a:buClr>
              <a:buFont typeface="Wingdings" pitchFamily="2" charset="2"/>
              <a:buChar char="§"/>
            </a:pPr>
            <a:r>
              <a:rPr lang="pl-PL" dirty="0">
                <a:latin typeface="Times New Roman" panose="02020603050405020304" pitchFamily="18" charset="0"/>
                <a:cs typeface="Times New Roman" panose="02020603050405020304" pitchFamily="18" charset="0"/>
              </a:rPr>
              <a:t>jej przyczyną mogą być infekcje wirusowe, bakteryjne i grzybicze. </a:t>
            </a:r>
          </a:p>
        </p:txBody>
      </p:sp>
    </p:spTree>
    <p:extLst>
      <p:ext uri="{BB962C8B-B14F-4D97-AF65-F5344CB8AC3E}">
        <p14:creationId xmlns:p14="http://schemas.microsoft.com/office/powerpoint/2010/main" val="2127318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EB0EBB-4B40-31C0-D322-E9E5768F3041}"/>
              </a:ext>
            </a:extLst>
          </p:cNvPr>
          <p:cNvSpPr>
            <a:spLocks noGrp="1"/>
          </p:cNvSpPr>
          <p:nvPr>
            <p:ph type="title"/>
          </p:nvPr>
        </p:nvSpPr>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ZAPALENIE MIĘŚNIA SERCOWEGO</a:t>
            </a:r>
          </a:p>
        </p:txBody>
      </p:sp>
      <p:sp>
        <p:nvSpPr>
          <p:cNvPr id="3" name="Symbol zastępczy zawartości 2">
            <a:extLst>
              <a:ext uri="{FF2B5EF4-FFF2-40B4-BE49-F238E27FC236}">
                <a16:creationId xmlns:a16="http://schemas.microsoft.com/office/drawing/2014/main" id="{3559E426-72FB-B131-8683-2288EF6A5539}"/>
              </a:ext>
            </a:extLst>
          </p:cNvPr>
          <p:cNvSpPr>
            <a:spLocks noGrp="1"/>
          </p:cNvSpPr>
          <p:nvPr>
            <p:ph idx="1"/>
          </p:nvPr>
        </p:nvSpPr>
        <p:spPr/>
        <p:txBody>
          <a:bodyPr>
            <a:normAutofit/>
          </a:bodyPr>
          <a:lstStyle/>
          <a:p>
            <a:pPr>
              <a:buClr>
                <a:schemeClr val="tx1"/>
              </a:buClr>
              <a:buFont typeface="Wingdings" pitchFamily="2" charset="2"/>
              <a:buChar char="§"/>
            </a:pPr>
            <a:r>
              <a:rPr lang="pl-PL" dirty="0">
                <a:latin typeface="Times New Roman" panose="02020603050405020304" pitchFamily="18" charset="0"/>
                <a:cs typeface="Times New Roman" panose="02020603050405020304" pitchFamily="18" charset="0"/>
              </a:rPr>
              <a:t>Proces zapalny obejmuje komórki mięśnia sercowego, tkankę śródmiąższową, naczynia, niekiedy też osierdzie, i może doprowadzić do uszkodzenia mięśnia sercowego i niewydolności serca. U większości chorych zapalenie mięśnia sercowego ustępuje samo, bez leczenia. Ważny jest jednak odpoczynek, ograniczenie aktywności fizycznej, picia alkoholu oraz przyjmowania niesteroidowych leków przeciwzapalnych.</a:t>
            </a:r>
          </a:p>
        </p:txBody>
      </p:sp>
    </p:spTree>
    <p:extLst>
      <p:ext uri="{BB962C8B-B14F-4D97-AF65-F5344CB8AC3E}">
        <p14:creationId xmlns:p14="http://schemas.microsoft.com/office/powerpoint/2010/main" val="38096612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BF7FC8-3318-8779-93F6-C15BB8DE9DD1}"/>
              </a:ext>
            </a:extLst>
          </p:cNvPr>
          <p:cNvSpPr>
            <a:spLocks noGrp="1"/>
          </p:cNvSpPr>
          <p:nvPr>
            <p:ph type="title"/>
          </p:nvPr>
        </p:nvSpPr>
        <p:spPr>
          <a:xfrm>
            <a:off x="457200" y="267494"/>
            <a:ext cx="8229600" cy="1145282"/>
          </a:xfrm>
        </p:spPr>
        <p:txBody>
          <a:bodyPr>
            <a:normAutofit/>
          </a:bodyPr>
          <a:lstStyle/>
          <a:p>
            <a:pPr algn="ctr"/>
            <a:r>
              <a:rPr lang="pl-PL"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ZAPALENIE MIĘŚNIA SERCOWEGO - OBJAWY</a:t>
            </a:r>
          </a:p>
        </p:txBody>
      </p:sp>
      <p:sp>
        <p:nvSpPr>
          <p:cNvPr id="3" name="Symbol zastępczy zawartości 2">
            <a:extLst>
              <a:ext uri="{FF2B5EF4-FFF2-40B4-BE49-F238E27FC236}">
                <a16:creationId xmlns:a16="http://schemas.microsoft.com/office/drawing/2014/main" id="{2D52BD8A-7B2C-7726-D256-CAC5A9B733C7}"/>
              </a:ext>
            </a:extLst>
          </p:cNvPr>
          <p:cNvSpPr>
            <a:spLocks noGrp="1"/>
          </p:cNvSpPr>
          <p:nvPr>
            <p:ph idx="1"/>
          </p:nvPr>
        </p:nvSpPr>
        <p:spPr>
          <a:xfrm>
            <a:off x="457200" y="1484784"/>
            <a:ext cx="8229600" cy="4970024"/>
          </a:xfrm>
        </p:spPr>
        <p:txBody>
          <a:bodyPr>
            <a:normAutofit lnSpcReduction="10000"/>
          </a:bodyPr>
          <a:lstStyle/>
          <a:p>
            <a:pPr>
              <a:buClr>
                <a:schemeClr val="tx1"/>
              </a:buClr>
              <a:buFont typeface="Wingdings" pitchFamily="2" charset="2"/>
              <a:buChar char="§"/>
            </a:pPr>
            <a:r>
              <a:rPr lang="pl-PL" dirty="0">
                <a:latin typeface="Times New Roman" pitchFamily="18" charset="0"/>
                <a:cs typeface="Times New Roman" pitchFamily="18" charset="0"/>
              </a:rPr>
              <a:t>Objawy zapalenie mięśnia sercowego są różnorodne i niecharakterystyczne. </a:t>
            </a:r>
          </a:p>
          <a:p>
            <a:pPr>
              <a:buClr>
                <a:schemeClr val="tx1"/>
              </a:buClr>
              <a:buFont typeface="Wingdings" pitchFamily="2" charset="2"/>
              <a:buChar char="§"/>
            </a:pPr>
            <a:r>
              <a:rPr lang="pl-PL" dirty="0">
                <a:latin typeface="Times New Roman" pitchFamily="18" charset="0"/>
                <a:cs typeface="Times New Roman" pitchFamily="18" charset="0"/>
              </a:rPr>
              <a:t>Większość chorych z ostrym lub piorunującym zapaleniem podaje, że niedawno przed zachorowaniem przebyli zakażenie wirusowe.</a:t>
            </a:r>
          </a:p>
          <a:p>
            <a:pPr>
              <a:buClr>
                <a:schemeClr val="tx1"/>
              </a:buClr>
              <a:buFont typeface="Wingdings" pitchFamily="2" charset="2"/>
              <a:buChar char="§"/>
            </a:pPr>
            <a:r>
              <a:rPr lang="pl-PL" dirty="0">
                <a:latin typeface="Times New Roman" pitchFamily="18" charset="0"/>
                <a:cs typeface="Times New Roman" pitchFamily="18" charset="0"/>
              </a:rPr>
              <a:t>Objawy zwiastunowe, czyli poprzedzające wystąpienie zapalenie mięśnia sercowego (występują nawet u 90% chorych) zależą od rodzaju zakażenia (górne drogi oddechowe lub przewód pokarmowy) i wyprzedzają objawy sercowe o kilka dni lub tygodni.</a:t>
            </a:r>
          </a:p>
          <a:p>
            <a:pPr>
              <a:buClr>
                <a:schemeClr val="tx1"/>
              </a:buClr>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2021025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67494"/>
            <a:ext cx="9144000" cy="1399032"/>
          </a:xfrm>
        </p:spPr>
        <p:txBody>
          <a:bodyPr>
            <a:normAutofit fontScale="90000"/>
          </a:bodyPr>
          <a:lstStyle/>
          <a:p>
            <a:pPr algn="ctr"/>
            <a:b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pl-PL" sz="47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CZYNNIKI RYZYKA SERCOWO-NACZYNIOWEGO DZIELI SIĘ NA: </a:t>
            </a:r>
            <a:br>
              <a:rPr lang="pl-PL" dirty="0">
                <a:effectLst>
                  <a:outerShdw blurRad="38100" dist="38100" dir="2700000" algn="tl">
                    <a:srgbClr val="000000">
                      <a:alpha val="43137"/>
                    </a:srgbClr>
                  </a:outerShdw>
                </a:effectLst>
                <a:latin typeface="Times New Roman" pitchFamily="18" charset="0"/>
                <a:cs typeface="Times New Roman" pitchFamily="18" charset="0"/>
              </a:rPr>
            </a:br>
            <a:endParaRPr lang="pl-PL"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ymbol zastępczy zawartości 2"/>
          <p:cNvSpPr>
            <a:spLocks noGrp="1"/>
          </p:cNvSpPr>
          <p:nvPr>
            <p:ph idx="1"/>
          </p:nvPr>
        </p:nvSpPr>
        <p:spPr>
          <a:xfrm>
            <a:off x="285720" y="2428868"/>
            <a:ext cx="8401080" cy="4025940"/>
          </a:xfrm>
        </p:spPr>
        <p:txBody>
          <a:bodyPr>
            <a:normAutofit/>
          </a:bodyPr>
          <a:lstStyle/>
          <a:p>
            <a:pPr>
              <a:buClr>
                <a:schemeClr val="tx1"/>
              </a:buClr>
              <a:buFont typeface="Wingdings" pitchFamily="2" charset="2"/>
              <a:buChar char="§"/>
            </a:pPr>
            <a:r>
              <a:rPr lang="pl-PL" sz="3600" dirty="0">
                <a:latin typeface="Times New Roman" pitchFamily="18" charset="0"/>
                <a:cs typeface="Times New Roman" pitchFamily="18" charset="0"/>
              </a:rPr>
              <a:t>modyfikowalne – te, na które mamy wpływ;</a:t>
            </a:r>
          </a:p>
          <a:p>
            <a:pPr>
              <a:buClr>
                <a:schemeClr val="tx1"/>
              </a:buClr>
              <a:buFont typeface="Wingdings" pitchFamily="2" charset="2"/>
              <a:buChar char="§"/>
            </a:pPr>
            <a:r>
              <a:rPr lang="pl-PL" sz="3600" dirty="0">
                <a:latin typeface="Times New Roman" pitchFamily="18" charset="0"/>
                <a:cs typeface="Times New Roman" pitchFamily="18" charset="0"/>
              </a:rPr>
              <a:t>niemodyfikowalne – niezależne od nas.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E30862-D36A-63E2-578F-A0D43A6A87DE}"/>
              </a:ext>
            </a:extLst>
          </p:cNvPr>
          <p:cNvSpPr>
            <a:spLocks noGrp="1"/>
          </p:cNvSpPr>
          <p:nvPr>
            <p:ph type="title"/>
          </p:nvPr>
        </p:nvSpPr>
        <p:spPr/>
        <p:txBody>
          <a:bodyPr>
            <a:normAutofit fontScale="90000"/>
          </a:bodyPr>
          <a:lstStyle/>
          <a:p>
            <a:pPr algn="ctr"/>
            <a:r>
              <a:rPr lang="pl-PL"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ZAPALENIE MIĘŚNIA SERCOWEGO - OBJAWY</a:t>
            </a:r>
            <a:endParaRPr lang="pl-PL" dirty="0"/>
          </a:p>
        </p:txBody>
      </p:sp>
      <p:sp>
        <p:nvSpPr>
          <p:cNvPr id="3" name="Symbol zastępczy zawartości 2">
            <a:extLst>
              <a:ext uri="{FF2B5EF4-FFF2-40B4-BE49-F238E27FC236}">
                <a16:creationId xmlns:a16="http://schemas.microsoft.com/office/drawing/2014/main" id="{2B75B5C2-C219-4A9A-09F5-DC2655981D10}"/>
              </a:ext>
            </a:extLst>
          </p:cNvPr>
          <p:cNvSpPr>
            <a:spLocks noGrp="1"/>
          </p:cNvSpPr>
          <p:nvPr>
            <p:ph idx="1"/>
          </p:nvPr>
        </p:nvSpPr>
        <p:spPr/>
        <p:txBody>
          <a:bodyPr>
            <a:normAutofit lnSpcReduction="10000"/>
          </a:bodyPr>
          <a:lstStyle/>
          <a:p>
            <a:pPr>
              <a:buClr>
                <a:schemeClr val="tx1"/>
              </a:buClr>
              <a:buFont typeface="Wingdings" pitchFamily="2" charset="2"/>
              <a:buChar char="§"/>
            </a:pPr>
            <a:r>
              <a:rPr lang="pl-PL" dirty="0">
                <a:latin typeface="Times New Roman" pitchFamily="18" charset="0"/>
                <a:cs typeface="Times New Roman" pitchFamily="18" charset="0"/>
              </a:rPr>
              <a:t>Do częstych objawów należą:</a:t>
            </a:r>
          </a:p>
          <a:p>
            <a:pPr lvl="1">
              <a:buClr>
                <a:schemeClr val="tx1"/>
              </a:buClr>
              <a:buFont typeface="Wingdings" pitchFamily="2" charset="2"/>
              <a:buChar char="§"/>
            </a:pPr>
            <a:r>
              <a:rPr lang="pl-PL" dirty="0">
                <a:latin typeface="Times New Roman" pitchFamily="18" charset="0"/>
                <a:cs typeface="Times New Roman" pitchFamily="18" charset="0"/>
              </a:rPr>
              <a:t>ból w klatce piersiowej</a:t>
            </a:r>
          </a:p>
          <a:p>
            <a:pPr lvl="1">
              <a:buClr>
                <a:schemeClr val="tx1"/>
              </a:buClr>
              <a:buFont typeface="Wingdings" pitchFamily="2" charset="2"/>
              <a:buChar char="§"/>
            </a:pPr>
            <a:r>
              <a:rPr lang="pl-PL" dirty="0">
                <a:latin typeface="Times New Roman" pitchFamily="18" charset="0"/>
                <a:cs typeface="Times New Roman" pitchFamily="18" charset="0"/>
              </a:rPr>
              <a:t>nieregularne lub szybkie bicie serca (kołatanie serca)</a:t>
            </a:r>
          </a:p>
          <a:p>
            <a:pPr lvl="1">
              <a:buClr>
                <a:schemeClr val="tx1"/>
              </a:buClr>
              <a:buFont typeface="Wingdings" pitchFamily="2" charset="2"/>
              <a:buChar char="§"/>
            </a:pPr>
            <a:r>
              <a:rPr lang="pl-PL" dirty="0">
                <a:latin typeface="Times New Roman" pitchFamily="18" charset="0"/>
                <a:cs typeface="Times New Roman" pitchFamily="18" charset="0"/>
              </a:rPr>
              <a:t>duszność w spoczynku lub przy niewielkim wysiłku</a:t>
            </a:r>
          </a:p>
          <a:p>
            <a:pPr lvl="1">
              <a:buClr>
                <a:schemeClr val="tx1"/>
              </a:buClr>
              <a:buFont typeface="Wingdings" pitchFamily="2" charset="2"/>
              <a:buChar char="§"/>
            </a:pPr>
            <a:r>
              <a:rPr lang="pl-PL" dirty="0">
                <a:latin typeface="Times New Roman" pitchFamily="18" charset="0"/>
                <a:cs typeface="Times New Roman" pitchFamily="18" charset="0"/>
              </a:rPr>
              <a:t>zmęczenie</a:t>
            </a:r>
          </a:p>
          <a:p>
            <a:pPr lvl="1">
              <a:buClr>
                <a:schemeClr val="tx1"/>
              </a:buClr>
              <a:buFont typeface="Wingdings" pitchFamily="2" charset="2"/>
              <a:buChar char="§"/>
            </a:pPr>
            <a:r>
              <a:rPr lang="pl-PL" dirty="0">
                <a:latin typeface="Times New Roman" pitchFamily="18" charset="0"/>
                <a:cs typeface="Times New Roman" pitchFamily="18" charset="0"/>
              </a:rPr>
              <a:t>obrzęki kostek i podudzi</a:t>
            </a:r>
          </a:p>
          <a:p>
            <a:pPr lvl="1">
              <a:buClr>
                <a:schemeClr val="tx1"/>
              </a:buClr>
              <a:buFont typeface="Wingdings" pitchFamily="2" charset="2"/>
              <a:buChar char="§"/>
            </a:pPr>
            <a:r>
              <a:rPr lang="pl-PL" dirty="0">
                <a:latin typeface="Times New Roman" pitchFamily="18" charset="0"/>
                <a:cs typeface="Times New Roman" pitchFamily="18" charset="0"/>
              </a:rPr>
              <a:t>inne objawy związane z zakażeniem – ból głowy, ból mięśni, stawów, gorączka, ból gardła, biegunka.</a:t>
            </a:r>
          </a:p>
          <a:p>
            <a:pPr lvl="1">
              <a:buClr>
                <a:schemeClr val="tx1"/>
              </a:buClr>
              <a:buFont typeface="Wingdings" pitchFamily="2" charset="2"/>
              <a:buChar char="§"/>
            </a:pPr>
            <a:r>
              <a:rPr lang="pl-PL" dirty="0">
                <a:latin typeface="Times New Roman" pitchFamily="18" charset="0"/>
                <a:cs typeface="Times New Roman" pitchFamily="18" charset="0"/>
              </a:rPr>
              <a:t>W łagodnie przebiegającym zapaleniu mięśnia sercowego objawy mogą nie występować.</a:t>
            </a:r>
          </a:p>
        </p:txBody>
      </p:sp>
    </p:spTree>
    <p:extLst>
      <p:ext uri="{BB962C8B-B14F-4D97-AF65-F5344CB8AC3E}">
        <p14:creationId xmlns:p14="http://schemas.microsoft.com/office/powerpoint/2010/main" val="22987469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99688F-C883-2772-4363-00DC1DA07E67}"/>
              </a:ext>
            </a:extLst>
          </p:cNvPr>
          <p:cNvSpPr>
            <a:spLocks noGrp="1"/>
          </p:cNvSpPr>
          <p:nvPr>
            <p:ph type="title"/>
          </p:nvPr>
        </p:nvSpPr>
        <p:spPr/>
        <p:txBody>
          <a:bodyPr>
            <a:normAutofit fontScale="90000"/>
          </a:bodyPr>
          <a:lstStyle/>
          <a:p>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ZAPALENIE MIĘŚNIA SERCOWEGO - DIAGNOSTYKA</a:t>
            </a:r>
          </a:p>
        </p:txBody>
      </p:sp>
      <p:sp>
        <p:nvSpPr>
          <p:cNvPr id="3" name="Symbol zastępczy zawartości 2">
            <a:extLst>
              <a:ext uri="{FF2B5EF4-FFF2-40B4-BE49-F238E27FC236}">
                <a16:creationId xmlns:a16="http://schemas.microsoft.com/office/drawing/2014/main" id="{A1BD24B9-8B43-8BC2-CBBA-E63B47571C83}"/>
              </a:ext>
            </a:extLst>
          </p:cNvPr>
          <p:cNvSpPr>
            <a:spLocks noGrp="1"/>
          </p:cNvSpPr>
          <p:nvPr>
            <p:ph idx="1"/>
          </p:nvPr>
        </p:nvSpPr>
        <p:spPr/>
        <p:txBody>
          <a:bodyPr>
            <a:normAutofit/>
          </a:bodyPr>
          <a:lstStyle/>
          <a:p>
            <a:pPr>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elektrokardiogram (EKG), który pokazuje zapis elektrycznej czynności serca – można stwierdzić nieprawidłowy rytm serca lub niedokrwienie mięśnia sercowego</a:t>
            </a:r>
          </a:p>
          <a:p>
            <a:pPr>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badania laboratoryjne krwi:</a:t>
            </a:r>
          </a:p>
          <a:p>
            <a:pPr lvl="1">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morfologia krwi – można stwierdzić zwiększenie liczby białych krwinek (leukocytów)</a:t>
            </a:r>
          </a:p>
          <a:p>
            <a:pPr lvl="1">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stopień przyspieszenia OB i zwiększenia stężenia białka C-reaktywnego (CRP) – może świadczyć o zaawansowaniu stanu zapalnego, a stężenie markerów uszkodzenia serca (</a:t>
            </a:r>
            <a:r>
              <a:rPr lang="pl-PL" sz="2000" dirty="0" err="1">
                <a:latin typeface="Times New Roman" panose="02020603050405020304" pitchFamily="18" charset="0"/>
                <a:cs typeface="Times New Roman" panose="02020603050405020304" pitchFamily="18" charset="0"/>
              </a:rPr>
              <a:t>troponin</a:t>
            </a:r>
            <a:r>
              <a:rPr lang="pl-PL" sz="2000" dirty="0">
                <a:latin typeface="Times New Roman" panose="02020603050405020304" pitchFamily="18" charset="0"/>
                <a:cs typeface="Times New Roman" panose="02020603050405020304" pitchFamily="18" charset="0"/>
              </a:rPr>
              <a:t>) o zaawansowaniu uszkodzenia mięśnia sercowego</a:t>
            </a:r>
          </a:p>
          <a:p>
            <a:pPr>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RTG klatki piersiowej może pokazać powiększenie sylwetki serca oraz objawy zatrzymywania płynu w płucach, co może świadczyć o niewydolności serca.</a:t>
            </a:r>
          </a:p>
        </p:txBody>
      </p:sp>
    </p:spTree>
    <p:extLst>
      <p:ext uri="{BB962C8B-B14F-4D97-AF65-F5344CB8AC3E}">
        <p14:creationId xmlns:p14="http://schemas.microsoft.com/office/powerpoint/2010/main" val="16885586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3A8B14-40FE-4651-80AE-7E188B0FA7AB}"/>
              </a:ext>
            </a:extLst>
          </p:cNvPr>
          <p:cNvSpPr>
            <a:spLocks noGrp="1"/>
          </p:cNvSpPr>
          <p:nvPr>
            <p:ph type="title"/>
          </p:nvPr>
        </p:nvSpPr>
        <p:spPr>
          <a:xfrm>
            <a:off x="457200" y="267494"/>
            <a:ext cx="8229600" cy="785242"/>
          </a:xfrm>
        </p:spPr>
        <p:txBody>
          <a:bodyPr>
            <a:normAutofit fontScale="90000"/>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ZAPALENIE MIĘŚNIA SERCOWEGO - DIAGNOSTYKA</a:t>
            </a:r>
            <a:endParaRPr lang="pl-PL" dirty="0"/>
          </a:p>
        </p:txBody>
      </p:sp>
      <p:sp>
        <p:nvSpPr>
          <p:cNvPr id="3" name="Symbol zastępczy zawartości 2">
            <a:extLst>
              <a:ext uri="{FF2B5EF4-FFF2-40B4-BE49-F238E27FC236}">
                <a16:creationId xmlns:a16="http://schemas.microsoft.com/office/drawing/2014/main" id="{965F6F5C-0A86-4E14-1185-1426A0A5C9B7}"/>
              </a:ext>
            </a:extLst>
          </p:cNvPr>
          <p:cNvSpPr>
            <a:spLocks noGrp="1"/>
          </p:cNvSpPr>
          <p:nvPr>
            <p:ph idx="1"/>
          </p:nvPr>
        </p:nvSpPr>
        <p:spPr>
          <a:xfrm>
            <a:off x="457200" y="1340768"/>
            <a:ext cx="8229600" cy="5114040"/>
          </a:xfrm>
        </p:spPr>
        <p:txBody>
          <a:bodyPr>
            <a:noAutofit/>
          </a:bodyPr>
          <a:lstStyle/>
          <a:p>
            <a:pPr>
              <a:buNone/>
            </a:pPr>
            <a:endParaRPr lang="pl-PL" sz="2400" dirty="0">
              <a:latin typeface="Times New Roman" panose="02020603050405020304" pitchFamily="18" charset="0"/>
              <a:cs typeface="Times New Roman" panose="02020603050405020304" pitchFamily="18" charset="0"/>
            </a:endParaRP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Badanie USG serca (echokardiografia) służy do oceny powiększenia jam serca, jego czynności (czy jego kurczliwość jest prawidłowa, czy upośledzona), budowy i czynności zastawek, obecności płynu w jamie osierdzia otaczającej serce.</a:t>
            </a:r>
          </a:p>
          <a:p>
            <a:pPr>
              <a:buClr>
                <a:schemeClr val="tx1"/>
              </a:buClr>
              <a:buFont typeface="Wingdings" pitchFamily="2" charset="2"/>
              <a:buChar char="§"/>
            </a:pPr>
            <a:endParaRPr lang="pl-PL" sz="2400" dirty="0">
              <a:latin typeface="Times New Roman" panose="02020603050405020304" pitchFamily="18" charset="0"/>
              <a:cs typeface="Times New Roman" panose="02020603050405020304" pitchFamily="18" charset="0"/>
            </a:endParaRP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Rezonans magnetyczny, oprócz oceny wielkości jam serca i czynności mięśnia sercowego, uwidacznia oznaki zapalenia, obrzęk mięśnia sercowego, cechy uszkodzenia serca i pomaga rozpoznać zapalenie mięśnia sercowego.</a:t>
            </a:r>
          </a:p>
        </p:txBody>
      </p:sp>
    </p:spTree>
    <p:extLst>
      <p:ext uri="{BB962C8B-B14F-4D97-AF65-F5344CB8AC3E}">
        <p14:creationId xmlns:p14="http://schemas.microsoft.com/office/powerpoint/2010/main" val="22761084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1FA63E-CF53-D55B-C0CD-5C8B112A35FD}"/>
              </a:ext>
            </a:extLst>
          </p:cNvPr>
          <p:cNvSpPr>
            <a:spLocks noGrp="1"/>
          </p:cNvSpPr>
          <p:nvPr>
            <p:ph type="title"/>
          </p:nvPr>
        </p:nvSpPr>
        <p:spPr/>
        <p:txBody>
          <a:bodyPr>
            <a:normAutofit fontScale="90000"/>
          </a:bodyPr>
          <a:lstStyle/>
          <a:p>
            <a:pPr algn="ctr"/>
            <a:r>
              <a:rPr lang="pl-PL"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ZAPALENIE MIĘŚNIA SERCOWEGO - SPOSOBY LECZENIA</a:t>
            </a:r>
          </a:p>
        </p:txBody>
      </p:sp>
      <p:sp>
        <p:nvSpPr>
          <p:cNvPr id="3" name="Symbol zastępczy zawartości 2">
            <a:extLst>
              <a:ext uri="{FF2B5EF4-FFF2-40B4-BE49-F238E27FC236}">
                <a16:creationId xmlns:a16="http://schemas.microsoft.com/office/drawing/2014/main" id="{90986D0D-0CD2-ED21-93A0-CA77E1ECAB69}"/>
              </a:ext>
            </a:extLst>
          </p:cNvPr>
          <p:cNvSpPr>
            <a:spLocks noGrp="1"/>
          </p:cNvSpPr>
          <p:nvPr>
            <p:ph idx="1"/>
          </p:nvPr>
        </p:nvSpPr>
        <p:spPr/>
        <p:txBody>
          <a:bodyPr>
            <a:normAutofit fontScale="92500"/>
          </a:bodyPr>
          <a:lstStyle/>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Leczenie zapalenia mięśnia sercowego zależy od przyczyny i nasilenia zajęcia mięśnia sercowego przez proces zapalny. </a:t>
            </a: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W początkowym okresie zapalenia mięśnia sercowego zaleca się odpoczynek w łóżku; aktywność sportową należy odłożyć na 6 miesięcy. Należy ograniczyć picie alkoholu.</a:t>
            </a: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Na początku choroby nie należy stosować niesteroidowych leków przeciwzapalnych (np. </a:t>
            </a:r>
            <a:r>
              <a:rPr lang="pl-PL" sz="2400" dirty="0" err="1">
                <a:latin typeface="Times New Roman" panose="02020603050405020304" pitchFamily="18" charset="0"/>
                <a:cs typeface="Times New Roman" panose="02020603050405020304" pitchFamily="18" charset="0"/>
              </a:rPr>
              <a:t>ibuprofenu</a:t>
            </a:r>
            <a:r>
              <a:rPr lang="pl-PL" sz="2400" dirty="0">
                <a:latin typeface="Times New Roman" panose="02020603050405020304" pitchFamily="18" charset="0"/>
                <a:cs typeface="Times New Roman" panose="02020603050405020304" pitchFamily="18" charset="0"/>
              </a:rPr>
              <a:t>), gdyż mogą one nasilać zapalenie mięśnia sercowego (zwłaszcza w pierwszych 2 tygodniach wirusowego zapalenia mięśnia sercowego). </a:t>
            </a: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W przypadku podwyższonej temperatury ciała związanej z zakażeniem można stosować paracetamol, mający działanie przeciwbólowe i przeciwgorączkowe.</a:t>
            </a:r>
          </a:p>
        </p:txBody>
      </p:sp>
    </p:spTree>
    <p:extLst>
      <p:ext uri="{BB962C8B-B14F-4D97-AF65-F5344CB8AC3E}">
        <p14:creationId xmlns:p14="http://schemas.microsoft.com/office/powerpoint/2010/main" val="11921846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32B117-8801-11DF-6A19-704992D637EF}"/>
              </a:ext>
            </a:extLst>
          </p:cNvPr>
          <p:cNvSpPr>
            <a:spLocks noGrp="1"/>
          </p:cNvSpPr>
          <p:nvPr>
            <p:ph type="title"/>
          </p:nvPr>
        </p:nvSpPr>
        <p:spPr/>
        <p:txBody>
          <a:bodyPr>
            <a:normAutofit/>
          </a:bodyPr>
          <a:lstStyle/>
          <a:p>
            <a:pPr algn="ctr"/>
            <a:r>
              <a:rPr lang="pl-PL"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ZAPALENIE MIĘŚNIA SERCOWEGO - SPOSOBY LECZENIA</a:t>
            </a:r>
            <a:endParaRPr lang="pl-PL" sz="3600" dirty="0"/>
          </a:p>
        </p:txBody>
      </p:sp>
      <p:sp>
        <p:nvSpPr>
          <p:cNvPr id="3" name="Symbol zastępczy zawartości 2">
            <a:extLst>
              <a:ext uri="{FF2B5EF4-FFF2-40B4-BE49-F238E27FC236}">
                <a16:creationId xmlns:a16="http://schemas.microsoft.com/office/drawing/2014/main" id="{2A4AFFB0-5B22-B1B0-E8E9-584473C43E96}"/>
              </a:ext>
            </a:extLst>
          </p:cNvPr>
          <p:cNvSpPr>
            <a:spLocks noGrp="1"/>
          </p:cNvSpPr>
          <p:nvPr>
            <p:ph idx="1"/>
          </p:nvPr>
        </p:nvSpPr>
        <p:spPr/>
        <p:txBody>
          <a:bodyPr>
            <a:normAutofit fontScale="77500" lnSpcReduction="20000"/>
          </a:bodyPr>
          <a:lstStyle/>
          <a:p>
            <a:pPr>
              <a:buClr>
                <a:schemeClr val="tx1"/>
              </a:buClr>
              <a:buFont typeface="Wingdings" pitchFamily="2" charset="2"/>
              <a:buChar char="§"/>
            </a:pPr>
            <a:r>
              <a:rPr lang="pl-PL" dirty="0">
                <a:latin typeface="Times New Roman" pitchFamily="18" charset="0"/>
                <a:cs typeface="Times New Roman" pitchFamily="18" charset="0"/>
              </a:rPr>
              <a:t>Leczenie przyczynowe jest możliwe m.in. w przypadku zapalenia mięśnia sercowego wywołanego przez wirusy </a:t>
            </a:r>
            <a:r>
              <a:rPr lang="pl-PL" dirty="0" err="1">
                <a:latin typeface="Times New Roman" pitchFamily="18" charset="0"/>
                <a:cs typeface="Times New Roman" pitchFamily="18" charset="0"/>
              </a:rPr>
              <a:t>Herpes</a:t>
            </a:r>
            <a:r>
              <a:rPr lang="pl-PL" dirty="0">
                <a:latin typeface="Times New Roman" pitchFamily="18" charset="0"/>
                <a:cs typeface="Times New Roman" pitchFamily="18" charset="0"/>
              </a:rPr>
              <a:t> oraz w boreliozie – stosuje się wtedy leki przeciwdrobnoustrojowe, a jeśli zapalenie mięśnia sercowego jest spowodowane nadwrażliwością na lek – wtedy należy go odstawić. </a:t>
            </a:r>
          </a:p>
          <a:p>
            <a:pPr>
              <a:buClr>
                <a:schemeClr val="tx1"/>
              </a:buClr>
              <a:buFont typeface="Wingdings" pitchFamily="2" charset="2"/>
              <a:buChar char="§"/>
            </a:pPr>
            <a:r>
              <a:rPr lang="pl-PL" dirty="0">
                <a:latin typeface="Times New Roman" pitchFamily="18" charset="0"/>
                <a:cs typeface="Times New Roman" pitchFamily="18" charset="0"/>
              </a:rPr>
              <a:t>W innych przypadkach zapalenia mięśnia sercowego nie ma leczenia przyczynowego. U większości chorych dochodzi do samowyleczenia.</a:t>
            </a:r>
          </a:p>
          <a:p>
            <a:pPr>
              <a:buClr>
                <a:schemeClr val="tx1"/>
              </a:buClr>
              <a:buFont typeface="Wingdings" pitchFamily="2" charset="2"/>
              <a:buChar char="§"/>
            </a:pPr>
            <a:r>
              <a:rPr lang="pl-PL" dirty="0" err="1">
                <a:latin typeface="Times New Roman" pitchFamily="18" charset="0"/>
                <a:cs typeface="Times New Roman" pitchFamily="18" charset="0"/>
              </a:rPr>
              <a:t>Glikokortykosteroidy</a:t>
            </a:r>
            <a:r>
              <a:rPr lang="pl-PL" dirty="0">
                <a:latin typeface="Times New Roman" pitchFamily="18" charset="0"/>
                <a:cs typeface="Times New Roman" pitchFamily="18" charset="0"/>
              </a:rPr>
              <a:t> stosuje się je tylko w rzadkich postaciach zapalenia mięśnia sercowego oraz w zapaleniu mięśnia sercowego w przebiegu chorób układowych (np. toczeń), a także czasem w zapaleniu mięśnia sercowego spowodowanym nadwrażliwością na przyjmowany lek.</a:t>
            </a:r>
          </a:p>
        </p:txBody>
      </p:sp>
    </p:spTree>
    <p:extLst>
      <p:ext uri="{BB962C8B-B14F-4D97-AF65-F5344CB8AC3E}">
        <p14:creationId xmlns:p14="http://schemas.microsoft.com/office/powerpoint/2010/main" val="30511151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F68BDC-A288-966C-1102-FE7DA63829E7}"/>
              </a:ext>
            </a:extLst>
          </p:cNvPr>
          <p:cNvSpPr>
            <a:spLocks noGrp="1"/>
          </p:cNvSpPr>
          <p:nvPr>
            <p:ph type="title"/>
          </p:nvPr>
        </p:nvSpPr>
        <p:spPr>
          <a:xfrm>
            <a:off x="457200" y="267494"/>
            <a:ext cx="8229600" cy="1073274"/>
          </a:xfrm>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DŁAWICA PIERSIOWA</a:t>
            </a:r>
          </a:p>
        </p:txBody>
      </p:sp>
      <p:sp>
        <p:nvSpPr>
          <p:cNvPr id="3" name="Symbol zastępczy zawartości 2">
            <a:extLst>
              <a:ext uri="{FF2B5EF4-FFF2-40B4-BE49-F238E27FC236}">
                <a16:creationId xmlns:a16="http://schemas.microsoft.com/office/drawing/2014/main" id="{0BE9C23F-B180-7D2B-6F83-7A65C7E317F5}"/>
              </a:ext>
            </a:extLst>
          </p:cNvPr>
          <p:cNvSpPr>
            <a:spLocks noGrp="1"/>
          </p:cNvSpPr>
          <p:nvPr>
            <p:ph idx="1"/>
          </p:nvPr>
        </p:nvSpPr>
        <p:spPr/>
        <p:txBody>
          <a:bodyPr>
            <a:normAutofit fontScale="85000" lnSpcReduction="10000"/>
          </a:bodyPr>
          <a:lstStyle/>
          <a:p>
            <a:pPr>
              <a:buClr>
                <a:schemeClr val="tx1"/>
              </a:buClr>
              <a:buFont typeface="Wingdings" pitchFamily="2" charset="2"/>
              <a:buChar char="§"/>
            </a:pPr>
            <a:r>
              <a:rPr lang="pl-PL" dirty="0">
                <a:latin typeface="Times New Roman" panose="02020603050405020304" pitchFamily="18" charset="0"/>
                <a:cs typeface="Times New Roman" panose="02020603050405020304" pitchFamily="18" charset="0"/>
              </a:rPr>
              <a:t>Dławica piersiowa jest objawem choroby niedokrwiennej serca. Charakteryzuje się bólem w klatce piersiowej, wiążącym się z niedocieraniem do mięśnia sercowego takiej ilość tlenu, jakiej serce potrzebuje. Ból zwykle wywołany jest wysiłkiem fizycznym lub stresem, ale może również występować samoistnie.</a:t>
            </a:r>
          </a:p>
          <a:p>
            <a:pPr marL="64008" indent="0">
              <a:buClr>
                <a:schemeClr val="tx1"/>
              </a:buClr>
              <a:buFont typeface="Wingdings" pitchFamily="2" charset="2"/>
              <a:buChar char="§"/>
            </a:pPr>
            <a:endParaRPr lang="pl-PL" dirty="0">
              <a:latin typeface="Times New Roman" panose="02020603050405020304" pitchFamily="18" charset="0"/>
              <a:cs typeface="Times New Roman" panose="02020603050405020304" pitchFamily="18" charset="0"/>
            </a:endParaRPr>
          </a:p>
          <a:p>
            <a:pPr>
              <a:buClr>
                <a:schemeClr val="tx1"/>
              </a:buClr>
              <a:buFont typeface="Wingdings" pitchFamily="2" charset="2"/>
              <a:buChar char="§"/>
            </a:pPr>
            <a:r>
              <a:rPr lang="pl-PL" dirty="0">
                <a:latin typeface="Times New Roman" panose="02020603050405020304" pitchFamily="18" charset="0"/>
                <a:cs typeface="Times New Roman" panose="02020603050405020304" pitchFamily="18" charset="0"/>
              </a:rPr>
              <a:t>Główną przyczynę dławicy piersiowej stanowi miażdżyca, czyli przewlekła choroba zapalna tętnic prowadząca do powstania tzw. blaszek miażdżycowych w obrębie ich ścian. Obecność blaszek miażdżycowych prowadzi do zwężenia tętnic.</a:t>
            </a:r>
          </a:p>
        </p:txBody>
      </p:sp>
    </p:spTree>
    <p:extLst>
      <p:ext uri="{BB962C8B-B14F-4D97-AF65-F5344CB8AC3E}">
        <p14:creationId xmlns:p14="http://schemas.microsoft.com/office/powerpoint/2010/main" val="3789137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569828-DE2F-E98E-5905-D26E083070D4}"/>
              </a:ext>
            </a:extLst>
          </p:cNvPr>
          <p:cNvSpPr>
            <a:spLocks noGrp="1"/>
          </p:cNvSpPr>
          <p:nvPr>
            <p:ph type="title"/>
          </p:nvPr>
        </p:nvSpPr>
        <p:spPr>
          <a:xfrm>
            <a:off x="457200" y="267494"/>
            <a:ext cx="8229600" cy="569218"/>
          </a:xfrm>
        </p:spPr>
        <p:txBody>
          <a:bodyPr>
            <a:normAutofit fontScale="90000"/>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DŁAWICA PIERSIOWA</a:t>
            </a:r>
            <a:endParaRPr lang="pl-PL" dirty="0"/>
          </a:p>
        </p:txBody>
      </p:sp>
      <p:sp>
        <p:nvSpPr>
          <p:cNvPr id="3" name="Symbol zastępczy zawartości 2">
            <a:extLst>
              <a:ext uri="{FF2B5EF4-FFF2-40B4-BE49-F238E27FC236}">
                <a16:creationId xmlns:a16="http://schemas.microsoft.com/office/drawing/2014/main" id="{26D565C5-2418-9712-A840-8A705FCE056E}"/>
              </a:ext>
            </a:extLst>
          </p:cNvPr>
          <p:cNvSpPr>
            <a:spLocks noGrp="1"/>
          </p:cNvSpPr>
          <p:nvPr>
            <p:ph idx="1"/>
          </p:nvPr>
        </p:nvSpPr>
        <p:spPr>
          <a:xfrm>
            <a:off x="457200" y="1124744"/>
            <a:ext cx="8229600" cy="5330064"/>
          </a:xfrm>
        </p:spPr>
        <p:txBody>
          <a:bodyPr>
            <a:normAutofit/>
          </a:bodyPr>
          <a:lstStyle/>
          <a:p>
            <a:pPr>
              <a:buClr>
                <a:schemeClr val="tx1"/>
              </a:buClr>
              <a:buFont typeface="Wingdings" pitchFamily="2" charset="2"/>
              <a:buChar char="§"/>
            </a:pPr>
            <a:endParaRPr lang="pl-PL" sz="2400" dirty="0">
              <a:latin typeface="Times New Roman" panose="02020603050405020304" pitchFamily="18" charset="0"/>
              <a:cs typeface="Times New Roman" panose="02020603050405020304" pitchFamily="18" charset="0"/>
            </a:endParaRPr>
          </a:p>
          <a:p>
            <a:pPr>
              <a:buClr>
                <a:schemeClr val="tx1"/>
              </a:buClr>
              <a:buFont typeface="Wingdings" pitchFamily="2" charset="2"/>
              <a:buChar char="§"/>
            </a:pPr>
            <a:endParaRPr lang="pl-PL" sz="2400" dirty="0">
              <a:latin typeface="Times New Roman" panose="02020603050405020304" pitchFamily="18" charset="0"/>
              <a:cs typeface="Times New Roman" panose="02020603050405020304" pitchFamily="18" charset="0"/>
            </a:endParaRP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Dławica piersiowa może być pierwszym objawem choroby wieńcowej. Dzieje się tak częściej u kobiet niż u mężczyzn, może też pojawiać się u chorych z wcześniej rozpoznaną chorobą wieńcową. </a:t>
            </a:r>
          </a:p>
          <a:p>
            <a:pPr>
              <a:buClr>
                <a:schemeClr val="tx1"/>
              </a:buClr>
              <a:buFont typeface="Wingdings" pitchFamily="2" charset="2"/>
              <a:buChar char="§"/>
            </a:pPr>
            <a:r>
              <a:rPr lang="pl-PL" sz="2400" dirty="0">
                <a:latin typeface="Times New Roman" panose="02020603050405020304" pitchFamily="18" charset="0"/>
                <a:cs typeface="Times New Roman" panose="02020603050405020304" pitchFamily="18" charset="0"/>
              </a:rPr>
              <a:t>Zazwyczaj dławica piersiowa pojawia się po 40. </a:t>
            </a:r>
            <a:r>
              <a:rPr lang="pl-PL" sz="2400" dirty="0" err="1">
                <a:latin typeface="Times New Roman" panose="02020603050405020304" pitchFamily="18" charset="0"/>
                <a:cs typeface="Times New Roman" panose="02020603050405020304" pitchFamily="18" charset="0"/>
              </a:rPr>
              <a:t>rż</a:t>
            </a:r>
            <a:r>
              <a:rPr lang="pl-PL" sz="2400" dirty="0">
                <a:latin typeface="Times New Roman" panose="02020603050405020304" pitchFamily="18" charset="0"/>
                <a:cs typeface="Times New Roman" panose="02020603050405020304" pitchFamily="18" charset="0"/>
              </a:rPr>
              <a:t>. u mężczyzn i 50. </a:t>
            </a:r>
            <a:r>
              <a:rPr lang="pl-PL" sz="2400" dirty="0" err="1">
                <a:latin typeface="Times New Roman" panose="02020603050405020304" pitchFamily="18" charset="0"/>
                <a:cs typeface="Times New Roman" panose="02020603050405020304" pitchFamily="18" charset="0"/>
              </a:rPr>
              <a:t>rż</a:t>
            </a:r>
            <a:r>
              <a:rPr lang="pl-PL" sz="2400" dirty="0">
                <a:latin typeface="Times New Roman" panose="02020603050405020304" pitchFamily="18" charset="0"/>
                <a:cs typeface="Times New Roman" panose="02020603050405020304" pitchFamily="18" charset="0"/>
              </a:rPr>
              <a:t>. u kobiet. Częstość występowania zwiększa się u obu płci wraz z wiekiem. </a:t>
            </a:r>
          </a:p>
        </p:txBody>
      </p:sp>
    </p:spTree>
    <p:extLst>
      <p:ext uri="{BB962C8B-B14F-4D97-AF65-F5344CB8AC3E}">
        <p14:creationId xmlns:p14="http://schemas.microsoft.com/office/powerpoint/2010/main" val="29398889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92BF06-76C6-F25E-37D0-7BE1E78A126F}"/>
              </a:ext>
            </a:extLst>
          </p:cNvPr>
          <p:cNvSpPr>
            <a:spLocks noGrp="1"/>
          </p:cNvSpPr>
          <p:nvPr>
            <p:ph type="title"/>
          </p:nvPr>
        </p:nvSpPr>
        <p:spPr>
          <a:xfrm>
            <a:off x="457200" y="267494"/>
            <a:ext cx="8229600" cy="857250"/>
          </a:xfrm>
        </p:spPr>
        <p:txBody>
          <a:bodyPr>
            <a:normAutofit fontScale="90000"/>
          </a:bodyPr>
          <a:lstStyle/>
          <a:p>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DŁAWICA PIERSIOWA - OBJAWY</a:t>
            </a:r>
          </a:p>
        </p:txBody>
      </p:sp>
      <p:sp>
        <p:nvSpPr>
          <p:cNvPr id="3" name="Symbol zastępczy zawartości 2">
            <a:extLst>
              <a:ext uri="{FF2B5EF4-FFF2-40B4-BE49-F238E27FC236}">
                <a16:creationId xmlns:a16="http://schemas.microsoft.com/office/drawing/2014/main" id="{AA899C69-32FA-5BA1-8B8A-9542566A3799}"/>
              </a:ext>
            </a:extLst>
          </p:cNvPr>
          <p:cNvSpPr>
            <a:spLocks noGrp="1"/>
          </p:cNvSpPr>
          <p:nvPr>
            <p:ph idx="1"/>
          </p:nvPr>
        </p:nvSpPr>
        <p:spPr/>
        <p:txBody>
          <a:bodyPr/>
          <a:lstStyle/>
          <a:p>
            <a:pPr>
              <a:buClr>
                <a:schemeClr val="tx1"/>
              </a:buClr>
              <a:buFont typeface="Wingdings" pitchFamily="2" charset="2"/>
              <a:buChar char="§"/>
            </a:pPr>
            <a:r>
              <a:rPr lang="pl-PL" dirty="0">
                <a:latin typeface="Times New Roman" pitchFamily="18" charset="0"/>
                <a:cs typeface="Times New Roman" pitchFamily="18" charset="0"/>
              </a:rPr>
              <a:t>Najczęstszym objawem dławicy piersiowej jest ból w klatce piersiowej.</a:t>
            </a:r>
          </a:p>
        </p:txBody>
      </p:sp>
    </p:spTree>
    <p:extLst>
      <p:ext uri="{BB962C8B-B14F-4D97-AF65-F5344CB8AC3E}">
        <p14:creationId xmlns:p14="http://schemas.microsoft.com/office/powerpoint/2010/main" val="22999553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988E64-47A0-6A54-B2A2-158D095ABA23}"/>
              </a:ext>
            </a:extLst>
          </p:cNvPr>
          <p:cNvSpPr>
            <a:spLocks noGrp="1"/>
          </p:cNvSpPr>
          <p:nvPr>
            <p:ph type="title"/>
          </p:nvPr>
        </p:nvSpPr>
        <p:spPr/>
        <p:txBody>
          <a:bodyPr>
            <a:normAutofit/>
          </a:bodyPr>
          <a:lstStyle/>
          <a:p>
            <a:pPr algn="ctr"/>
            <a:r>
              <a:rPr lang="pl-PL"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CECHY TYPOWEGO BÓLU WIEŃCOWEGO</a:t>
            </a:r>
          </a:p>
        </p:txBody>
      </p:sp>
      <p:sp>
        <p:nvSpPr>
          <p:cNvPr id="3" name="Symbol zastępczy zawartości 2">
            <a:extLst>
              <a:ext uri="{FF2B5EF4-FFF2-40B4-BE49-F238E27FC236}">
                <a16:creationId xmlns:a16="http://schemas.microsoft.com/office/drawing/2014/main" id="{EAD721C4-0136-C73E-AB3C-A79324E0747F}"/>
              </a:ext>
            </a:extLst>
          </p:cNvPr>
          <p:cNvSpPr>
            <a:spLocks noGrp="1"/>
          </p:cNvSpPr>
          <p:nvPr>
            <p:ph idx="1"/>
          </p:nvPr>
        </p:nvSpPr>
        <p:spPr/>
        <p:txBody>
          <a:bodyPr>
            <a:normAutofit/>
          </a:bodyPr>
          <a:lstStyle/>
          <a:p>
            <a:pPr>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ucisk, uczucie dławienia lub gniecenia (prawie nigdy nie jest ostry ani kłujący)</a:t>
            </a:r>
          </a:p>
          <a:p>
            <a:pPr>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umiejscowienie za mostkiem, może promieniować do szyi, żuchwy lub ramion (zwykle lewego), może być zlokalizowany również w górnej części brzucha</a:t>
            </a:r>
          </a:p>
          <a:p>
            <a:pPr>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jest wywoływany przez wysiłek fizyczny lub stres emocjonalny i ustępuje w spoczynku</a:t>
            </a:r>
          </a:p>
          <a:p>
            <a:pPr>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zwykle trwa kilka minut i nie zmienia się w zależności od pozycji ciała ani fazy cyklu oddechowego, czyli jest niezależny od wdechu i wydechu</a:t>
            </a:r>
          </a:p>
          <a:p>
            <a:pPr>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ustępuje po przyjęciu nitrogliceryny pod język, zwykle w ciągu 1–3 min.</a:t>
            </a:r>
          </a:p>
        </p:txBody>
      </p:sp>
    </p:spTree>
    <p:extLst>
      <p:ext uri="{BB962C8B-B14F-4D97-AF65-F5344CB8AC3E}">
        <p14:creationId xmlns:p14="http://schemas.microsoft.com/office/powerpoint/2010/main" val="29759818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09FDEC-FDD1-109C-DA38-A2E699A1FD13}"/>
              </a:ext>
            </a:extLst>
          </p:cNvPr>
          <p:cNvSpPr>
            <a:spLocks noGrp="1"/>
          </p:cNvSpPr>
          <p:nvPr>
            <p:ph type="title"/>
          </p:nvPr>
        </p:nvSpPr>
        <p:spPr/>
        <p:txBody>
          <a:bodyPr>
            <a:normAutofit/>
          </a:bodyPr>
          <a:lstStyle/>
          <a:p>
            <a:pPr algn="ctr"/>
            <a:r>
              <a:rPr lang="pl-PL"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DŁAWICA PIERSIOWA - DIAGNOSTYKA</a:t>
            </a:r>
          </a:p>
        </p:txBody>
      </p:sp>
      <p:sp>
        <p:nvSpPr>
          <p:cNvPr id="3" name="Symbol zastępczy zawartości 2">
            <a:extLst>
              <a:ext uri="{FF2B5EF4-FFF2-40B4-BE49-F238E27FC236}">
                <a16:creationId xmlns:a16="http://schemas.microsoft.com/office/drawing/2014/main" id="{53DBC061-F7F7-5B72-3ED2-0757DC92EC34}"/>
              </a:ext>
            </a:extLst>
          </p:cNvPr>
          <p:cNvSpPr>
            <a:spLocks noGrp="1"/>
          </p:cNvSpPr>
          <p:nvPr>
            <p:ph idx="1"/>
          </p:nvPr>
        </p:nvSpPr>
        <p:spPr/>
        <p:txBody>
          <a:bodyPr>
            <a:normAutofit fontScale="70000" lnSpcReduction="20000"/>
          </a:bodyPr>
          <a:lstStyle/>
          <a:p>
            <a:pPr>
              <a:buClr>
                <a:schemeClr val="tx1"/>
              </a:buClr>
              <a:buFont typeface="Wingdings" pitchFamily="2" charset="2"/>
              <a:buChar char="§"/>
            </a:pPr>
            <a:r>
              <a:rPr lang="pl-PL" dirty="0">
                <a:latin typeface="Times New Roman" panose="02020603050405020304" pitchFamily="18" charset="0"/>
                <a:cs typeface="Times New Roman" panose="02020603050405020304" pitchFamily="18" charset="0"/>
              </a:rPr>
              <a:t>Najpierw lekarz zbiera dokładny wywiad dotyczący objawów – charakteru i rodzaju bólu w klatce piersiowej, czasu trwania oraz ewentualnych objawów towarzyszących i obciążeń rodzinnych.</a:t>
            </a:r>
          </a:p>
          <a:p>
            <a:pPr>
              <a:buClr>
                <a:schemeClr val="tx1"/>
              </a:buClr>
              <a:buFont typeface="Wingdings" pitchFamily="2" charset="2"/>
              <a:buChar char="§"/>
            </a:pPr>
            <a:r>
              <a:rPr lang="pl-PL" dirty="0">
                <a:latin typeface="Times New Roman" panose="02020603050405020304" pitchFamily="18" charset="0"/>
                <a:cs typeface="Times New Roman" panose="02020603050405020304" pitchFamily="18" charset="0"/>
              </a:rPr>
              <a:t>U wszystkich osób z podejrzeniem dławicy piersiowej wykonuje się 12-odprowadzeniowy zapis EKG. U większości chorych, którzy nie przebyli zawału serca, wynik takiego badania EKG (spoczynkowego) jest prawidłowy, co nie wyklucza niedokrwienia mięśnia sercowego. </a:t>
            </a:r>
          </a:p>
          <a:p>
            <a:pPr>
              <a:buClr>
                <a:schemeClr val="tx1"/>
              </a:buClr>
              <a:buFont typeface="Wingdings" pitchFamily="2" charset="2"/>
              <a:buChar char="§"/>
            </a:pPr>
            <a:r>
              <a:rPr lang="pl-PL" dirty="0">
                <a:latin typeface="Times New Roman" panose="02020603050405020304" pitchFamily="18" charset="0"/>
                <a:cs typeface="Times New Roman" panose="02020603050405020304" pitchFamily="18" charset="0"/>
              </a:rPr>
              <a:t>W ramach wstępnej oceny diagnostycznej lekarz może skierować pacjenta na badanie echo serca w celu wykrycia innych przyczyn bólu dławicowego, np. wad serca, tętniaka aorty oraz oceny zaburzeń kurczliwości mięśnia sercowego.</a:t>
            </a:r>
          </a:p>
          <a:p>
            <a:pPr>
              <a:buClr>
                <a:schemeClr val="tx1"/>
              </a:buClr>
              <a:buFont typeface="Wingdings" pitchFamily="2" charset="2"/>
              <a:buChar char="§"/>
            </a:pPr>
            <a:r>
              <a:rPr lang="pl-PL" dirty="0">
                <a:latin typeface="Times New Roman" panose="02020603050405020304" pitchFamily="18" charset="0"/>
                <a:cs typeface="Times New Roman" panose="02020603050405020304" pitchFamily="18" charset="0"/>
              </a:rPr>
              <a:t>Jeśli spoczynkowy zapis EKG jest prawidłowy, to dalsze postępowanie zależy od prawdopodobieństwa wystąpienia choroby wieńcowej określonego na podstawie charakterystyki bólu w klatce piersiowej oraz płci i wieku.</a:t>
            </a:r>
          </a:p>
        </p:txBody>
      </p:sp>
    </p:spTree>
    <p:extLst>
      <p:ext uri="{BB962C8B-B14F-4D97-AF65-F5344CB8AC3E}">
        <p14:creationId xmlns:p14="http://schemas.microsoft.com/office/powerpoint/2010/main" val="4236712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br>
              <a:rPr lang="pl-PL" b="1" dirty="0"/>
            </a:br>
            <a:br>
              <a:rPr lang="pl-PL" b="1" dirty="0">
                <a:latin typeface="Times New Roman" pitchFamily="18" charset="0"/>
                <a:cs typeface="Times New Roman" pitchFamily="18" charset="0"/>
              </a:rPr>
            </a:br>
            <a:r>
              <a:rPr lang="pl-PL" sz="47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NIEMODYFIKOWALNE CZYNNIKI RYZYKA</a:t>
            </a:r>
            <a:br>
              <a:rPr lang="pl-PL" dirty="0">
                <a:latin typeface="Times New Roman" pitchFamily="18" charset="0"/>
                <a:cs typeface="Times New Roman" pitchFamily="18" charset="0"/>
              </a:rPr>
            </a:br>
            <a:br>
              <a:rPr lang="pl-PL" dirty="0"/>
            </a:br>
            <a:endParaRPr lang="pl-PL" dirty="0"/>
          </a:p>
        </p:txBody>
      </p:sp>
      <p:sp>
        <p:nvSpPr>
          <p:cNvPr id="3" name="Symbol zastępczy zawartości 2"/>
          <p:cNvSpPr>
            <a:spLocks noGrp="1"/>
          </p:cNvSpPr>
          <p:nvPr>
            <p:ph idx="1"/>
          </p:nvPr>
        </p:nvSpPr>
        <p:spPr/>
        <p:txBody>
          <a:bodyPr/>
          <a:lstStyle/>
          <a:p>
            <a:pPr>
              <a:buClr>
                <a:schemeClr val="tx1"/>
              </a:buClr>
              <a:buFont typeface="Wingdings" pitchFamily="2" charset="2"/>
              <a:buChar char="§"/>
            </a:pPr>
            <a:r>
              <a:rPr lang="pl-PL" b="1" dirty="0">
                <a:latin typeface="Times New Roman" pitchFamily="18" charset="0"/>
                <a:cs typeface="Times New Roman" pitchFamily="18" charset="0"/>
              </a:rPr>
              <a:t>Predyspozycje rodzinne </a:t>
            </a:r>
          </a:p>
          <a:p>
            <a:pPr lvl="1">
              <a:buClr>
                <a:schemeClr val="tx1"/>
              </a:buClr>
              <a:buFont typeface="Wingdings" pitchFamily="2" charset="2"/>
              <a:buChar char="§"/>
            </a:pPr>
            <a:r>
              <a:rPr lang="pl-PL" b="1" i="1" dirty="0">
                <a:latin typeface="Times New Roman" pitchFamily="18" charset="0"/>
                <a:cs typeface="Times New Roman" pitchFamily="18" charset="0"/>
              </a:rPr>
              <a:t> </a:t>
            </a:r>
            <a:r>
              <a:rPr lang="pl-PL" dirty="0">
                <a:latin typeface="Times New Roman" pitchFamily="18" charset="0"/>
                <a:cs typeface="Times New Roman" pitchFamily="18" charset="0"/>
              </a:rPr>
              <a:t>występują, jeśli u ojca lub brata zdiagnozowano chorobę układu sercowo-naczyniowego w wieku poniżej 55 roku życia, a u matki lub siostry – w wieku poniżej 65 roku życia. </a:t>
            </a:r>
          </a:p>
          <a:p>
            <a:pPr lvl="1">
              <a:buClr>
                <a:schemeClr val="tx1"/>
              </a:buClr>
              <a:buFont typeface="Wingdings" pitchFamily="2" charset="2"/>
              <a:buChar char="§"/>
            </a:pPr>
            <a:r>
              <a:rPr lang="pl-PL" dirty="0">
                <a:latin typeface="Times New Roman" pitchFamily="18" charset="0"/>
                <a:cs typeface="Times New Roman" pitchFamily="18" charset="0"/>
              </a:rPr>
              <a:t>narażenie rodzinne trzykrotnie zwiększa ryzyko wystąpienia choroby.</a:t>
            </a:r>
          </a:p>
          <a:p>
            <a:endParaRPr lang="pl-PL"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834F60-7815-9667-2240-DAEFCA2C0B9D}"/>
              </a:ext>
            </a:extLst>
          </p:cNvPr>
          <p:cNvSpPr>
            <a:spLocks noGrp="1"/>
          </p:cNvSpPr>
          <p:nvPr>
            <p:ph type="title"/>
          </p:nvPr>
        </p:nvSpPr>
        <p:spPr/>
        <p:txBody>
          <a:bodyPr>
            <a:normAutofit fontScale="90000"/>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DŁAWICA PIERSIOWA</a:t>
            </a:r>
            <a:r>
              <a:rPr lang="pl-PL"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-DIAGNOSTYKA</a:t>
            </a:r>
            <a:endParaRPr lang="pl-PL" dirty="0"/>
          </a:p>
        </p:txBody>
      </p:sp>
      <p:sp>
        <p:nvSpPr>
          <p:cNvPr id="3" name="Symbol zastępczy zawartości 2">
            <a:extLst>
              <a:ext uri="{FF2B5EF4-FFF2-40B4-BE49-F238E27FC236}">
                <a16:creationId xmlns:a16="http://schemas.microsoft.com/office/drawing/2014/main" id="{A62C2663-A901-A608-1911-785E4BF42F5F}"/>
              </a:ext>
            </a:extLst>
          </p:cNvPr>
          <p:cNvSpPr>
            <a:spLocks noGrp="1"/>
          </p:cNvSpPr>
          <p:nvPr>
            <p:ph idx="1"/>
          </p:nvPr>
        </p:nvSpPr>
        <p:spPr/>
        <p:txBody>
          <a:bodyPr>
            <a:normAutofit/>
          </a:bodyPr>
          <a:lstStyle/>
          <a:p>
            <a:pPr>
              <a:buClr>
                <a:schemeClr val="tx1"/>
              </a:buClr>
              <a:buFont typeface="Wingdings" pitchFamily="2" charset="2"/>
              <a:buChar char="§"/>
            </a:pPr>
            <a:r>
              <a:rPr lang="pl-PL" sz="2000" dirty="0">
                <a:latin typeface="Times New Roman" panose="02020603050405020304" pitchFamily="18" charset="0"/>
                <a:cs typeface="Times New Roman" panose="02020603050405020304" pitchFamily="18" charset="0"/>
              </a:rPr>
              <a:t>Podstawowym badaniem jest elektrokardiograficzna próba wysiłkowa. Lekarz kieruje na nią pacjentów, u których podejrzewa stabilną dławicę piersiową, a prawdopodobieństwo choroby wieńcowej jest umiarkowane. W trakcie próby wysiłkowej, gdy pacjent maszeruje na bieżni lub jeździ na rowerze stacjonarnym, kontroluje się pracę serca i ciśnienie krwi. Przed badaniem, do klatki piersiowej przykleja się elektrody, a na ramieniu zakłada mankiet do mierzenia ciśnienia. W pierwszej kolejności bada się EKG w stanie spoczynku. Potem wykonuje się pomiary w trakcie marszu na bieżni lub jazdy na rowerze stacjonarnym. Próba wysiłkowa trwa około 20 minut i w tym czasie systematycznie zapisuje się wartości ciśnienia tętniczego i EKG.</a:t>
            </a:r>
          </a:p>
        </p:txBody>
      </p:sp>
    </p:spTree>
    <p:extLst>
      <p:ext uri="{BB962C8B-B14F-4D97-AF65-F5344CB8AC3E}">
        <p14:creationId xmlns:p14="http://schemas.microsoft.com/office/powerpoint/2010/main" val="11810276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87A3D2-B1EF-896B-01F6-A9CCD1211A66}"/>
              </a:ext>
            </a:extLst>
          </p:cNvPr>
          <p:cNvSpPr>
            <a:spLocks noGrp="1"/>
          </p:cNvSpPr>
          <p:nvPr>
            <p:ph type="title"/>
          </p:nvPr>
        </p:nvSpPr>
        <p:spPr>
          <a:xfrm>
            <a:off x="539552" y="267494"/>
            <a:ext cx="8147248" cy="1073274"/>
          </a:xfrm>
        </p:spPr>
        <p:txBody>
          <a:bodyPr>
            <a:normAutofit/>
          </a:bodyPr>
          <a:lstStyle/>
          <a:p>
            <a:pPr algn="ctr"/>
            <a:r>
              <a:rPr lang="pl-PL"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DŁAWICA PIERSIOWA - LECZENIE</a:t>
            </a:r>
          </a:p>
        </p:txBody>
      </p:sp>
      <p:sp>
        <p:nvSpPr>
          <p:cNvPr id="3" name="Symbol zastępczy zawartości 2">
            <a:extLst>
              <a:ext uri="{FF2B5EF4-FFF2-40B4-BE49-F238E27FC236}">
                <a16:creationId xmlns:a16="http://schemas.microsoft.com/office/drawing/2014/main" id="{FC75D352-4365-9577-A82E-E1C70D635940}"/>
              </a:ext>
            </a:extLst>
          </p:cNvPr>
          <p:cNvSpPr>
            <a:spLocks noGrp="1"/>
          </p:cNvSpPr>
          <p:nvPr>
            <p:ph idx="1"/>
          </p:nvPr>
        </p:nvSpPr>
        <p:spPr>
          <a:xfrm>
            <a:off x="457200" y="1484784"/>
            <a:ext cx="8229600" cy="4970024"/>
          </a:xfrm>
        </p:spPr>
        <p:txBody>
          <a:bodyPr>
            <a:normAutofit fontScale="92500" lnSpcReduction="10000"/>
          </a:bodyPr>
          <a:lstStyle/>
          <a:p>
            <a:pPr algn="ctr">
              <a:buNone/>
            </a:pPr>
            <a:r>
              <a:rPr lang="pl-PL" dirty="0">
                <a:latin typeface="Times New Roman" panose="02020603050405020304" pitchFamily="18" charset="0"/>
                <a:cs typeface="Times New Roman" panose="02020603050405020304" pitchFamily="18" charset="0"/>
              </a:rPr>
              <a:t>Leczenie dławicy piersiowej możemy podzielić na inwazyjne  i zachowawcze (farmakologiczne).</a:t>
            </a:r>
          </a:p>
          <a:p>
            <a:pPr>
              <a:buNone/>
            </a:pPr>
            <a:r>
              <a:rPr lang="pl-PL" dirty="0">
                <a:latin typeface="Times New Roman" panose="02020603050405020304" pitchFamily="18" charset="0"/>
                <a:cs typeface="Times New Roman" panose="02020603050405020304" pitchFamily="18" charset="0"/>
              </a:rPr>
              <a:t> Leczenie inwazyjne obejmuje:</a:t>
            </a:r>
          </a:p>
          <a:p>
            <a:pPr>
              <a:buClr>
                <a:schemeClr val="tx1"/>
              </a:buClr>
              <a:buFont typeface="Wingdings" pitchFamily="2" charset="2"/>
              <a:buChar char="§"/>
            </a:pPr>
            <a:r>
              <a:rPr lang="pl-PL" dirty="0" err="1">
                <a:latin typeface="Times New Roman" panose="02020603050405020304" pitchFamily="18" charset="0"/>
                <a:cs typeface="Times New Roman" panose="02020603050405020304" pitchFamily="18" charset="0"/>
              </a:rPr>
              <a:t>przezskórną</a:t>
            </a:r>
            <a:r>
              <a:rPr lang="pl-PL" dirty="0">
                <a:latin typeface="Times New Roman" panose="02020603050405020304" pitchFamily="18" charset="0"/>
                <a:cs typeface="Times New Roman" panose="02020603050405020304" pitchFamily="18" charset="0"/>
              </a:rPr>
              <a:t> angioplastykę wieńcową polega na udrożnieniu zwężonej lub nawet zupełnie zamkniętej tętnicy wieńcowej. </a:t>
            </a:r>
          </a:p>
          <a:p>
            <a:pPr>
              <a:buClr>
                <a:schemeClr val="tx1"/>
              </a:buClr>
              <a:buFont typeface="Wingdings" pitchFamily="2" charset="2"/>
              <a:buChar char="§"/>
            </a:pPr>
            <a:r>
              <a:rPr lang="pl-PL" sz="3200" dirty="0" err="1">
                <a:latin typeface="Times New Roman" panose="02020603050405020304" pitchFamily="18" charset="0"/>
                <a:cs typeface="Times New Roman" panose="02020603050405020304" pitchFamily="18" charset="0"/>
              </a:rPr>
              <a:t>Pomostowanie</a:t>
            </a:r>
            <a:r>
              <a:rPr lang="pl-PL" sz="3200" dirty="0">
                <a:latin typeface="Times New Roman" panose="02020603050405020304" pitchFamily="18" charset="0"/>
                <a:cs typeface="Times New Roman" panose="02020603050405020304" pitchFamily="18" charset="0"/>
              </a:rPr>
              <a:t> tętnic wieńcowych, zwane często w skrócie by-passami, to zabieg wszczepienia tzw. pomostów do tętnic wieńcowych, czyli wytworzenia dróg, którymi krew może omijać zamknięty fragment tętnicy. </a:t>
            </a:r>
            <a:endParaRPr lang="pl-PL" dirty="0">
              <a:latin typeface="Times New Roman" panose="02020603050405020304" pitchFamily="18" charset="0"/>
              <a:cs typeface="Times New Roman" panose="02020603050405020304" pitchFamily="18" charset="0"/>
            </a:endParaRPr>
          </a:p>
          <a:p>
            <a:pPr>
              <a:buClr>
                <a:schemeClr val="tx1"/>
              </a:buClr>
              <a:buFont typeface="Wingdings" pitchFamily="2" charset="2"/>
              <a:buChar char="§"/>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18890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a:extLst>
              <a:ext uri="{FF2B5EF4-FFF2-40B4-BE49-F238E27FC236}">
                <a16:creationId xmlns:a16="http://schemas.microsoft.com/office/drawing/2014/main" id="{3A9BF0CA-46A8-5A93-D9C0-D901A02DD542}"/>
              </a:ext>
            </a:extLst>
          </p:cNvPr>
          <p:cNvPicPr>
            <a:picLocks noGrp="1" noChangeAspect="1"/>
          </p:cNvPicPr>
          <p:nvPr>
            <p:ph idx="4294967295"/>
          </p:nvPr>
        </p:nvPicPr>
        <p:blipFill>
          <a:blip r:embed="rId2"/>
          <a:stretch>
            <a:fillRect/>
          </a:stretch>
        </p:blipFill>
        <p:spPr>
          <a:xfrm>
            <a:off x="2260600" y="908720"/>
            <a:ext cx="4622800" cy="5189537"/>
          </a:xfrm>
          <a:prstGeom prst="rect">
            <a:avLst/>
          </a:prstGeom>
        </p:spPr>
      </p:pic>
    </p:spTree>
    <p:extLst>
      <p:ext uri="{BB962C8B-B14F-4D97-AF65-F5344CB8AC3E}">
        <p14:creationId xmlns:p14="http://schemas.microsoft.com/office/powerpoint/2010/main" val="600192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n w="18415" cmpd="sng">
                  <a:solidFill>
                    <a:srgbClr val="FFFFFF"/>
                  </a:solidFill>
                  <a:prstDash val="solid"/>
                </a:ln>
                <a:solidFill>
                  <a:schemeClr val="tx1"/>
                </a:solidFill>
                <a:effectLst>
                  <a:outerShdw blurRad="63500" dir="3600000" algn="tl" rotWithShape="0">
                    <a:srgbClr val="000000">
                      <a:alpha val="70000"/>
                    </a:srgbClr>
                  </a:outerShdw>
                </a:effectLst>
                <a:latin typeface="Times New Roman" pitchFamily="18" charset="0"/>
                <a:cs typeface="Times New Roman" pitchFamily="18" charset="0"/>
              </a:rPr>
              <a:t>NIEMODYFIKOWALNE CZYNNIKI RYZYKA</a:t>
            </a:r>
          </a:p>
        </p:txBody>
      </p:sp>
      <p:sp>
        <p:nvSpPr>
          <p:cNvPr id="3" name="Symbol zastępczy zawartości 2"/>
          <p:cNvSpPr>
            <a:spLocks noGrp="1"/>
          </p:cNvSpPr>
          <p:nvPr>
            <p:ph idx="1"/>
          </p:nvPr>
        </p:nvSpPr>
        <p:spPr/>
        <p:txBody>
          <a:bodyPr>
            <a:normAutofit fontScale="92500" lnSpcReduction="20000"/>
          </a:bodyPr>
          <a:lstStyle/>
          <a:p>
            <a:pPr>
              <a:buClr>
                <a:schemeClr val="tx1"/>
              </a:buClr>
              <a:buFont typeface="Wingdings" pitchFamily="2" charset="2"/>
              <a:buChar char="§"/>
            </a:pPr>
            <a:r>
              <a:rPr lang="pl-PL" b="1" dirty="0">
                <a:latin typeface="Times New Roman" pitchFamily="18" charset="0"/>
                <a:cs typeface="Times New Roman" pitchFamily="18" charset="0"/>
              </a:rPr>
              <a:t>Wiek i płeć </a:t>
            </a:r>
          </a:p>
          <a:p>
            <a:pPr lvl="1">
              <a:buClr>
                <a:schemeClr val="tx1"/>
              </a:buClr>
              <a:buFont typeface="Wingdings" pitchFamily="2" charset="2"/>
              <a:buChar char="§"/>
            </a:pPr>
            <a:r>
              <a:rPr lang="pl-PL" dirty="0">
                <a:latin typeface="Times New Roman" pitchFamily="18" charset="0"/>
                <a:cs typeface="Times New Roman" pitchFamily="18" charset="0"/>
              </a:rPr>
              <a:t>ryzyko zachorowania wzrasta wraz z wiekiem.</a:t>
            </a:r>
          </a:p>
          <a:p>
            <a:pPr lvl="1">
              <a:buClr>
                <a:schemeClr val="tx1"/>
              </a:buClr>
              <a:buFont typeface="Wingdings" pitchFamily="2" charset="2"/>
              <a:buChar char="§"/>
            </a:pPr>
            <a:r>
              <a:rPr lang="pl-PL" dirty="0">
                <a:latin typeface="Times New Roman" pitchFamily="18" charset="0"/>
                <a:cs typeface="Times New Roman" pitchFamily="18" charset="0"/>
              </a:rPr>
              <a:t>około 80% osób zmarłych na chorobę naczyń wieńcowych ma powyżej 65 lat. </a:t>
            </a:r>
          </a:p>
          <a:p>
            <a:pPr lvl="1">
              <a:buClr>
                <a:schemeClr val="tx1"/>
              </a:buClr>
              <a:buFont typeface="Wingdings" pitchFamily="2" charset="2"/>
              <a:buChar char="§"/>
            </a:pPr>
            <a:r>
              <a:rPr lang="pl-PL" dirty="0">
                <a:latin typeface="Times New Roman" pitchFamily="18" charset="0"/>
                <a:cs typeface="Times New Roman" pitchFamily="18" charset="0"/>
              </a:rPr>
              <a:t>z wiekiem dochodzi do rozwoju zmian miażdżycowych i spadku elastyczności ścian naczyń krwionośnych. </a:t>
            </a:r>
          </a:p>
          <a:p>
            <a:pPr lvl="1">
              <a:buClr>
                <a:schemeClr val="tx1"/>
              </a:buClr>
              <a:buFont typeface="Wingdings" pitchFamily="2" charset="2"/>
              <a:buChar char="§"/>
            </a:pPr>
            <a:r>
              <a:rPr lang="pl-PL" dirty="0">
                <a:latin typeface="Times New Roman" pitchFamily="18" charset="0"/>
                <a:cs typeface="Times New Roman" pitchFamily="18" charset="0"/>
              </a:rPr>
              <a:t>u mężczyzn objawy choroby pojawiają się w młodszym wieku niż u kobiet.</a:t>
            </a:r>
          </a:p>
          <a:p>
            <a:pPr lvl="1">
              <a:buClr>
                <a:schemeClr val="tx1"/>
              </a:buClr>
              <a:buFont typeface="Wingdings" pitchFamily="2" charset="2"/>
              <a:buChar char="§"/>
            </a:pPr>
            <a:r>
              <a:rPr lang="pl-PL" dirty="0">
                <a:latin typeface="Times New Roman" pitchFamily="18" charset="0"/>
                <a:cs typeface="Times New Roman" pitchFamily="18" charset="0"/>
              </a:rPr>
              <a:t>mężczyźni mają wyższe ryzyko wystąpienia chorób układu krążenia niż kobiety przed menopauzą. Jest to prawdopodobnie spowodowane ochronnym wpływem estrogenów na układ krążenia u kobiet, których wytwarzanie spada po menopauzie.</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57166"/>
            <a:ext cx="9144000" cy="1399032"/>
          </a:xfrm>
        </p:spPr>
        <p:txBody>
          <a:bodyPr/>
          <a:lstStyle/>
          <a:p>
            <a:pPr algn="ct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CZYNNIKI MODYFIKOWALNE</a:t>
            </a:r>
            <a:endParaRPr lang="pl-PL" dirty="0">
              <a:solidFill>
                <a:schemeClr val="tx1"/>
              </a:solidFill>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lnSpcReduction="10000"/>
          </a:bodyPr>
          <a:lstStyle/>
          <a:p>
            <a:pPr>
              <a:buClr>
                <a:schemeClr val="tx1"/>
              </a:buClr>
              <a:buFont typeface="Wingdings" pitchFamily="2" charset="2"/>
              <a:buChar char="§"/>
            </a:pPr>
            <a:r>
              <a:rPr lang="pl-PL" b="1" dirty="0">
                <a:latin typeface="Times New Roman" pitchFamily="18" charset="0"/>
                <a:cs typeface="Times New Roman" pitchFamily="18" charset="0"/>
              </a:rPr>
              <a:t>Cholesterol</a:t>
            </a:r>
          </a:p>
          <a:p>
            <a:pPr lvl="1">
              <a:buClr>
                <a:schemeClr val="tx1"/>
              </a:buClr>
              <a:buFont typeface="Wingdings" pitchFamily="2" charset="2"/>
              <a:buChar char="§"/>
            </a:pPr>
            <a:r>
              <a:rPr lang="pl-PL" dirty="0">
                <a:latin typeface="Times New Roman" pitchFamily="18" charset="0"/>
                <a:cs typeface="Times New Roman" pitchFamily="18" charset="0"/>
              </a:rPr>
              <a:t>Cholesterol jest niezbędny dla prawidłowego funkcjonowania organizmu. Jednak jego nadmiar jest szkodliwy dla zdrowia. </a:t>
            </a:r>
          </a:p>
          <a:p>
            <a:pPr lvl="1">
              <a:buClr>
                <a:schemeClr val="tx1"/>
              </a:buClr>
              <a:buFont typeface="Wingdings" pitchFamily="2" charset="2"/>
              <a:buChar char="§"/>
            </a:pPr>
            <a:r>
              <a:rPr lang="pl-PL" dirty="0">
                <a:latin typeface="Times New Roman" pitchFamily="18" charset="0"/>
                <a:cs typeface="Times New Roman" pitchFamily="18" charset="0"/>
              </a:rPr>
              <a:t>Rozróżnia się go pomiędzy “złym cholesterolem” (</a:t>
            </a:r>
            <a:r>
              <a:rPr lang="pl-PL" dirty="0" err="1">
                <a:latin typeface="Times New Roman" pitchFamily="18" charset="0"/>
                <a:cs typeface="Times New Roman" pitchFamily="18" charset="0"/>
              </a:rPr>
              <a:t>cholesterolem</a:t>
            </a:r>
            <a:r>
              <a:rPr lang="pl-PL" dirty="0">
                <a:latin typeface="Times New Roman" pitchFamily="18" charset="0"/>
                <a:cs typeface="Times New Roman" pitchFamily="18" charset="0"/>
              </a:rPr>
              <a:t> LDL) a “dobrym cholesterolem” (</a:t>
            </a:r>
            <a:r>
              <a:rPr lang="pl-PL" dirty="0" err="1">
                <a:latin typeface="Times New Roman" pitchFamily="18" charset="0"/>
                <a:cs typeface="Times New Roman" pitchFamily="18" charset="0"/>
              </a:rPr>
              <a:t>cholesterolem</a:t>
            </a:r>
            <a:r>
              <a:rPr lang="pl-PL" dirty="0">
                <a:latin typeface="Times New Roman" pitchFamily="18" charset="0"/>
                <a:cs typeface="Times New Roman" pitchFamily="18" charset="0"/>
              </a:rPr>
              <a:t> HDL).</a:t>
            </a:r>
          </a:p>
          <a:p>
            <a:pPr lvl="1">
              <a:buClr>
                <a:schemeClr val="tx1"/>
              </a:buClr>
              <a:buFont typeface="Wingdings" pitchFamily="2" charset="2"/>
              <a:buChar char="§"/>
            </a:pPr>
            <a:r>
              <a:rPr lang="pl-PL" dirty="0">
                <a:latin typeface="Times New Roman" pitchFamily="18" charset="0"/>
                <a:cs typeface="Times New Roman" pitchFamily="18" charset="0"/>
              </a:rPr>
              <a:t> Gdy “zły cholesterol” jest wysoki, gromadzi się na ścianach tętnic w postaci złogów tłuszczu. Z czasem depozyty te mogą spowalniać, a nawet blokować przepływ krwi, a to z kolei prowadzi do miażdżycy.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2449</TotalTime>
  <Words>4369</Words>
  <Application>Microsoft Office PowerPoint</Application>
  <PresentationFormat>Pokaz na ekranie (4:3)</PresentationFormat>
  <Paragraphs>356</Paragraphs>
  <Slides>72</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72</vt:i4>
      </vt:variant>
    </vt:vector>
  </HeadingPairs>
  <TitlesOfParts>
    <vt:vector size="79" baseType="lpstr">
      <vt:lpstr>Arial</vt:lpstr>
      <vt:lpstr>Century Gothic</vt:lpstr>
      <vt:lpstr>Times New Roman</vt:lpstr>
      <vt:lpstr>Verdana</vt:lpstr>
      <vt:lpstr>Wingdings</vt:lpstr>
      <vt:lpstr>Wingdings 2</vt:lpstr>
      <vt:lpstr>Energetyczny</vt:lpstr>
      <vt:lpstr>CHOROBY UKŁADU  SERCOWO-NACZYNIOWEGO</vt:lpstr>
      <vt:lpstr>CHOROBY UKŁADU SERCOWO-NACZYNIOWEGO</vt:lpstr>
      <vt:lpstr>CHOROBY UKŁADU SERCOWO-NACZYNIOWEGO</vt:lpstr>
      <vt:lpstr>Prezentacja programu PowerPoint</vt:lpstr>
      <vt:lpstr>CHOROBY CYWILIZACYJNE</vt:lpstr>
      <vt:lpstr> CZYNNIKI RYZYKA SERCOWO-NACZYNIOWEGO DZIELI SIĘ NA:  </vt:lpstr>
      <vt:lpstr>  NIEMODYFIKOWALNE CZYNNIKI RYZYKA  </vt:lpstr>
      <vt:lpstr>NIEMODYFIKOWALNE CZYNNIKI RYZYKA</vt:lpstr>
      <vt:lpstr>CZYNNIKI MODYFIKOWALNE</vt:lpstr>
      <vt:lpstr>CZYNNIKI MODYFIKOWALNE</vt:lpstr>
      <vt:lpstr>CZYNNIKI MODYFIKOWALNE</vt:lpstr>
      <vt:lpstr>CZYNNIKI MODYFIKOWALNE</vt:lpstr>
      <vt:lpstr>CZYNNIKI MODYFIKOWALNE</vt:lpstr>
      <vt:lpstr>CZYNNIKI MODYFIKOWALNE</vt:lpstr>
      <vt:lpstr>CZYNNIKI MODYFIKOWALNE</vt:lpstr>
      <vt:lpstr>CZYNNIKI MODYFIKOWALNE</vt:lpstr>
      <vt:lpstr>NAJBARDZIEJ POWSZECHNE CHOROBY SERCOWO-NACZYNIOWE</vt:lpstr>
      <vt:lpstr>NADCIŚNIENIE TĘTNICZE</vt:lpstr>
      <vt:lpstr>NADCIŚNIENIE TĘTNICZE</vt:lpstr>
      <vt:lpstr>NADCIŚNIENIE TĘTNICZE - OBJAWY</vt:lpstr>
      <vt:lpstr>NADCIŚNIENIE TĘTNICZE - DIAGNOSTYKA</vt:lpstr>
      <vt:lpstr>ZASADY PRAWIDŁOWEGO POMIARU CIŚNIENIA TĘTNICZEGO KRWI</vt:lpstr>
      <vt:lpstr>POMIAR CIŚNIENIA TĘTNICZEGO KRWI</vt:lpstr>
      <vt:lpstr>NADCIŚNIENIE TĘTNICZE - LECZENIE</vt:lpstr>
      <vt:lpstr>MIAŻDŻYCA</vt:lpstr>
      <vt:lpstr>MIAŻDŻYCA</vt:lpstr>
      <vt:lpstr>MIAŻDŻYCA</vt:lpstr>
      <vt:lpstr>MIAŻDŻYCA</vt:lpstr>
      <vt:lpstr>MIAŻDŻYCA - OBJAWY</vt:lpstr>
      <vt:lpstr>MIAŻDŻYCA - DIAGNOSTYKA</vt:lpstr>
      <vt:lpstr>MIAŻDŻYCA - LECZENIE</vt:lpstr>
      <vt:lpstr>MIAŻDŻYCA - LECZENIE</vt:lpstr>
      <vt:lpstr>ZAWAŁ SERCA</vt:lpstr>
      <vt:lpstr>ZAWAŁ SERCA - TYPY</vt:lpstr>
      <vt:lpstr>ZAWAŁ SERCA - OBJAWY</vt:lpstr>
      <vt:lpstr>ZAWAŁ SERCA - OBJAWY</vt:lpstr>
      <vt:lpstr>ZAWAŁ SERCA –  DIAGNOSTYKA</vt:lpstr>
      <vt:lpstr>ZAWAŁ SERCA - LECZENIE</vt:lpstr>
      <vt:lpstr>NIEWYDOLNOŚĆ SERCA</vt:lpstr>
      <vt:lpstr>NIEWYDOLNOŚĆ SERCA - OBJAWY</vt:lpstr>
      <vt:lpstr>NIEWYDOLNOŚĆ SERCA - DIAGNOSTYKA</vt:lpstr>
      <vt:lpstr>NIEWYDOLNOŚĆ SERCA - LECZENIE</vt:lpstr>
      <vt:lpstr>NIEWYDOLNOŚĆ SERCA - LECZENIE</vt:lpstr>
      <vt:lpstr>UDAR MÓZGU</vt:lpstr>
      <vt:lpstr>UDAR NIEDOKRWIENNY</vt:lpstr>
      <vt:lpstr>UDAR KRWOTOCZNY</vt:lpstr>
      <vt:lpstr>UDAR MÓZGU - OBJAWY</vt:lpstr>
      <vt:lpstr>UDAR MÓZGU - DIAGNOSTYKA</vt:lpstr>
      <vt:lpstr>UDAR MÓZGU - LECZENIE</vt:lpstr>
      <vt:lpstr>UDAR MÓZGU - LECZENIE</vt:lpstr>
      <vt:lpstr>ZATOROWOŚĆ PŁUCNA</vt:lpstr>
      <vt:lpstr>ZATOROWOŚĆ PŁUCNA- OBJAWY</vt:lpstr>
      <vt:lpstr>ZATOROWOŚĆ PŁUCNA- DIAGNOSTYKA</vt:lpstr>
      <vt:lpstr>ZATOROWOŚĆ PŁUCNA - LECZENIE</vt:lpstr>
      <vt:lpstr> ZATOROWOŚĆ PŁUCNA - LECZENIE</vt:lpstr>
      <vt:lpstr>ZAPALENIE MIĘŚNIA SERCOWEGO </vt:lpstr>
      <vt:lpstr>ZAPALENIE MIĘŚNIA SERCOWEGO</vt:lpstr>
      <vt:lpstr>ZAPALENIE MIĘŚNIA SERCOWEGO</vt:lpstr>
      <vt:lpstr>ZAPALENIE MIĘŚNIA SERCOWEGO - OBJAWY</vt:lpstr>
      <vt:lpstr>ZAPALENIE MIĘŚNIA SERCOWEGO - OBJAWY</vt:lpstr>
      <vt:lpstr>ZAPALENIE MIĘŚNIA SERCOWEGO - DIAGNOSTYKA</vt:lpstr>
      <vt:lpstr>ZAPALENIE MIĘŚNIA SERCOWEGO - DIAGNOSTYKA</vt:lpstr>
      <vt:lpstr>ZAPALENIE MIĘŚNIA SERCOWEGO - SPOSOBY LECZENIA</vt:lpstr>
      <vt:lpstr>ZAPALENIE MIĘŚNIA SERCOWEGO - SPOSOBY LECZENIA</vt:lpstr>
      <vt:lpstr>DŁAWICA PIERSIOWA</vt:lpstr>
      <vt:lpstr>DŁAWICA PIERSIOWA</vt:lpstr>
      <vt:lpstr>DŁAWICA PIERSIOWA - OBJAWY</vt:lpstr>
      <vt:lpstr>CECHY TYPOWEGO BÓLU WIEŃCOWEGO</vt:lpstr>
      <vt:lpstr>DŁAWICA PIERSIOWA - DIAGNOSTYKA</vt:lpstr>
      <vt:lpstr>DŁAWICA PIERSIOWA -DIAGNOSTYKA</vt:lpstr>
      <vt:lpstr>DŁAWICA PIERSIOWA - LECZENIE</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Choroby układu  sercowo-naczyniowego</dc:title>
  <dc:creator>Aleksandra Kukulska</dc:creator>
  <cp:lastModifiedBy>Elzbieta Garwacka-Czachor</cp:lastModifiedBy>
  <cp:revision>169</cp:revision>
  <dcterms:created xsi:type="dcterms:W3CDTF">2022-11-07T09:39:17Z</dcterms:created>
  <dcterms:modified xsi:type="dcterms:W3CDTF">2022-12-03T19:32:40Z</dcterms:modified>
</cp:coreProperties>
</file>