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90" r:id="rId6"/>
    <p:sldId id="258" r:id="rId7"/>
    <p:sldId id="260" r:id="rId8"/>
    <p:sldId id="262" r:id="rId9"/>
    <p:sldId id="264" r:id="rId10"/>
    <p:sldId id="265" r:id="rId11"/>
    <p:sldId id="266" r:id="rId12"/>
    <p:sldId id="292" r:id="rId13"/>
    <p:sldId id="293" r:id="rId14"/>
    <p:sldId id="294" r:id="rId15"/>
    <p:sldId id="268" r:id="rId16"/>
    <p:sldId id="267" r:id="rId17"/>
    <p:sldId id="310" r:id="rId18"/>
    <p:sldId id="272" r:id="rId19"/>
    <p:sldId id="279" r:id="rId20"/>
    <p:sldId id="263" r:id="rId21"/>
    <p:sldId id="280" r:id="rId22"/>
    <p:sldId id="269" r:id="rId23"/>
    <p:sldId id="297" r:id="rId24"/>
    <p:sldId id="298" r:id="rId25"/>
    <p:sldId id="303" r:id="rId26"/>
    <p:sldId id="301" r:id="rId27"/>
    <p:sldId id="273" r:id="rId28"/>
    <p:sldId id="306" r:id="rId29"/>
    <p:sldId id="305" r:id="rId30"/>
    <p:sldId id="308" r:id="rId31"/>
    <p:sldId id="307" r:id="rId32"/>
    <p:sldId id="312" r:id="rId33"/>
    <p:sldId id="309" r:id="rId34"/>
    <p:sldId id="300" r:id="rId35"/>
    <p:sldId id="313" r:id="rId36"/>
    <p:sldId id="274" r:id="rId37"/>
    <p:sldId id="302" r:id="rId38"/>
    <p:sldId id="314" r:id="rId39"/>
    <p:sldId id="315" r:id="rId40"/>
    <p:sldId id="316" r:id="rId41"/>
    <p:sldId id="317" r:id="rId42"/>
    <p:sldId id="318" r:id="rId43"/>
    <p:sldId id="275" r:id="rId44"/>
    <p:sldId id="319" r:id="rId45"/>
    <p:sldId id="320" r:id="rId46"/>
    <p:sldId id="304" r:id="rId47"/>
    <p:sldId id="276" r:id="rId48"/>
    <p:sldId id="277" r:id="rId49"/>
    <p:sldId id="278" r:id="rId50"/>
    <p:sldId id="281" r:id="rId51"/>
    <p:sldId id="282" r:id="rId52"/>
    <p:sldId id="283" r:id="rId53"/>
    <p:sldId id="311" r:id="rId54"/>
    <p:sldId id="285" r:id="rId55"/>
    <p:sldId id="284" r:id="rId56"/>
    <p:sldId id="287" r:id="rId57"/>
    <p:sldId id="286" r:id="rId58"/>
    <p:sldId id="288" r:id="rId59"/>
    <p:sldId id="289" r:id="rId60"/>
    <p:sldId id="295" r:id="rId61"/>
    <p:sldId id="321" r:id="rId62"/>
    <p:sldId id="322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Milecka" initials="DM" lastIdx="1" clrIdx="0">
    <p:extLst>
      <p:ext uri="{19B8F6BF-5375-455C-9EA6-DF929625EA0E}">
        <p15:presenceInfo xmlns:p15="http://schemas.microsoft.com/office/powerpoint/2012/main" userId="03d56effc23143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-58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3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21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32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047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8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4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7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59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29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A1CC3-3D5B-48B3-A380-0EDFE45753DF}" type="datetimeFigureOut">
              <a:rPr lang="pl-PL" smtClean="0"/>
              <a:t>12.04.2022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3C83B-6910-47F9-BF60-1A7A4C5974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0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iznes.newseria.pl/news/dramatycznie-niska-liczba,p640144636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ilec\Desktop\33%25%20polskich%20rodzic&#195;&#179;w%20nie%20chce,%20by%20ich%20dziecko%20zosta&#197;&#130;o%20piel&#196;&#153;gniark&#196;&#133;.htm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kademiapp.mz.gov.pl/fileadmin/user_upload/analizy_i_raporty/analiza_w_zakresie_stosowania_minimalnych_norm_zatrudnienia_pip_w_2020r.pdf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lec\Desktop\33%25%20polskich%20rodzic&#195;&#179;w%20nie%20chce,%20by%20ich%20dziecko%20zosta&#197;&#130;o%20piel&#196;&#153;gniark&#196;&#133;.htm" TargetMode="External"/><Relationship Id="rId2" Type="http://schemas.openxmlformats.org/officeDocument/2006/relationships/hyperlink" Target="https://data.oecd.org/healthres/nurs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ademiapp.mz.gov.pl/fileadmin/user_upload/analizy_i_raporty/analiza_w_zakresie_stosowania_minimalnych_norm_zatrudnienia_pip_w_2020r.pdf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4850D-2551-445A-A0A6-B661CB2D9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Debata oksfordzka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AB2925-7221-45DB-A572-460C190A7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34933"/>
            <a:ext cx="9070848" cy="990599"/>
          </a:xfrm>
        </p:spPr>
        <p:txBody>
          <a:bodyPr>
            <a:noAutofit/>
          </a:bodyPr>
          <a:lstStyle/>
          <a:p>
            <a:r>
              <a:rPr lang="pl-PL" sz="2000" b="1" dirty="0"/>
              <a:t>Państwowa Wyższa Szkoła Zawodowa w Głogowie  </a:t>
            </a:r>
          </a:p>
          <a:p>
            <a:r>
              <a:rPr lang="pl-PL" sz="2000" b="1" dirty="0"/>
              <a:t>Instytut Medyczny – kierunek  pielęgniarstwo, studia I stopnia </a:t>
            </a:r>
          </a:p>
          <a:p>
            <a:r>
              <a:rPr lang="pl-PL" sz="2000" b="1" dirty="0"/>
              <a:t>8.04.2022 r. </a:t>
            </a:r>
          </a:p>
        </p:txBody>
      </p:sp>
    </p:spTree>
    <p:extLst>
      <p:ext uri="{BB962C8B-B14F-4D97-AF65-F5344CB8AC3E}">
        <p14:creationId xmlns:p14="http://schemas.microsoft.com/office/powerpoint/2010/main" val="36086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940DD-8563-4FAF-B93F-6D245648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b="1" dirty="0"/>
              <a:t>W czasie wystąpień Mówców Głównych mogą wystąpić </a:t>
            </a:r>
            <a:br>
              <a:rPr lang="pl-PL" sz="4000" b="1" dirty="0"/>
            </a:br>
            <a:r>
              <a:rPr lang="pl-PL" sz="6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WTRĄCENIA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7B01D-669F-488B-950F-2C5820B6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czasie każdego wystąpienia każdy </a:t>
            </a:r>
            <a:r>
              <a:rPr lang="pl-PL" b="1" dirty="0"/>
              <a:t>Słuchacz </a:t>
            </a:r>
            <a:r>
              <a:rPr lang="pl-PL" dirty="0"/>
              <a:t>(a zatem zarówno członkowie publiczności, jak i główni mówcy) ma prawo zażądać głosu, wstając z miejsca, unosząc rękę i mówiąc słowo </a:t>
            </a:r>
            <a:r>
              <a:rPr lang="pl-PL" b="1" dirty="0"/>
              <a:t>„Pytanie” bądź „Informacja”. </a:t>
            </a:r>
          </a:p>
          <a:p>
            <a:pPr marL="0" indent="0">
              <a:buNone/>
            </a:pPr>
            <a:r>
              <a:rPr lang="pl-PL" b="1" dirty="0"/>
              <a:t>Mówca</a:t>
            </a:r>
            <a:r>
              <a:rPr lang="pl-PL" dirty="0"/>
              <a:t> ma prawo odmówić wtrącenia,</a:t>
            </a:r>
          </a:p>
          <a:p>
            <a:pPr marL="0" indent="0">
              <a:buNone/>
            </a:pPr>
            <a:r>
              <a:rPr lang="pl-PL" dirty="0"/>
              <a:t> np. mówiąc </a:t>
            </a:r>
            <a:r>
              <a:rPr lang="pl-PL" b="1" dirty="0"/>
              <a:t>„Nie, dziękuję”, </a:t>
            </a:r>
          </a:p>
          <a:p>
            <a:pPr marL="0" indent="0">
              <a:buNone/>
            </a:pPr>
            <a:r>
              <a:rPr lang="pl-PL" dirty="0"/>
              <a:t>Wykonując znaczący gest albo wręcz zignorować </a:t>
            </a:r>
          </a:p>
          <a:p>
            <a:pPr marL="0" indent="0">
              <a:buNone/>
            </a:pPr>
            <a:r>
              <a:rPr lang="pl-PL" dirty="0"/>
              <a:t>zgłaszającego chęć wtrącenia. </a:t>
            </a:r>
          </a:p>
          <a:p>
            <a:pPr marL="0" indent="0">
              <a:buNone/>
            </a:pPr>
            <a:r>
              <a:rPr lang="pl-PL" dirty="0"/>
              <a:t>Osoba taka ma wówczas obowiązek usiąść bez słowa.</a:t>
            </a:r>
          </a:p>
          <a:p>
            <a:pPr marL="0" indent="0">
              <a:buNone/>
            </a:pPr>
            <a:r>
              <a:rPr lang="pl-PL" dirty="0"/>
              <a:t>Osoba  </a:t>
            </a:r>
            <a:r>
              <a:rPr lang="pl-PL" sz="36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Wtrącająca</a:t>
            </a:r>
            <a:r>
              <a:rPr lang="pl-PL" sz="3600" b="1" dirty="0">
                <a:latin typeface="Freestyle Script" panose="030804020302050B0404" pitchFamily="66" charset="0"/>
              </a:rPr>
              <a:t> </a:t>
            </a:r>
            <a:r>
              <a:rPr lang="pl-PL" dirty="0"/>
              <a:t>może w ciągu paru sekund wypowiedzieć nie dłużej niż dwa-trzy zdania, ustosunkowując się do argumentu mówcy, kwestionując jego wnioski lub zadając mu pytanie.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653A2D-F667-4E65-A79E-39F1287D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83" y="2748914"/>
            <a:ext cx="1850497" cy="176106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97ABF5E-53DD-4E3A-BE52-D7F31510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121" y="2700682"/>
            <a:ext cx="2143125" cy="18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FD716-9BA7-4B15-A9D9-0FD3743C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są jakieś pytania?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E5B7914-D8FC-4543-B1CB-3B78E2DE6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07" y="2014194"/>
            <a:ext cx="5766318" cy="45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B7A74-0F3E-4984-9ADE-F8431418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do Debaty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E1F9BB-C433-4ED7-A444-5CDECBB6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14194"/>
            <a:ext cx="4754880" cy="700220"/>
          </a:xfrm>
        </p:spPr>
        <p:txBody>
          <a:bodyPr>
            <a:normAutofit/>
          </a:bodyPr>
          <a:lstStyle/>
          <a:p>
            <a:r>
              <a:rPr lang="pl-PL" b="1" dirty="0"/>
              <a:t>PROPOZYCJA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F84E89-DD8D-4C9E-BF83-EBCDA2D97A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Opieka nad pacjentem –metoda oparta na procesie  pielęgnowania  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b="1" dirty="0"/>
              <a:t>( nowoczesne pielęgnowanie).</a:t>
            </a:r>
          </a:p>
          <a:p>
            <a:pPr marL="0" indent="0">
              <a:buNone/>
            </a:pPr>
            <a:r>
              <a:rPr lang="pl-PL" b="1" dirty="0"/>
              <a:t>Opieka holistyczna, zindywidualizowana.</a:t>
            </a:r>
          </a:p>
          <a:p>
            <a:pPr marL="0" indent="0">
              <a:buNone/>
            </a:pPr>
            <a:r>
              <a:rPr lang="pl-PL" b="1" dirty="0"/>
              <a:t>„ Proces pielęgnowania jest systematycznym stosowaniem metody rozwiązywania problemów skierowanych na fizyczne, psychiczne i społeczne problemy jednostki, rodziny lub środowiska</a:t>
            </a:r>
            <a:r>
              <a:rPr lang="pl-PL" dirty="0"/>
              <a:t>”</a:t>
            </a:r>
          </a:p>
          <a:p>
            <a:pPr marL="0" indent="0">
              <a:buNone/>
            </a:pPr>
            <a:r>
              <a:rPr lang="pl-PL" sz="900" dirty="0"/>
              <a:t>1.Górajek- Jóźwik J. Proces Pielęgnowania. Model samodzielnego, całościowego i ciągłego pielęgnowania. Skrypt dla studentów Wydziału Pielęgniarskiego, Akademia Medyczna, Lublin 1989 r. 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78426B-3330-489E-89B1-791764FB6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OPOZYCJA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AAB48E-6748-44FA-99E5-AE342D99DE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rgbClr val="7030A0"/>
                </a:solidFill>
              </a:rPr>
              <a:t>Opieka nad pacjentem – metoda tradycyjna </a:t>
            </a:r>
          </a:p>
          <a:p>
            <a:pPr marL="0" indent="0">
              <a:buNone/>
            </a:pPr>
            <a:r>
              <a:rPr lang="pl-PL" b="1" dirty="0"/>
              <a:t>1. Pielęgnowanie podporządkowane decyzji lekarza</a:t>
            </a:r>
          </a:p>
          <a:p>
            <a:pPr marL="0" indent="0">
              <a:buNone/>
            </a:pPr>
            <a:r>
              <a:rPr lang="pl-PL" b="1" dirty="0"/>
              <a:t>2. Pielęgnowanie podporządkowane specjalizacji czynnościowej pielęgniarki</a:t>
            </a:r>
          </a:p>
          <a:p>
            <a:pPr marL="0" indent="0">
              <a:buNone/>
            </a:pPr>
            <a:r>
              <a:rPr lang="pl-PL" b="1" dirty="0"/>
              <a:t>3. Pielęgnowanie podporządkowane decyzji lekarza i specjalizacji czynnościowej pielęgniarki </a:t>
            </a:r>
          </a:p>
          <a:p>
            <a:pPr marL="0" indent="0">
              <a:buNone/>
            </a:pPr>
            <a:r>
              <a:rPr lang="pl-PL" sz="900" dirty="0"/>
              <a:t>1.  Górajek - Jóźwik J. Proces Pielęgnowania. Model samodzielnego, całościowego i ciągłego pielęgnowania. Skrypt dla studentów Wydziału Pielęgniarskiego, Akademia Medyczna, Lublin 1989 r.</a:t>
            </a:r>
          </a:p>
        </p:txBody>
      </p:sp>
    </p:spTree>
    <p:extLst>
      <p:ext uri="{BB962C8B-B14F-4D97-AF65-F5344CB8AC3E}">
        <p14:creationId xmlns:p14="http://schemas.microsoft.com/office/powerpoint/2010/main" val="97185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3F1B5-9E7C-4174-9592-728622DE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Pielęgnowania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7387E6-E07B-4F9D-8E4C-912F0BD3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533" y="2103120"/>
            <a:ext cx="4814147" cy="41122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000" b="1" dirty="0"/>
              <a:t>„ Jest racjonalnym, opartym na przesłankach naukowych postępowaniem pielęgniarki wobec pacjenta, rodziny lub innej niż rodzina grupy społecznej”</a:t>
            </a:r>
          </a:p>
          <a:p>
            <a:pPr marL="0" indent="0">
              <a:buNone/>
            </a:pPr>
            <a:r>
              <a:rPr lang="pl-PL" sz="2000" b="1" dirty="0"/>
              <a:t>Etapy Procesu Pielęgnowania:</a:t>
            </a:r>
          </a:p>
          <a:p>
            <a:pPr marL="0" indent="0">
              <a:buNone/>
            </a:pPr>
            <a:r>
              <a:rPr lang="pl-PL" sz="2000" b="1" dirty="0"/>
              <a:t>I. Etap- rozpoznanie stanu pacjenta i jego środowiska ( poprzedzony zebraniem danych o pacjencie i jego środowisku i zakończony postawieniem diagnozy pielęgniarskiej)</a:t>
            </a:r>
          </a:p>
          <a:p>
            <a:pPr marL="0" indent="0">
              <a:buNone/>
            </a:pPr>
            <a:r>
              <a:rPr lang="pl-PL" sz="2000" b="1" dirty="0"/>
              <a:t>II. Etap-planowanie opieki nad pacjentem i jego środowiskiem ( w tym ustalanie celów opieki) </a:t>
            </a:r>
          </a:p>
          <a:p>
            <a:pPr marL="0" indent="0">
              <a:buNone/>
            </a:pPr>
            <a:r>
              <a:rPr lang="pl-PL" sz="2000" b="1" dirty="0"/>
              <a:t>III. Etap- Realizowanie planu opieki</a:t>
            </a:r>
          </a:p>
          <a:p>
            <a:pPr marL="0" indent="0">
              <a:buNone/>
            </a:pPr>
            <a:r>
              <a:rPr lang="pl-PL" sz="2000" b="1" dirty="0"/>
              <a:t>IV. Etap- ocenianie uzyskanych wyników ( zakończone sformułowaniem jednoznacznej oceny)</a:t>
            </a:r>
          </a:p>
          <a:p>
            <a:pPr marL="0" indent="0">
              <a:buNone/>
            </a:pPr>
            <a:r>
              <a:rPr lang="pl-PL" sz="1400" dirty="0"/>
              <a:t>2. Górajek- Jóźwik J. Istota pielęgnowania zindywidualizowanego. W: Ślusarska B, Zarzycka D, Zahradniczek  K.( red.). Podstawy Pielęgniarstwa. Założenia teoretyczne. Tom1. Warszawa: PZWL;  2011. str. 239-249.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64FBA3-040E-4C4C-8DEA-AF64CA0D6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2" y="2103120"/>
            <a:ext cx="4754880" cy="3749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Metody gromadzenia informacji o pacjencie dla potrzeb pielęgnowania: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1. Obserwacja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2. Wywiad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3.Analzia dokumentów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4. Pomiar</a:t>
            </a: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3. Marć M. Gromadzenie informacji o pacjencie i jego rodzinie. W: Ślusarska B, Zarzycka D, Zahradniczek K.( red.). Podstawy Pielęgniarstwa. Założenia teoretyczne. Tom I. Warszawa: PZWL; 2011. str. 250-285.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7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FF080-AA06-4817-BB99-6DDC1A76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Pielęgnowanie tradycyjne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CEE61-EABB-4DE1-9EC7-A76F32D0E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9420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5600" b="1" dirty="0"/>
              <a:t>1. W pielęgnowaniu tradycyjnym pielęgniarka występuje bardziej w charakterze pomocnika lekarza niż osoby przygotowanej merytorycznie i praktycznie do samodzielnego i niezależnego pielęgnowania.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5600" b="1" dirty="0"/>
              <a:t>2. Działania pielęgniarki podporządkowane są temu, co wynika z diagnozy lekarskiej, stawiają pielęgniarkę na pozycji osoby  „ przypisanej” do choroby- a nie do zdrowia, do lekarza- a nie do podmiotu opieki.</a:t>
            </a:r>
          </a:p>
          <a:p>
            <a:pPr marL="0" indent="0">
              <a:buNone/>
            </a:pPr>
            <a:r>
              <a:rPr lang="pl-PL" sz="4000" dirty="0"/>
              <a:t>4. Górajek - Jóźwik J. Ogólna charakterystyka wzorów pielęgnowania. W: Ślusarska B, Zarzycka D, Zahradniczek K.( red.). Podstawy Pielęgniarstwa. Założenia teoretyczne. Tom 1. Warszawa: PZWL; 2011. str. 221-238.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FA5D79-4295-401C-8CE0-3E984DD2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61067"/>
            <a:ext cx="5571066" cy="445433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l-PL" sz="4800" b="1" dirty="0">
                <a:solidFill>
                  <a:schemeClr val="accent1">
                    <a:lumMod val="75000"/>
                  </a:schemeClr>
                </a:solidFill>
              </a:rPr>
              <a:t>1. Pielęgnowanie podporządkowane decyzji lekarza. Rolą pielęgniarki jest  współudział w programie leczenia pacjenta ( głównie wykonywanie zleceń lekarskich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4800" b="1" dirty="0">
                <a:solidFill>
                  <a:schemeClr val="accent1">
                    <a:lumMod val="75000"/>
                  </a:schemeClr>
                </a:solidFill>
              </a:rPr>
              <a:t>2. Pielęgnowanie podporządkowane specjalizacji czynnościowej pielęgniarki. W tym modelu każda pielęgniarka na oddziale jest odpowiedzialna za pewne z góry ustalone i „ przypisane” jej czynności np. będzie pielęgniarka od opatrunków, wstrzyknięć dożylnych, drobnych zabiegów pielęgniarskich itd. Pacjent podzielony zostaje na części, fragmenty, z których niemal każdy stanowi przedmiot zainteresowania innej pielęgniarki.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4800" b="1" dirty="0">
                <a:solidFill>
                  <a:schemeClr val="accent1">
                    <a:lumMod val="75000"/>
                  </a:schemeClr>
                </a:solidFill>
              </a:rPr>
              <a:t>3. Pielęgnowanie podporządkowane decyzji lekarza i specjalizacji czynnościowej pielęgniarki. Połączenie dwóch wyżej opisanych sposobów pracy pielęgniarskiej.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</a:rPr>
              <a:t>4. Górajek - Jóźwik J. Ogólna charakterystyka wzorów pielęgnowania. W: Ślusarska B, Zarzycka D, Zahradniczek K.( red.). Podstawy Pielęgniarstwa. Założenia teoretyczne. Tom 1. Warszawa: PZWL; 2011. p. 221-238.</a:t>
            </a:r>
          </a:p>
          <a:p>
            <a:pPr marL="0" indent="0">
              <a:buNone/>
            </a:pP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87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2"/>
                </a:solidFill>
              </a:rPr>
              <a:t>Sprawowanie opieki pielęgniarskiej  metodą procesu pielęgnowania</a:t>
            </a:r>
            <a:br>
              <a:rPr lang="pl-PL" sz="3200" b="1" dirty="0">
                <a:solidFill>
                  <a:schemeClr val="accent2"/>
                </a:solidFill>
              </a:rPr>
            </a:br>
            <a:r>
              <a:rPr lang="pl-PL" sz="3200" b="1" dirty="0">
                <a:solidFill>
                  <a:schemeClr val="accent2"/>
                </a:solidFill>
              </a:rPr>
              <a:t> w odniesieniu do modelu tradycyjnego  jest najlepszą  metodą opieki nad pacjentem i jego środowiskiem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Główna Teza</a:t>
            </a:r>
          </a:p>
        </p:txBody>
      </p:sp>
    </p:spTree>
    <p:extLst>
      <p:ext uri="{BB962C8B-B14F-4D97-AF65-F5344CB8AC3E}">
        <p14:creationId xmlns:p14="http://schemas.microsoft.com/office/powerpoint/2010/main" val="190339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1-Daria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609599"/>
            <a:ext cx="7967133" cy="57065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500" b="1" u="sng" dirty="0"/>
              <a:t>Główne argumenty Propozycji za procesem pielęgnowania: 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Obowiązujące prawo:</a:t>
            </a:r>
          </a:p>
          <a:p>
            <a:pPr marL="342900" lvl="0" indent="-342900">
              <a:lnSpc>
                <a:spcPct val="106000"/>
              </a:lnSpc>
              <a:buAutoNum type="alphaLcParenR"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Ustawa o zawodach pielęgniarki i położnej m.in. </a:t>
            </a: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rtykuł mówiący o tym, że  z</a:t>
            </a: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awód pielęgniarki jest zawodem  samodzielnym  oraz  kolejne art., że wykonywanie zawodu polega na  rozpoznawaniu problemów pielęgnacyjnych pacjentów; planowaniu i sprawowaniu opieki pielęgnacyjnej nad pacjentami</a:t>
            </a:r>
          </a:p>
          <a:p>
            <a:pPr marL="342900" lvl="0" indent="-342900">
              <a:lnSpc>
                <a:spcPct val="106000"/>
              </a:lnSpc>
              <a:buAutoNum type="alphaLcParenR"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 Etyki Zawodowej pielęgniarki i położnej Rzeczpospolitej Polskiej m.in. pielęgniarka jest odpowiedzialna za podjęte przez siebie działania wynikające z procesu pielęgnowania</a:t>
            </a:r>
          </a:p>
          <a:p>
            <a:pPr marL="342900" lvl="0" indent="-342900">
              <a:lnSpc>
                <a:spcPct val="106000"/>
              </a:lnSpc>
              <a:buAutoNum type="alphaLcParenR"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Rozporządzenia Ministra Zdrowia w sprawie rodzajów, zakresu i wzorów  prowadzenia dokumentacji medycznej oraz sposobu jej przetwarzania- obowiązek prowadzenia Karty Indywidualnej Opieki Pielęgniarskiej</a:t>
            </a:r>
            <a:endParaRPr lang="pl-PL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AutoNum type="alphaLcParenR"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Standardy Centrum Monitorowania Jakości w Ochronie zdrowia m. in. standard mówiący o zakresie oceny pielęgniarskiej oraz konieczności jej dokonywania pod koniec każdego dyżuru wobec każdego pacjenta</a:t>
            </a:r>
          </a:p>
          <a:p>
            <a:pPr marL="342900" lvl="0" indent="-342900">
              <a:lnSpc>
                <a:spcPct val="106000"/>
              </a:lnSpc>
              <a:buAutoNum type="alphaLcParenR"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tandard  Kształcenia przygotowujący do wykonywania zawodu pielęgniarki, zawiera treści jednoznacznie wskazujące, że studenci pielęgniarstwa są  przygotowywani  do opieki nad pacjentem metodą procesu pielęgnowania w tym praca dyplomowa na poziomie licencjackim oparta jest na metodzie indywidualnego przypadku</a:t>
            </a:r>
            <a:endParaRPr lang="pl-PL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</p:spTree>
    <p:extLst>
      <p:ext uri="{BB962C8B-B14F-4D97-AF65-F5344CB8AC3E}">
        <p14:creationId xmlns:p14="http://schemas.microsoft.com/office/powerpoint/2010/main" val="32516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1-Daria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609599"/>
            <a:ext cx="7967133" cy="57065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500" b="1" u="sng" dirty="0"/>
              <a:t>Główne argumenty Propozycji c.d. za procesem pielęgnowania: </a:t>
            </a:r>
          </a:p>
          <a:p>
            <a:pPr marL="0" lvl="0" indent="0">
              <a:lnSpc>
                <a:spcPct val="106000"/>
              </a:lnSpc>
              <a:buNone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Opieka holistyczna i zindywidualizowana </a:t>
            </a:r>
          </a:p>
          <a:p>
            <a:pPr marL="0" lvl="0" indent="0">
              <a:lnSpc>
                <a:spcPct val="106000"/>
              </a:lnSpc>
              <a:buNone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Minimalizacja błędów jatrogennych, zdarzeń niepożądanych, zakażeń szpitalnych </a:t>
            </a:r>
          </a:p>
          <a:p>
            <a:pPr marL="0" lvl="0" indent="0">
              <a:lnSpc>
                <a:spcPct val="106000"/>
              </a:lnSpc>
              <a:buNone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Jednoznaczna odpowiedzialność pielęgniarki – opieka spersonalizowana w myśl zasady „ mój pacjent-moja pielęgniarka”</a:t>
            </a:r>
          </a:p>
          <a:p>
            <a:pPr marL="0" lvl="0" indent="0">
              <a:lnSpc>
                <a:spcPct val="106000"/>
              </a:lnSpc>
              <a:buNone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Opieka pielęgniarska opierająca się na poznaniu chorego,  rozpoznaniu problemów pielęgnacyjnych/potrzeb/stanów zdrowia- słowem ustaleniu diagnozy pielęgniarskiej, planowaniu opieki, realizowaniu i ocenianiu podejmowanych działań wobec chorego, co oznacza, że oparta jest na przesłankach naukowych, a nie jak to ma miejsce w przypadku modelu tradycyjnego, gdzie praca pielęgniarki polega głównie na realizacji zleceń lekarskich czy też i /lub podziale czynności na poszczególne pielęgniarki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Wzrost zaufania pacjentów, wzrost satysfakcji pacjentów oraz wzrost satysfakcji samych pielęgniarek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</p:spTree>
    <p:extLst>
      <p:ext uri="{BB962C8B-B14F-4D97-AF65-F5344CB8AC3E}">
        <p14:creationId xmlns:p14="http://schemas.microsoft.com/office/powerpoint/2010/main" val="218480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1-Kamil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/>
              <a:t>Główne argumenty Opozycji- przeszkody w prowadzeniu procesu pielęgnowania: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Braki personelu pielęgniarskiego uniemożliwiające pracę metodą procesu pielęgnowania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trudność w podziale pacjentów na daną grupę pielęgniarek)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Braki w umiejętnościach pielęgniarek, nie wszystkie pielęgniarki przygotowane są do holistycznej opieki ( jeśli wcześniej pracowały w modelu tradycyjnym- pielęgnowanie podporządkowane decyzji lekarza i/lub pielęgnowanie podporządkowane specjalizacji czynnościowej pielęgniarki)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Zła/ niewystarczająca współpraca w zespołach interdyscyplinarnych. Niechęć lekarzy do samodzielności pielęgniarek i prowadzonego przez nie procesu pielęgnowania 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le/ Niedostatecznie przygotowane stanowiska pracy np. niedostatki w liczbie wózków zabiegowych, pielęgnacyjnych itd. uniemożliwiają   podział pielęgniarek na grupy pacjentów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informatyzacji pielęgniarskich stanowisk pracy ( co utrudnia prowadzenie dokumentacji procesu pielęgnowania)</a:t>
            </a: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Braki w legislacji  np. brak przepisów prawa jednoznacznie wskazujących na zawartość dokumentacji prowadzonej przez pielęgniarki. Brak wdrożenia klasyfikacji ICNP co bardzo obciąża pielęgniarki w zakresie dokumentowania opieki pielęgniarskiej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Niechęć pielęgniarek do przejmowania odpowiedzialności w tak trudnych warunkach pracy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Niechęć do podejmowania nauki do wykonywania zawodu pielęgniarki przez  młodzież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Niechęć polskich rodziców do tego, żeby ich dziecko wybrało zawód pielęgniarki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Wprowadzenie  do tezy debaty oraz podanie kilku argumentów;</a:t>
            </a:r>
          </a:p>
        </p:txBody>
      </p:sp>
    </p:spTree>
    <p:extLst>
      <p:ext uri="{BB962C8B-B14F-4D97-AF65-F5344CB8AC3E}">
        <p14:creationId xmlns:p14="http://schemas.microsoft.com/office/powerpoint/2010/main" val="6836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D89BA-A0BE-471A-84C2-50A8CA68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Marszałek ogłasza głosowanie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Kto jest za Tezą 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C0696D-3027-4BBE-BB0D-8538BA98F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78" y="2498256"/>
            <a:ext cx="2086948" cy="186148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C9909-8BB2-4C82-AB81-9987D69D7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Kto przeciw Tezie ?</a:t>
            </a:r>
          </a:p>
          <a:p>
            <a:r>
              <a:rPr lang="pl-PL" sz="2400" dirty="0"/>
              <a:t>Kto wstrzymuje się od głosu?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B1CCC4-C947-4104-B731-13F2C8F0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90" y="2450840"/>
            <a:ext cx="2086948" cy="1999862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1C7711F-0959-4F23-9EFB-B9BA8CFC978E}"/>
              </a:ext>
            </a:extLst>
          </p:cNvPr>
          <p:cNvSpPr/>
          <p:nvPr/>
        </p:nvSpPr>
        <p:spPr>
          <a:xfrm>
            <a:off x="1698171" y="607392"/>
            <a:ext cx="6354147" cy="1454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Głosowanie Publiczności </a:t>
            </a:r>
          </a:p>
        </p:txBody>
      </p:sp>
    </p:spTree>
    <p:extLst>
      <p:ext uri="{BB962C8B-B14F-4D97-AF65-F5344CB8AC3E}">
        <p14:creationId xmlns:p14="http://schemas.microsoft.com/office/powerpoint/2010/main" val="293136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4B678-8DEE-41BD-9BA7-1CB60E81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7391"/>
            <a:ext cx="2430780" cy="18394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Nauczyciel akademicki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przygotowujący  studentów Propozycji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 n. o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Dorota Milecka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D0641-863E-4CC9-AAA9-DB97F9A05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 osobowy Debaty: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Marszałek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-Aleksandra Świderska - studentka II roku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Sekretarz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Klaudia Pietrzak - studentka II roku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Przedstawiciele Propozycji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1- Daria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Kościewicz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studentka II roku,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Mówca 2- Jan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Walczuk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student I roku,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3  Sandra Piątek- studentka III roku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Przedstawiciele Opozycji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1-Kamil Czyżewski- student II roku,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2-Zuzanna Przybylska- studentka I roku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Mówca 3 -Zuzanna Przybylska- studentka I roku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03CC1F-F463-4BA9-A1AA-35156E3E0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Nauczyciel akademicki  przygotowujący  studentów Opozycji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 n. med.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Edyta Kędra 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3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BDDEB-DCA8-41B4-9DD4-7130D7D9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Organizacja Sali do Debaty Oksfordzkiej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140054-D5EF-4228-B4BF-AE9C4024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pl-PL" dirty="0"/>
              <a:t>		</a:t>
            </a:r>
            <a:r>
              <a:rPr lang="pl-PL" sz="2400" b="1" dirty="0"/>
              <a:t>                     Strony Debaty 										</a:t>
            </a:r>
            <a:r>
              <a:rPr lang="pl-PL" dirty="0"/>
              <a:t>			</a:t>
            </a:r>
          </a:p>
          <a:p>
            <a:pPr marL="0" indent="0">
              <a:buNone/>
            </a:pPr>
            <a:r>
              <a:rPr lang="pl-PL" dirty="0"/>
              <a:t>																												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160F409-3B12-4B05-B452-725275B365C8}"/>
              </a:ext>
            </a:extLst>
          </p:cNvPr>
          <p:cNvSpPr/>
          <p:nvPr/>
        </p:nvSpPr>
        <p:spPr>
          <a:xfrm>
            <a:off x="1727200" y="3818467"/>
            <a:ext cx="188806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Publiczność za Tezą </a:t>
            </a:r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A144A28-9556-4E08-A1F6-6C7ED6BF9146}"/>
              </a:ext>
            </a:extLst>
          </p:cNvPr>
          <p:cNvSpPr/>
          <p:nvPr/>
        </p:nvSpPr>
        <p:spPr>
          <a:xfrm>
            <a:off x="7907867" y="3759201"/>
            <a:ext cx="2243666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Publiczność przeciw Tezie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DE37D88A-3EF4-4057-9A3E-66CE43C31163}"/>
              </a:ext>
            </a:extLst>
          </p:cNvPr>
          <p:cNvSpPr/>
          <p:nvPr/>
        </p:nvSpPr>
        <p:spPr>
          <a:xfrm rot="11490710" flipH="1" flipV="1">
            <a:off x="4610880" y="3504697"/>
            <a:ext cx="2124038" cy="163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Publiczność niezdecydowana</a:t>
            </a:r>
          </a:p>
        </p:txBody>
      </p:sp>
    </p:spTree>
    <p:extLst>
      <p:ext uri="{BB962C8B-B14F-4D97-AF65-F5344CB8AC3E}">
        <p14:creationId xmlns:p14="http://schemas.microsoft.com/office/powerpoint/2010/main" val="147306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5B60-EA56-4A9F-8B9E-CC6B248D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Podsumowanie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pierwszego głosowania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97D55-B386-4021-AE5D-CE495A94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Za Tezą-7</a:t>
            </a:r>
          </a:p>
          <a:p>
            <a:r>
              <a:rPr lang="pl-PL" sz="6000" dirty="0"/>
              <a:t>Przeciw Tezie-11</a:t>
            </a:r>
          </a:p>
          <a:p>
            <a:r>
              <a:rPr lang="pl-PL" sz="6000" dirty="0"/>
              <a:t>Niezdecydowani-0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8260E5-C61C-4400-ABC2-3D76CB9B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504" y="19259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2-Jan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u="sng" dirty="0"/>
              <a:t>Standardy Centrum Monitorowania Jakości w Ochronie zdrowia</a:t>
            </a:r>
          </a:p>
          <a:p>
            <a:pPr marL="0" indent="0">
              <a:buNone/>
            </a:pPr>
            <a:r>
              <a:rPr lang="pl-PL" dirty="0"/>
              <a:t> m. in. standard mówiący o zakresie oceny pielęgniarskiej oraz konieczności jej dokonywania pod koniec każdego dyżuru wobec każdego pacjenta.</a:t>
            </a:r>
          </a:p>
          <a:p>
            <a:pPr marL="0" indent="0">
              <a:buNone/>
            </a:pPr>
            <a:r>
              <a:rPr lang="pl-PL" dirty="0"/>
              <a:t>Standard OS2. ( Ocena stanu pacjenta) </a:t>
            </a:r>
          </a:p>
          <a:p>
            <a:pPr marL="0" indent="0">
              <a:buNone/>
            </a:pPr>
            <a:r>
              <a:rPr lang="pl-PL" b="1" u="sng" dirty="0"/>
              <a:t>W szpitalu określono zakres oceny pielęgniarskiej: </a:t>
            </a:r>
          </a:p>
          <a:p>
            <a:pPr marL="0" indent="0">
              <a:buNone/>
            </a:pPr>
            <a:r>
              <a:rPr lang="pl-PL" dirty="0"/>
              <a:t>Ocena pielęgniarska powinna dotyczyć każdego hospitalizowanego pacjenta i stanowić podstawę do określenia problemów pielęgnacyjnych oraz planu opieki. Elementami oceny pielęgniarskiej jest także ocena stanu psychicznego i społecznego pacjenta. Historia pielęgnowania powinna stanowić integralną część historii  choroby pacjenta. Szpital powinien określić częstotliwość dokonywania oceny. </a:t>
            </a:r>
          </a:p>
          <a:p>
            <a:pPr marL="0" indent="0">
              <a:buNone/>
            </a:pPr>
            <a:r>
              <a:rPr lang="pl-PL" dirty="0"/>
              <a:t>Sprawdzenie:</a:t>
            </a:r>
          </a:p>
          <a:p>
            <a:pPr marL="0" indent="0">
              <a:buNone/>
            </a:pPr>
            <a:r>
              <a:rPr lang="pl-PL" dirty="0"/>
              <a:t>-przegląd dokumentacji szpitala</a:t>
            </a:r>
          </a:p>
          <a:p>
            <a:pPr>
              <a:buFontTx/>
              <a:buChar char="-"/>
            </a:pPr>
            <a:r>
              <a:rPr lang="pl-PL" dirty="0"/>
              <a:t>Przegląd dokumentacji medycznej</a:t>
            </a:r>
          </a:p>
          <a:p>
            <a:pPr>
              <a:buFontTx/>
              <a:buChar char="-"/>
            </a:pPr>
            <a:r>
              <a:rPr lang="pl-PL" dirty="0"/>
              <a:t>Wywiad z personelem</a:t>
            </a:r>
          </a:p>
          <a:p>
            <a:pPr marL="0" indent="0">
              <a:buNone/>
            </a:pPr>
            <a:r>
              <a:rPr lang="pl-PL" sz="1100" dirty="0"/>
              <a:t>5. Program Akredytacji. Szpitale. Zestaw Standardów. Centrum Monitorowania Jakości w Ochronie Zdrowia. Kraków 2016.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689072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u="sng" dirty="0"/>
              <a:t>Standard Centrum Monitorowania Jakości</a:t>
            </a:r>
          </a:p>
          <a:p>
            <a:r>
              <a:rPr lang="pl-PL" dirty="0"/>
              <a:t>OS 5</a:t>
            </a:r>
            <a:r>
              <a:rPr lang="pl-PL" b="1" u="sng" dirty="0"/>
              <a:t>. Dokumentacja medyczna pacjenta powinna zawierać: </a:t>
            </a:r>
          </a:p>
          <a:p>
            <a:r>
              <a:rPr lang="pl-PL" b="1" u="sng" dirty="0"/>
              <a:t>OS5.10. Ocenę pielęgniarską.</a:t>
            </a:r>
          </a:p>
          <a:p>
            <a:r>
              <a:rPr lang="pl-PL" dirty="0"/>
              <a:t>Ocena pielęgniarska powinna być wykonywana pod koniec każdego dyżuru i dotyczyć uzyskanych efektów pielęgnowania. Stanowi istotne źródło informacji o pacjencie, pozwalające na modyfikowanie planu opieki.</a:t>
            </a:r>
          </a:p>
          <a:p>
            <a:r>
              <a:rPr lang="pl-PL" dirty="0"/>
              <a:t>Sprawdzenie:</a:t>
            </a:r>
          </a:p>
          <a:p>
            <a:r>
              <a:rPr lang="pl-PL" dirty="0"/>
              <a:t>Przegląd dokumentacji medycznej</a:t>
            </a:r>
          </a:p>
          <a:p>
            <a:r>
              <a:rPr lang="pl-PL" dirty="0"/>
              <a:t>Wywiad z personelem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1000" dirty="0"/>
              <a:t>5. Program Akredytacji. Szpitale. Zestaw Standardów. Centrum Monitorowania Jakości w Ochronie Zdrowia. Kraków 2016.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9076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2-Jan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u="sng" dirty="0"/>
              <a:t>Proces pielęgnowania a jakość opieki pielęgniarskiej:</a:t>
            </a:r>
          </a:p>
          <a:p>
            <a:pPr marL="0" indent="0">
              <a:buNone/>
            </a:pPr>
            <a:r>
              <a:rPr lang="pl-PL" dirty="0"/>
              <a:t>W badaniu Kózki i </a:t>
            </a:r>
            <a:r>
              <a:rPr lang="pl-PL" dirty="0" err="1"/>
              <a:t>wsp</a:t>
            </a:r>
            <a:r>
              <a:rPr lang="pl-PL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Pielęgniarki, które planowały opiekę, tworzyły lub aktualizowały plan opieki oraz prowadziły dokumentację opieki pielęgniarskiej, oceniały jakość opieki na wyższym poziomie.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sz="1000" dirty="0"/>
              <a:t>6. Kózka M, Gabryś T, Piotr Brzyski P, i  </a:t>
            </a:r>
            <a:r>
              <a:rPr lang="pl-PL" sz="1000" dirty="0" err="1"/>
              <a:t>wsp</a:t>
            </a:r>
            <a:r>
              <a:rPr lang="pl-PL" sz="1000" dirty="0"/>
              <a:t>. Wybrane czynniki determinujące ocenę jakości opieki pielęgniarskiej w szpitalach pełniących stały dyżur. Wyniki projektu RN4CAST. Zdrowie Publiczne i Zarządzanie. 2012; 10 (B): 277–287.</a:t>
            </a:r>
          </a:p>
          <a:p>
            <a:pPr marL="0" indent="0">
              <a:spcBef>
                <a:spcPts val="0"/>
              </a:spcBef>
              <a:buNone/>
            </a:pPr>
            <a:endParaRPr lang="pl-PL" sz="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53312"/>
            <a:ext cx="2430780" cy="3505200"/>
          </a:xfrm>
        </p:spPr>
        <p:txBody>
          <a:bodyPr/>
          <a:lstStyle/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328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81607-9611-4F5C-AEC6-AB76A36D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Propozycja – Mówca 2. Jan</a:t>
            </a:r>
            <a:br>
              <a:rPr lang="pl-PL" sz="2400" b="1" dirty="0"/>
            </a:br>
            <a:r>
              <a:rPr lang="pl-PL" sz="2400" b="1" dirty="0"/>
              <a:t>Rozwinięcie argumentacji , uwzględniającej argumenty</a:t>
            </a:r>
            <a:br>
              <a:rPr lang="pl-PL" sz="2400" b="1" dirty="0"/>
            </a:br>
            <a:r>
              <a:rPr lang="pl-PL" sz="2400" b="1" dirty="0"/>
              <a:t>przeciwników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BA58EF-B0B8-4AD2-ACAD-87888E12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752" y="1828800"/>
            <a:ext cx="4754880" cy="640080"/>
          </a:xfrm>
        </p:spPr>
        <p:txBody>
          <a:bodyPr/>
          <a:lstStyle/>
          <a:p>
            <a:r>
              <a:rPr lang="pl-PL" dirty="0"/>
              <a:t>Proces pielęgnowania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BF8994-A898-49CE-B402-8EA2D5BD1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716" y="2468880"/>
            <a:ext cx="5026152" cy="369993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pl-PL" sz="4800" b="1" dirty="0"/>
              <a:t>Pacjent, pielęgniarka aktywni</a:t>
            </a:r>
          </a:p>
          <a:p>
            <a:pPr marL="342900" indent="-342900">
              <a:buAutoNum type="arabicPeriod"/>
            </a:pPr>
            <a:r>
              <a:rPr lang="pl-PL" sz="4800" b="1" dirty="0"/>
              <a:t>Diagnoza pielęgniarska</a:t>
            </a:r>
          </a:p>
          <a:p>
            <a:pPr marL="342900" indent="-342900">
              <a:buAutoNum type="arabicPeriod"/>
            </a:pPr>
            <a:r>
              <a:rPr lang="pl-PL" sz="4800" b="1" dirty="0"/>
              <a:t>Opieka pielęgniarska oparta na diagnozie pielęgniarskiej </a:t>
            </a:r>
          </a:p>
          <a:p>
            <a:pPr marL="342900" indent="-342900">
              <a:buAutoNum type="arabicPeriod"/>
            </a:pPr>
            <a:r>
              <a:rPr lang="pl-PL" sz="4800" b="1" dirty="0"/>
              <a:t>Zachowana ciągłość opieki i indywidualne podejście do chorego</a:t>
            </a:r>
          </a:p>
          <a:p>
            <a:pPr marL="342900" indent="-342900">
              <a:buAutoNum type="arabicPeriod"/>
            </a:pPr>
            <a:r>
              <a:rPr lang="pl-PL" sz="4800" b="1" dirty="0"/>
              <a:t>W opiece nad chorym uwzględniony udział jego rodziny/bliskich</a:t>
            </a:r>
          </a:p>
          <a:p>
            <a:pPr marL="342900" indent="-342900">
              <a:buAutoNum type="arabicPeriod"/>
            </a:pPr>
            <a:r>
              <a:rPr lang="pl-PL" sz="4800" b="1" dirty="0"/>
              <a:t>Wysokie kompetencje i uprawnienia pielęgniarek ( w tym możliwość korzystania z rozporządzenia o czynnościach wykonywanych samodzielnie bez zlecenia lekarza)</a:t>
            </a:r>
          </a:p>
          <a:p>
            <a:pPr marL="342900" indent="-342900">
              <a:buAutoNum type="arabicPeriod"/>
            </a:pPr>
            <a:r>
              <a:rPr lang="pl-PL" sz="4800" b="1" dirty="0"/>
              <a:t>Samodzielność wykonywania zawodu motywuje wręcz wymusza dokształcanie zawodowe</a:t>
            </a:r>
          </a:p>
          <a:p>
            <a:pPr marL="342900" indent="-342900">
              <a:buAutoNum type="arabicPeriod"/>
            </a:pPr>
            <a:r>
              <a:rPr lang="pl-PL" sz="4800" b="1" dirty="0"/>
              <a:t>Odpowiedzialność indywidualna za opiekę nad chorym </a:t>
            </a:r>
          </a:p>
          <a:p>
            <a:pPr marL="342900" indent="-342900">
              <a:buAutoNum type="arabicPeriod"/>
            </a:pPr>
            <a:r>
              <a:rPr lang="pl-PL" sz="4800" b="1" dirty="0"/>
              <a:t>Dokumentowanie swoje działalności – dokumentacja procesu pielęgnowania</a:t>
            </a:r>
            <a:endParaRPr lang="pl-PL" sz="2200" b="1" dirty="0"/>
          </a:p>
          <a:p>
            <a:pPr marL="0" indent="0">
              <a:buNone/>
            </a:pPr>
            <a:r>
              <a:rPr lang="pl-PL" sz="4000" dirty="0"/>
              <a:t>7. Adamczyk K. Metoda pracy a procedury i standardy opieki pielęgniarskiej – znaczenie w zapewnieniu jakości. Pielęgniarstwo Polskie nr 8. Poznań: Wydawnictwo Akademii Medycznej im. Karola Marcinkowskiego; 1999. str. 19-26.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6A9786-7EFF-452D-A60A-C4370A3E0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Pielęgniarstwo tradycyjne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247EBD-B17C-43CC-A3F5-EA90FA338D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 algn="just">
              <a:buAutoNum type="arabicPeriod"/>
            </a:pPr>
            <a:r>
              <a:rPr lang="pl-PL" sz="4800" b="1" dirty="0"/>
              <a:t>Pacjent, pielęgniarka pasywni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Diagnoza lekarska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Opieka pielęgniarska wykonywana w sposób rutynowy i intuicyjny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Brak ciągłości opieki i indywidualnego podejścia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Opieka sprawowana bez udziału pacjenta i jego rodziny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Małe kompetencje pielęgniarki i niska samodzielność zawodowa ( wręcz jej brak)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Brak motywacji do dokształcania oraz  brak możliwości jej wykorzystania w pracy zawodowej 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Odpowiedzialność zbiorowa</a:t>
            </a:r>
          </a:p>
          <a:p>
            <a:pPr marL="342900" indent="-342900" algn="just">
              <a:buAutoNum type="arabicPeriod"/>
            </a:pPr>
            <a:r>
              <a:rPr lang="pl-PL" sz="4800" b="1" dirty="0"/>
              <a:t>Brak dokumentacji pracy pielęgniarskiej. Jedynie dokumentowane jest wykonanie zleceń lekarskich</a:t>
            </a:r>
          </a:p>
          <a:p>
            <a:pPr marL="0" indent="0">
              <a:buNone/>
            </a:pPr>
            <a:r>
              <a:rPr lang="pl-PL" sz="4000" dirty="0"/>
              <a:t>7. Adamczyk K. Metoda pracy a procedury i standardy opieki pielęgniarskiej – znaczenie w zapewnieniu jakości. Pielęgniarstwo Polskie nr 8. Poznań: Wydawnictwo Akademii Medycznej im. Karola Marcinkowskiego; 1999. str. 19-26.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819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0B2EE3-862E-4608-B74E-57824C3B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Propozycja – Mówca 2 -Jan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3284E-25B9-4BA4-9F4F-CF755309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607392"/>
            <a:ext cx="7772400" cy="533400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800" dirty="0"/>
              <a:t>8.Uchmanowicz I, Rosińczuk J, Kilańska D. Pielęgnowanie zindywidualizowane- umiejętności złożone i krytyczne myślenie. W: Podstawy Pielęgniarstwa. Założenia koncepcyjno-empiryczne opieki pielęgniarskiej. Tom 1. Warszawa: PZWL; 2017. str. 264-271.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4CE18-1336-41F6-8C48-8F2D3E3DB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b="1" dirty="0"/>
              <a:t>Rozwinięcie argumentacji , uwzględniającej argumenty</a:t>
            </a:r>
          </a:p>
          <a:p>
            <a:r>
              <a:rPr lang="pl-PL" sz="1800" b="1" dirty="0"/>
              <a:t>przeciwników;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71394E8-134A-4689-AD23-B3468A3C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3" y="483129"/>
            <a:ext cx="47244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5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b="1" dirty="0">
                <a:solidFill>
                  <a:srgbClr val="7030A0"/>
                </a:solidFill>
              </a:rPr>
              <a:t>Niedobory personelu pielęgniarskiego a jakość opieki: przyczyna złej jakości nie leży w metodzie opieki ale w zbyt małej liczbie pielęgniarek:</a:t>
            </a:r>
          </a:p>
          <a:p>
            <a:r>
              <a:rPr lang="pl-PL" b="1" u="sng" dirty="0"/>
              <a:t>Wynik badania naukowego:</a:t>
            </a:r>
          </a:p>
          <a:p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W badaniu przeprowadzonym przez </a:t>
            </a:r>
            <a:r>
              <a:rPr lang="pl-PL" b="1" dirty="0" err="1"/>
              <a:t>Leńczuk</a:t>
            </a:r>
            <a:r>
              <a:rPr lang="pl-PL" b="1" dirty="0"/>
              <a:t>-Gruba i </a:t>
            </a:r>
            <a:r>
              <a:rPr lang="pl-PL" b="1" dirty="0" err="1"/>
              <a:t>wsp</a:t>
            </a:r>
            <a:r>
              <a:rPr lang="pl-PL" b="1" dirty="0"/>
              <a:t>. w  opinii 77,3% respondentów ( pielęgniarek i pielęgniarzy) główną przyczyną zdarzeń niepożądanych jest zbyt mała ilość personelu pielęgniarskiego oraz przeciążenie pracą. Najwięcej pielęgniarek (29,1%) przyznało się do przygotowania i podania leku bez zlecenia lekarza. Najważniejsze działanie prewencyjne zdarzeń niepożądanych w opinii badanych to </a:t>
            </a:r>
            <a:r>
              <a:rPr lang="pl-PL" b="1" dirty="0">
                <a:solidFill>
                  <a:srgbClr val="FF0000"/>
                </a:solidFill>
              </a:rPr>
              <a:t>większa obsada personelu </a:t>
            </a:r>
            <a:r>
              <a:rPr lang="pl-PL" b="1" dirty="0"/>
              <a:t>przypadającego na pacjenta.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000" dirty="0"/>
              <a:t>9. </a:t>
            </a:r>
            <a:r>
              <a:rPr lang="pl-PL" sz="1000" dirty="0" err="1"/>
              <a:t>Leńczuk</a:t>
            </a:r>
            <a:r>
              <a:rPr lang="pl-PL" sz="1000" dirty="0"/>
              <a:t>-Gruba A, Dziedzic B, Żurawska. Zdarzenia niepożądane – trudny problem w praktyce pielęgniarki chirurgicznej. Pielęgniarstwo Chirurgiczne i Angiologiczne. 2020;14(1):7-11.</a:t>
            </a:r>
          </a:p>
        </p:txBody>
      </p:sp>
    </p:spTree>
    <p:extLst>
      <p:ext uri="{BB962C8B-B14F-4D97-AF65-F5344CB8AC3E}">
        <p14:creationId xmlns:p14="http://schemas.microsoft.com/office/powerpoint/2010/main" val="367818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b="1" u="sng" dirty="0"/>
              <a:t>Niedobory kadrowe- Katastrofa kadrowa Raport Naczelnej Izby Pielęgniarek i Położnych – Maj 2021 r.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Struktura wieku zatrudnionych pielęgniarek i położnych: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1. Rozkład struktury wieku w zawodzie pielęgniarki i położnej wskazuje na brak zastępowalności pokoleń.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2. Największy liczbowo przedział wiekowy wśród pielęgniarek to 51–60 lat, który obejmuje 83 129 pielęgniarek, co stanowi 35,8% liczby zatrudnionych. Należy podkreślić, że mimo nabycia uprawnień emerytalnych ciągle pracuje w zawodzie aż 63 120 pielęgniarek (przedziały 61–70 i przedział pow. 70 lat). Stanowi to 27,2% ogółu zatrudnionych.</a:t>
            </a:r>
          </a:p>
          <a:p>
            <a:pPr marL="0" indent="0">
              <a:buNone/>
            </a:pPr>
            <a:r>
              <a:rPr lang="pl-PL" sz="1200" dirty="0"/>
              <a:t>10. Naczelna Izba Pielęgniarek i Położnych. Katastrofa kadrowa pielęgniarek i położnych raport Naczelnej Izby Pielęgniarek i Położnych [Internet]. NIPIP. 2021 [cytowano 2.04.2022]. Dostęp: https://nipip.pl/raport2021/</a:t>
            </a:r>
          </a:p>
          <a:p>
            <a:endParaRPr lang="pl-PL" sz="12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265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Niedobory kadrowe- Katastrofa kadrowa Raport Naczelnej Rady Pielęgniarek i Położnych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Średnia wieku pielęgniarek w Polsce wynosi 53,2 lata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63F6E2-0110-4948-9F26-2946D841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67" y="1653117"/>
            <a:ext cx="6456362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5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4F40E-59BB-456F-83BC-D60ECAC2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EEDA27-F097-4CE1-B952-F9A64402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dirty="0">
                <a:solidFill>
                  <a:schemeClr val="accent2"/>
                </a:solidFill>
              </a:rPr>
              <a:t>Witam PUBLICZNOŚĆ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84B27B-B01B-4EA8-9092-DBF471B9E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83" y="566394"/>
            <a:ext cx="3162300" cy="15367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0D5862-C7F8-4E62-AA00-9A7DC97C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18" y="550545"/>
            <a:ext cx="2952750" cy="15525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BDB3345-A046-4E46-8EE3-7A0097822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259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6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Niedobory kadrowe- Katastrofa kadrowa Raport Naczelnej Rady Pielęgniarek i Położnych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/>
              <a:t>Wnioski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1. Sytuacja kadrowa przedstawiona w raporcie wymaga podjęcia pilnych działań. Rekomendacje Naczelnej Izby Pielęgniarek i Położnych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2. Niezbędnym jest zwiększenie liczby osób uzyskujących prawo wykonywania zawodu pielęgniarki lub położnej.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3. Aby utrzymać obecny wskaźnik 5,2 na 1 tys. mieszkańców konieczne jest zwiększenie liczby absolwentów z ok 5,6 tys. do 10 tys. rocznie.</a:t>
            </a:r>
          </a:p>
          <a:p>
            <a:pPr marL="0" indent="0">
              <a:buNone/>
            </a:pPr>
            <a:r>
              <a:rPr lang="pl-PL" dirty="0"/>
              <a:t>Na kierunkach pielęgniarstwo i położnictwo należy kształcić 20 tys. osób rocznie, aby zrealizować założenia wskazane w Polityce Wieloletniej Państwa na rzecz Pielęgniarstwa i Położnictwa w Polsce przyjętej przez Rząd RP. Dokument ten wskazuje na konieczność podjęcia działań zmierzających do osiągnięcia w Rzeczypospolitej Polskiej wskaźnika liczby pielęgniarek na poziomie średniego wskaźnika OECD (9,4 dla 2016 r.) w okresie 15 lat.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744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u="sng" dirty="0"/>
              <a:t>Niedobory kadrowe- Katastrofa kadrowa Raport Naczelnej Rady Pielęgniarek i Położnych </a:t>
            </a:r>
            <a:endParaRPr lang="pl-PL" dirty="0"/>
          </a:p>
          <a:p>
            <a:r>
              <a:rPr lang="pl-PL" b="1" u="sng" dirty="0"/>
              <a:t>Prognoza liczby pielęgniarek i położnych do 2030 r.:</a:t>
            </a:r>
          </a:p>
          <a:p>
            <a:endParaRPr lang="pl-PL" dirty="0"/>
          </a:p>
          <a:p>
            <a:r>
              <a:rPr lang="pl-PL" dirty="0"/>
              <a:t>„ Prognozę liczby pielęgniarek i położnych przygotowano w oparciu o liczbę osób, które nabędą uprawnienia emerytalne w latach 2021–2030 oraz na postawie liczby osób uzyskujących prawo wykonywania zawodu. Dla potrzeb raportu założono, iż liczba osób uzyskujących prawo wykonywania zawodu będzie wynosiła tyle samo, co w 2020 r., czyli 5693 osoby. Założono także, iż 100% osób uzyskujących prawo wykonywania zawodu podejmie pracę w zawodzie. Ponieważ populacja mężczyzn w obu zawodach stanowi ok. 2% dla potrzeb tej analizy przyjęto założenie, iż nabywają uprawnienia emerytalne w wieku 60 lat.” </a:t>
            </a:r>
          </a:p>
          <a:p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Mimo tak optymistycznego założenia, prognoza wskazuje, iż do 2025 r. liczba zatrudnionych pielęgniarek i położnych zmniejszy się o 16 761, a do 2030 r. o 36 293.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661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F01261-55BC-4419-92E3-7B8514D02E96}"/>
              </a:ext>
            </a:extLst>
          </p:cNvPr>
          <p:cNvSpPr txBox="1"/>
          <p:nvPr/>
        </p:nvSpPr>
        <p:spPr>
          <a:xfrm>
            <a:off x="1134533" y="1218275"/>
            <a:ext cx="725593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Wypowiedź Wiceprezes Naczelnej Rady Pielęgniarek i Położnych Marioli Łodzińskiej </a:t>
            </a:r>
          </a:p>
          <a:p>
            <a:r>
              <a:rPr lang="pl-PL" dirty="0"/>
              <a:t> „ Do systemu nie wchodzi tyle pielęgniarek, ile powinno. Rokrocznie ok. 10 tys. pielęgniarek nabywa prawa emerytalne. Żeby utrzymać status quo, powinno ich wchodzić do systemu 10 tys. W tym roku prawo wykonywania zawodu odebrało 6,8 tys., to jest zdecydowanie więcej niż w roku poprzednim, kiedy było to 5,5 tys. pielęgniarek, natomiast do systemu weszło tylko 2,35 tys. Pytanie, gdzie jest cała reszta – mówi wiceprezeska </a:t>
            </a:r>
            <a:r>
              <a:rPr lang="pl-PL" dirty="0" err="1"/>
              <a:t>NIPiP</a:t>
            </a:r>
            <a:r>
              <a:rPr lang="pl-PL" dirty="0"/>
              <a:t>. – To pytanie powinno nurtować Ministerstwo Zdrowia i osoby decyzyjne w tym kraju, ponieważ Polski nie stać jest na kształcenie tak drogich kadr, jakimi są pielęgniarki i położne.”</a:t>
            </a:r>
          </a:p>
          <a:p>
            <a:r>
              <a:rPr lang="pl-PL" sz="1200" dirty="0">
                <a:hlinkClick r:id="rId2"/>
              </a:rPr>
              <a:t>11.https://biznes.newseria.pl/news/dramatycznie-niska-liczba,p640144636</a:t>
            </a:r>
            <a:r>
              <a:rPr lang="pl-PL" sz="1200" dirty="0"/>
              <a:t> ( dostęp 2.04.22 r. )</a:t>
            </a:r>
          </a:p>
        </p:txBody>
      </p:sp>
    </p:spTree>
    <p:extLst>
      <p:ext uri="{BB962C8B-B14F-4D97-AF65-F5344CB8AC3E}">
        <p14:creationId xmlns:p14="http://schemas.microsoft.com/office/powerpoint/2010/main" val="258370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r>
              <a:rPr lang="pl-PL" sz="2000" b="1" dirty="0"/>
              <a:t>RAPORT OECD z 2021 r. </a:t>
            </a:r>
          </a:p>
          <a:p>
            <a:r>
              <a:rPr lang="pl-PL" sz="2000" b="1" dirty="0"/>
              <a:t>Polska 5,1 pielęgniarki na 1tys. mieszkańców/w 2017 r.</a:t>
            </a:r>
          </a:p>
          <a:p>
            <a:r>
              <a:rPr lang="pl-PL" sz="2000" b="1" dirty="0"/>
              <a:t>Norwegia 18,1/1 tys. mieszkańców/2020 r.</a:t>
            </a:r>
          </a:p>
          <a:p>
            <a:r>
              <a:rPr lang="pl-PL" sz="2000" b="1" dirty="0"/>
              <a:t>12. OECD –Organizacja Współpracy Gospodarczej i Rozwoju- Organization for </a:t>
            </a:r>
            <a:r>
              <a:rPr lang="pl-PL" sz="2000" b="1" dirty="0" err="1"/>
              <a:t>Economic</a:t>
            </a:r>
            <a:r>
              <a:rPr lang="pl-PL" sz="2000" b="1" dirty="0"/>
              <a:t> </a:t>
            </a:r>
            <a:r>
              <a:rPr lang="pl-PL" sz="2000" b="1" dirty="0" err="1"/>
              <a:t>Cooperation</a:t>
            </a:r>
            <a:r>
              <a:rPr lang="pl-PL" sz="2000" b="1" dirty="0"/>
              <a:t> and Development. Wskaźnik zatrudnienia pielęgniarek.  https://data.oecd.org/healthres/nurses.htm</a:t>
            </a:r>
            <a:br>
              <a:rPr lang="pl-PL" sz="2000" b="1" dirty="0"/>
            </a:br>
            <a:r>
              <a:rPr lang="pl-PL" sz="2000" b="1" dirty="0"/>
              <a:t> ( dostęp 2.04.22 r. )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" y="607392"/>
            <a:ext cx="7772400" cy="533400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5CC122-5B94-4FD3-81EA-27FFFBE2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75" y="771525"/>
            <a:ext cx="8069581" cy="5314950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4D05141F-773B-4575-9E8C-B95A38D7D4EA}"/>
              </a:ext>
            </a:extLst>
          </p:cNvPr>
          <p:cNvCxnSpPr/>
          <p:nvPr/>
        </p:nvCxnSpPr>
        <p:spPr>
          <a:xfrm>
            <a:off x="2633133" y="2743200"/>
            <a:ext cx="0" cy="745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2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Rozwinięcie argumentacji , uwzględniającej argumenty</a:t>
            </a:r>
          </a:p>
          <a:p>
            <a:r>
              <a:rPr lang="pl-PL" sz="2000" b="1" dirty="0"/>
              <a:t>przeciwników;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b="1" u="sng" dirty="0"/>
              <a:t>Proces pielęgnowania w praktyce:</a:t>
            </a:r>
          </a:p>
          <a:p>
            <a:r>
              <a:rPr lang="pl-PL" dirty="0"/>
              <a:t>W doniesieniu na temat „ Proces Pielęgnowania w praktyce zawodowej” autor artykułu, dzieli się swoimi spostrzeżeniami na temat efektów wdrażania procesu pielęgnowania w szpitalu w Częstochowie.</a:t>
            </a:r>
          </a:p>
          <a:p>
            <a:r>
              <a:rPr lang="pl-PL" dirty="0"/>
              <a:t>M.in. W trakcie wdrażania procesu pielęgnowania pojawiły się przeszkody część pielęgniarek niechętnie odniosą się do zmian z powodu czasochłonności prowadzenia obszernej dokumentacji i małej ilości czasu, jaka pozostawała na bezpośrednią opiekę nad pacjentem. Poza tym pielęgniarki miały obawy przed samodzielnym podejmowaniem decyzji i odpowiedzialnością związaną ze sprawowaniem opieki oraz z powodu braku akceptacji wprowadzanych zmian przez środowisko pielęgniarskie.</a:t>
            </a:r>
          </a:p>
          <a:p>
            <a:r>
              <a:rPr lang="pl-PL" sz="1000" dirty="0"/>
              <a:t>13. Skowron W. Proces Pielęgnowania w praktyce pielęgniarskiej. Magazyn Pielęgniarki i Położnej. 2012; nr 1-2.</a:t>
            </a:r>
          </a:p>
        </p:txBody>
      </p:sp>
    </p:spTree>
    <p:extLst>
      <p:ext uri="{BB962C8B-B14F-4D97-AF65-F5344CB8AC3E}">
        <p14:creationId xmlns:p14="http://schemas.microsoft.com/office/powerpoint/2010/main" val="544163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3BEAB-9A7A-477B-98A7-916A0E8C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Zuzanna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DA5279-C656-496A-A9EF-30BA137D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607392"/>
            <a:ext cx="7772400" cy="5334000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u="sng" dirty="0"/>
              <a:t>Polacy niechętni karierze w pielęgniarstwie</a:t>
            </a:r>
          </a:p>
          <a:p>
            <a:pPr>
              <a:lnSpc>
                <a:spcPct val="120000"/>
              </a:lnSpc>
            </a:pPr>
            <a:r>
              <a:rPr lang="pl-PL" sz="5600" dirty="0"/>
              <a:t>Jak wynika z badań </a:t>
            </a:r>
            <a:r>
              <a:rPr lang="pl-PL" sz="5600" dirty="0" err="1"/>
              <a:t>YouGov</a:t>
            </a:r>
            <a:r>
              <a:rPr lang="pl-PL" sz="5600" dirty="0"/>
              <a:t>, 33% polskich rodziców zadeklarowało, że nie byłoby zadowolonych, gdyby ich dziecko chciało zostać pielęgniarką czy pielęgniarzem. Jest to najwyższy odsetek negatywnych odpowiedzi spośród 16 krajów ( 22 tysiące uczestników badania), biorących udział w badaniu. Ponadto tylko czterech na dziesięciu polskich rodziców (38%) wsparłoby swoje dzieci, gdyby wybrały one pielęgniarstwo jako ścieżkę kariery. Jest to najniższy wynik odnotowany w Europie, ustępujący jedynie Meksykowi (37%) i Chinom (30%).</a:t>
            </a:r>
          </a:p>
          <a:p>
            <a:pPr>
              <a:lnSpc>
                <a:spcPct val="120000"/>
              </a:lnSpc>
            </a:pPr>
            <a:r>
              <a:rPr lang="pl-PL" sz="5600" dirty="0"/>
              <a:t>Przyczyny kryzysu w pielęgniarstwie: </a:t>
            </a:r>
          </a:p>
          <a:p>
            <a:pPr>
              <a:lnSpc>
                <a:spcPct val="120000"/>
              </a:lnSpc>
            </a:pPr>
            <a:r>
              <a:rPr lang="pl-PL" sz="5600" dirty="0"/>
              <a:t>Według Organizacji Współpracy Gospodarczej i Rozwoju w Polsce na 1000 mieszkańców przypada tylko 5 pielęgniarek, co jest piątym najniższym wskaźnikiem wśród wszystkich krajów OECD. </a:t>
            </a:r>
            <a:r>
              <a:rPr lang="pl-PL" sz="5600" b="1" dirty="0">
                <a:solidFill>
                  <a:srgbClr val="FF0000"/>
                </a:solidFill>
              </a:rPr>
              <a:t>Polski system zdrowotny cierpi na niedobór personelu, co przekłada się na warunki pracy i czego skutkiem wtórnym jest negatywny stosunek Polaków do pielęgniarstwa jako zawodu</a:t>
            </a:r>
            <a:r>
              <a:rPr lang="pl-PL" sz="5600" dirty="0"/>
              <a:t>. Dla porównania, respondenci z Wielkiej Brytanii uznali pielęgniarstwo za najbardziej szanowany zawód wśród wszystkich zawodów.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800" dirty="0"/>
              <a:t>Wynik badania przeprowadzonego przez </a:t>
            </a:r>
            <a:r>
              <a:rPr lang="en-US" sz="4800" dirty="0"/>
              <a:t>YouGov Survey into Professional Perceptions</a:t>
            </a:r>
            <a:r>
              <a:rPr lang="pl-PL" sz="4800" dirty="0"/>
              <a:t>. </a:t>
            </a:r>
            <a:r>
              <a:rPr lang="pl-PL" sz="4800" dirty="0" err="1"/>
              <a:t>Evereth</a:t>
            </a:r>
            <a:r>
              <a:rPr lang="pl-PL" sz="4800" dirty="0"/>
              <a:t> News. Maj 2021 r. </a:t>
            </a:r>
          </a:p>
          <a:p>
            <a:pPr marL="0" indent="0">
              <a:buNone/>
            </a:pPr>
            <a:r>
              <a:rPr lang="pl-PL" sz="4800" dirty="0">
                <a:hlinkClick r:id="rId2" action="ppaction://hlinkfile"/>
              </a:rPr>
              <a:t>14.file:///C:/Users/milec/Desktop/33%25%20polskich%20rodzic%C3%B3w%20nie%20chce,%20by%20ich%20dziecko%20zosta%C5%82o%20piel%C4%99gniark%C4%85.htm</a:t>
            </a:r>
            <a:r>
              <a:rPr lang="pl-PL" sz="4800" dirty="0"/>
              <a:t> ( Dostęp 2.04.22 r. 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85BA98-0C48-42FC-BE1D-8D8068C2A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600" b="1" dirty="0"/>
              <a:t>Rozwinięcie argumentacji , uwzględniającej argumenty</a:t>
            </a:r>
          </a:p>
          <a:p>
            <a:r>
              <a:rPr lang="pl-PL" sz="1600" b="1" dirty="0"/>
              <a:t>przeciwników;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974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3- Sandra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/>
              <a:t>Podniesiony przez Propozycję główny argument w zakresie niedoborów pielęgniarek jako głównej przyczyny pracy metodą tradycyjną, niestety w świetle badań nie stanowi jedynej przyczyny złej jakości opieki pielęgniarskiej.</a:t>
            </a:r>
          </a:p>
          <a:p>
            <a:pPr marL="0" indent="0">
              <a:buNone/>
            </a:pPr>
            <a:r>
              <a:rPr lang="pl-PL" sz="1400" dirty="0"/>
              <a:t>Przykładem mogą być badania w zakresie racjonowania opieki pielęgniarskiej, która występuje także w kraju o bardzo wysokim wskaźniku zatrudnienia pielęgniarek na tysiąc mieszkańców- w Szwajcarii ( obecnie wskaźnik wynosi 18 pielęgniarek /1 tys. mieszkańców 1w 2019 r.). </a:t>
            </a:r>
          </a:p>
          <a:p>
            <a:pPr marL="0" indent="0">
              <a:buNone/>
            </a:pPr>
            <a:r>
              <a:rPr lang="pl-PL" sz="1400" dirty="0"/>
              <a:t>15. Schubert M, </a:t>
            </a:r>
            <a:r>
              <a:rPr lang="pl-PL" sz="1400" dirty="0" err="1"/>
              <a:t>Ausserhofer</a:t>
            </a:r>
            <a:r>
              <a:rPr lang="pl-PL" sz="1400" dirty="0"/>
              <a:t> D, </a:t>
            </a:r>
            <a:r>
              <a:rPr lang="pl-PL" sz="1400" dirty="0" err="1"/>
              <a:t>Desmedt</a:t>
            </a:r>
            <a:r>
              <a:rPr lang="pl-PL" sz="1400" dirty="0"/>
              <a:t> M, </a:t>
            </a:r>
            <a:r>
              <a:rPr lang="pl-PL" sz="1400" dirty="0" err="1"/>
              <a:t>Schwendimann</a:t>
            </a:r>
            <a:r>
              <a:rPr lang="pl-PL" sz="1400" dirty="0"/>
              <a:t> R, </a:t>
            </a:r>
            <a:r>
              <a:rPr lang="pl-PL" sz="1400" dirty="0" err="1"/>
              <a:t>Lesaffre</a:t>
            </a:r>
            <a:r>
              <a:rPr lang="pl-PL" sz="1400" dirty="0"/>
              <a:t> E, Li B, et al. </a:t>
            </a:r>
            <a:r>
              <a:rPr lang="pl-PL" sz="1400" dirty="0" err="1"/>
              <a:t>Levels</a:t>
            </a:r>
            <a:r>
              <a:rPr lang="pl-PL" sz="1400" dirty="0"/>
              <a:t> and </a:t>
            </a:r>
            <a:r>
              <a:rPr lang="pl-PL" sz="1400" dirty="0" err="1"/>
              <a:t>correlates</a:t>
            </a:r>
            <a:r>
              <a:rPr lang="pl-PL" sz="1400" dirty="0"/>
              <a:t> of </a:t>
            </a:r>
            <a:r>
              <a:rPr lang="pl-PL" sz="1400" dirty="0" err="1"/>
              <a:t>implicit</a:t>
            </a:r>
            <a:r>
              <a:rPr lang="pl-PL" sz="1400" dirty="0"/>
              <a:t> </a:t>
            </a:r>
            <a:r>
              <a:rPr lang="pl-PL" sz="1400" dirty="0" err="1"/>
              <a:t>rationing</a:t>
            </a:r>
            <a:r>
              <a:rPr lang="pl-PL" sz="1400" dirty="0"/>
              <a:t> of </a:t>
            </a:r>
            <a:r>
              <a:rPr lang="pl-PL" sz="1400" dirty="0" err="1"/>
              <a:t>nursing</a:t>
            </a:r>
            <a:r>
              <a:rPr lang="pl-PL" sz="1400" dirty="0"/>
              <a:t> </a:t>
            </a:r>
            <a:r>
              <a:rPr lang="pl-PL" sz="1400" dirty="0" err="1"/>
              <a:t>care</a:t>
            </a:r>
            <a:r>
              <a:rPr lang="pl-PL" sz="1400" dirty="0"/>
              <a:t> in Swiss </a:t>
            </a:r>
            <a:r>
              <a:rPr lang="pl-PL" sz="1400" dirty="0" err="1"/>
              <a:t>acute</a:t>
            </a:r>
            <a:r>
              <a:rPr lang="pl-PL" sz="1400" dirty="0"/>
              <a:t> </a:t>
            </a:r>
            <a:r>
              <a:rPr lang="pl-PL" sz="1400" dirty="0" err="1"/>
              <a:t>care</a:t>
            </a:r>
            <a:r>
              <a:rPr lang="pl-PL" sz="1400" dirty="0"/>
              <a:t> </a:t>
            </a:r>
            <a:r>
              <a:rPr lang="pl-PL" sz="1400" dirty="0" err="1"/>
              <a:t>hospitals</a:t>
            </a:r>
            <a:r>
              <a:rPr lang="pl-PL" sz="1400" dirty="0"/>
              <a:t>--a cross </a:t>
            </a:r>
            <a:r>
              <a:rPr lang="pl-PL" sz="1400" dirty="0" err="1"/>
              <a:t>sectional</a:t>
            </a:r>
            <a:r>
              <a:rPr lang="pl-PL" sz="1400" dirty="0"/>
              <a:t> </a:t>
            </a:r>
            <a:r>
              <a:rPr lang="pl-PL" sz="1400" dirty="0" err="1"/>
              <a:t>study</a:t>
            </a:r>
            <a:r>
              <a:rPr lang="pl-PL" sz="1400" dirty="0"/>
              <a:t>. </a:t>
            </a:r>
            <a:r>
              <a:rPr lang="pl-PL" sz="1400" dirty="0" err="1"/>
              <a:t>Int</a:t>
            </a:r>
            <a:r>
              <a:rPr lang="pl-PL" sz="1400" dirty="0"/>
              <a:t> J </a:t>
            </a:r>
            <a:r>
              <a:rPr lang="pl-PL" sz="1400" dirty="0" err="1"/>
              <a:t>Nurs</a:t>
            </a:r>
            <a:r>
              <a:rPr lang="pl-PL" sz="1400" dirty="0"/>
              <a:t> </a:t>
            </a:r>
            <a:r>
              <a:rPr lang="pl-PL" sz="1400" dirty="0" err="1"/>
              <a:t>Stud</a:t>
            </a:r>
            <a:r>
              <a:rPr lang="pl-PL" sz="1400" dirty="0"/>
              <a:t>. 2013 Feb;50(2):230–9. </a:t>
            </a:r>
          </a:p>
          <a:p>
            <a:pPr marL="0" indent="0">
              <a:buNone/>
            </a:pPr>
            <a:r>
              <a:rPr lang="pl-PL" sz="1400" dirty="0"/>
              <a:t> </a:t>
            </a:r>
            <a:r>
              <a:rPr lang="pl-PL" sz="1400" dirty="0">
                <a:solidFill>
                  <a:srgbClr val="FF0000"/>
                </a:solidFill>
              </a:rPr>
              <a:t>Oznacza to, że należy poszukiwać przyczyn tego negatywnego zjawiska nie tylko w zakresie liczby zatrudnionych pielęgniarek, ale także wśród innych czynników związanych ze środowiskiem pracy czy też z zawodowym i osobistym funkcjonowaniem samych pielęgniarek.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</a:rPr>
              <a:t> Potwierdzeniem takiego podejścia może być doniesienie </a:t>
            </a:r>
            <a:r>
              <a:rPr lang="pl-PL" sz="1400" dirty="0" err="1">
                <a:solidFill>
                  <a:srgbClr val="FF0000"/>
                </a:solidFill>
              </a:rPr>
              <a:t>Bragadóttir</a:t>
            </a:r>
            <a:r>
              <a:rPr lang="pl-PL" sz="1400" dirty="0">
                <a:solidFill>
                  <a:srgbClr val="FF0000"/>
                </a:solidFill>
              </a:rPr>
              <a:t> i </a:t>
            </a:r>
            <a:r>
              <a:rPr lang="pl-PL" sz="1400" dirty="0" err="1">
                <a:solidFill>
                  <a:srgbClr val="FF0000"/>
                </a:solidFill>
              </a:rPr>
              <a:t>wsp</a:t>
            </a:r>
            <a:r>
              <a:rPr lang="pl-PL" sz="1400" dirty="0">
                <a:solidFill>
                  <a:srgbClr val="FF0000"/>
                </a:solidFill>
              </a:rPr>
              <a:t>.  w którym autorzy wykorzystujący narzędzie badawcze - MISSCARE podkreślają, że braki w opiece pielęgniarskiej, były związane nie tylko z poziomem zatrudnienia, ale także gorszym poziomem pracy zespołowej.</a:t>
            </a:r>
          </a:p>
          <a:p>
            <a:pPr marL="0" indent="0">
              <a:buNone/>
            </a:pPr>
            <a:endParaRPr lang="pl-PL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400" dirty="0"/>
              <a:t>16. </a:t>
            </a:r>
            <a:r>
              <a:rPr lang="pl-PL" sz="1400" dirty="0" err="1"/>
              <a:t>Bragadóttir</a:t>
            </a:r>
            <a:r>
              <a:rPr lang="pl-PL" sz="1400" dirty="0"/>
              <a:t> H, </a:t>
            </a:r>
            <a:r>
              <a:rPr lang="pl-PL" sz="1400" dirty="0" err="1"/>
              <a:t>Kalisch</a:t>
            </a:r>
            <a:r>
              <a:rPr lang="pl-PL" sz="1400" dirty="0"/>
              <a:t> BJ, </a:t>
            </a:r>
            <a:r>
              <a:rPr lang="pl-PL" sz="1400" dirty="0" err="1"/>
              <a:t>Tryggvadóttir</a:t>
            </a:r>
            <a:r>
              <a:rPr lang="pl-PL" sz="1400" dirty="0"/>
              <a:t> GB. </a:t>
            </a:r>
            <a:r>
              <a:rPr lang="pl-PL" sz="1400" dirty="0" err="1"/>
              <a:t>Correlates</a:t>
            </a:r>
            <a:r>
              <a:rPr lang="pl-PL" sz="1400" dirty="0"/>
              <a:t> and </a:t>
            </a:r>
            <a:r>
              <a:rPr lang="pl-PL" sz="1400" dirty="0" err="1"/>
              <a:t>predictors</a:t>
            </a:r>
            <a:r>
              <a:rPr lang="pl-PL" sz="1400" dirty="0"/>
              <a:t> of </a:t>
            </a:r>
            <a:r>
              <a:rPr lang="pl-PL" sz="1400" dirty="0" err="1"/>
              <a:t>missed</a:t>
            </a:r>
            <a:r>
              <a:rPr lang="pl-PL" sz="1400" dirty="0"/>
              <a:t> </a:t>
            </a:r>
            <a:r>
              <a:rPr lang="pl-PL" sz="1400" dirty="0" err="1"/>
              <a:t>nursing</a:t>
            </a:r>
            <a:r>
              <a:rPr lang="pl-PL" sz="1400" dirty="0"/>
              <a:t> </a:t>
            </a:r>
            <a:r>
              <a:rPr lang="pl-PL" sz="1400" dirty="0" err="1"/>
              <a:t>care</a:t>
            </a:r>
            <a:r>
              <a:rPr lang="pl-PL" sz="1400" dirty="0"/>
              <a:t> in </a:t>
            </a:r>
            <a:r>
              <a:rPr lang="pl-PL" sz="1400" dirty="0" err="1"/>
              <a:t>hospitals</a:t>
            </a:r>
            <a:r>
              <a:rPr lang="pl-PL" sz="1400" dirty="0"/>
              <a:t>. J </a:t>
            </a:r>
            <a:r>
              <a:rPr lang="pl-PL" sz="1400" dirty="0" err="1"/>
              <a:t>Clin</a:t>
            </a:r>
            <a:r>
              <a:rPr lang="pl-PL" sz="1400" dirty="0"/>
              <a:t> </a:t>
            </a:r>
            <a:r>
              <a:rPr lang="pl-PL" sz="1400" dirty="0" err="1"/>
              <a:t>Nurs</a:t>
            </a:r>
            <a:r>
              <a:rPr lang="pl-PL" sz="1400" dirty="0"/>
              <a:t>. 2017 Jun;26(11–12):1524–34.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400" b="1" dirty="0"/>
              <a:t>Podważenie argumentacji strony przeciwnej</a:t>
            </a:r>
          </a:p>
        </p:txBody>
      </p:sp>
    </p:spTree>
    <p:extLst>
      <p:ext uri="{BB962C8B-B14F-4D97-AF65-F5344CB8AC3E}">
        <p14:creationId xmlns:p14="http://schemas.microsoft.com/office/powerpoint/2010/main" val="2374593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– Mówca 3-Sandra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6" y="607392"/>
            <a:ext cx="7772400" cy="5334000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1300" dirty="0"/>
          </a:p>
          <a:p>
            <a:pPr marL="0" indent="0">
              <a:buNone/>
            </a:pPr>
            <a:r>
              <a:rPr lang="pl-PL" sz="1300" b="1" dirty="0"/>
              <a:t>W 2020 r. Narodowy Fundusz Zdrowia przeprowadził 165 działań kontrolnych, w tym</a:t>
            </a:r>
          </a:p>
          <a:p>
            <a:pPr marL="0" indent="0">
              <a:buNone/>
            </a:pPr>
            <a:r>
              <a:rPr lang="pl-PL" sz="1300" b="1" dirty="0"/>
              <a:t>również w zakresie spełniania przez podmioty lecznicze norm zatrudnienia pielęgniarek</a:t>
            </a:r>
          </a:p>
          <a:p>
            <a:pPr marL="0" indent="0">
              <a:buNone/>
            </a:pPr>
            <a:r>
              <a:rPr lang="pl-PL" sz="1300" b="1" dirty="0"/>
              <a:t>i położnych, zgodnie z rozporządzeniem szpitalnym. Nieprawidłowości w tym zakresie</a:t>
            </a:r>
          </a:p>
          <a:p>
            <a:pPr marL="0" indent="0">
              <a:buNone/>
            </a:pPr>
            <a:r>
              <a:rPr lang="pl-PL" sz="1300" b="1" dirty="0"/>
              <a:t>stwierdzono w </a:t>
            </a:r>
            <a:r>
              <a:rPr lang="pl-PL" sz="1300" b="1" dirty="0">
                <a:solidFill>
                  <a:srgbClr val="FF0000"/>
                </a:solidFill>
              </a:rPr>
              <a:t>6 kontrolowanych podmiotach leczniczych.</a:t>
            </a:r>
          </a:p>
          <a:p>
            <a:pPr marL="0" indent="0">
              <a:buNone/>
            </a:pPr>
            <a:r>
              <a:rPr lang="pl-PL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 Analiza w zakresie stosowania minimalnych norm zatrudnienia pielęgniarek i położnych przez podmioty lecznicze w 2020 r. http://www.akademiapp.mz.gov.pl/fileadmin/user_upload/analizy_i_raporty/analiza_w_zakresie_stosowania_minimalnych_norm_zatrudnienia_pip_w_2020r.pdf</a:t>
            </a:r>
            <a:r>
              <a:rPr lang="pl-PL" sz="1000" dirty="0"/>
              <a:t> ( Dostęp 2.04.2022 r. 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4CF465-904F-4A98-8E47-3798BB6F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7" y="607392"/>
            <a:ext cx="6316133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58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3-Sandra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W doniesieniu na temat „ Proces Pielęgnowania w praktyce zawodowej” autor artykułu, dzieli się swoimi spostrzeżeniami na temat efektów wdrażania procesu pielęgnowania w szpitalu w Częstochowie.</a:t>
            </a:r>
          </a:p>
          <a:p>
            <a:r>
              <a:rPr lang="pl-PL" sz="1000" b="1" dirty="0"/>
              <a:t>m.in</a:t>
            </a:r>
            <a:r>
              <a:rPr lang="pl-PL" sz="1000" b="1" i="1" dirty="0"/>
              <a:t>. W trakcie wdrażania procesu pielęgnowania pojawiły się przeszkody część pielęgniarek niechętnie odniosą się do zmian z powodu czasochłonności prowadzenia obszernej dokumentacji i małej ilości czasu, jaka pozostawała na bezpośrednią opiekę nad pacjentem. Poza tym pielęgniarki miały obawy przed samodzielnym podejmowaniem decyzji i odpowiedzialnością związaną ze sprawowaniem opieki oraz z powodu braku akceptacji wprowadzanych zmian przez środowisko pielęgniarskie</a:t>
            </a:r>
            <a:r>
              <a:rPr lang="pl-PL" b="1" i="1" dirty="0"/>
              <a:t>.</a:t>
            </a:r>
          </a:p>
          <a:p>
            <a:pPr marL="0" indent="0">
              <a:buNone/>
            </a:pPr>
            <a:r>
              <a:rPr lang="pl-PL" b="1" dirty="0"/>
              <a:t>W tym samym artykule (o czym już nie mówi strona Opozycji, autor artykułu </a:t>
            </a:r>
            <a:r>
              <a:rPr lang="pl-PL" b="1" u="sng" dirty="0">
                <a:solidFill>
                  <a:srgbClr val="FF0000"/>
                </a:solidFill>
              </a:rPr>
              <a:t>podkreśla, że udało się skutecznie wdrożyć proces pielęgnowania.</a:t>
            </a:r>
          </a:p>
          <a:p>
            <a:pPr marL="0" indent="0">
              <a:buNone/>
            </a:pPr>
            <a:r>
              <a:rPr lang="pl-PL" b="1" dirty="0"/>
              <a:t>1. Pierwszy krok – to wprowadzenie procesu pielęgnowania pilotażowo na 2 oddziałach, i dopiero po tym etapie wprowadzenie w całym szpitalu.</a:t>
            </a:r>
          </a:p>
          <a:p>
            <a:pPr marL="0" indent="0">
              <a:buNone/>
            </a:pPr>
            <a:r>
              <a:rPr lang="pl-PL" b="1" dirty="0"/>
              <a:t>2. Drugi krok- to cykl szkoleń personelu w zakresie nowej metody pracy/metody opieki nad pacjentami poprzedzający wprowadzenie nowej metody pracy</a:t>
            </a:r>
          </a:p>
          <a:p>
            <a:pPr marL="0" indent="0">
              <a:buNone/>
            </a:pPr>
            <a:r>
              <a:rPr lang="pl-PL" b="1" dirty="0"/>
              <a:t>3. Wprowadzenie nowej metody pracy Zarządzeniem Dyrektora ( w nim określenie zawartości dokumentacji oraz sposobu jej prowadzenia).</a:t>
            </a:r>
          </a:p>
          <a:p>
            <a:pPr marL="0" indent="0">
              <a:buNone/>
            </a:pPr>
            <a:r>
              <a:rPr lang="pl-PL" b="1" dirty="0"/>
              <a:t>4. Prowadzenie ewaluacji nowej metody pracy za pomocą kwestionariusza monitorowania przebiegu procesu pielęgnowania ( 1 raz w roku przez zespół pielęgniarek, wyznaczony przez dyrektora ds. pielęgniarstwa).</a:t>
            </a:r>
          </a:p>
          <a:p>
            <a:endParaRPr lang="pl-PL" b="1" dirty="0"/>
          </a:p>
          <a:p>
            <a:endParaRPr lang="pl-PL" dirty="0"/>
          </a:p>
          <a:p>
            <a:pPr marL="0" indent="0">
              <a:buNone/>
            </a:pPr>
            <a:r>
              <a:rPr lang="pl-PL" sz="1400" dirty="0"/>
              <a:t>13. Skowron W. Proces Pielęgnowania w praktyce pielęgniarskiej. Magazyn Pielęgniarki i Położnej. 2012; nr 1-2.</a:t>
            </a:r>
          </a:p>
        </p:txBody>
      </p:sp>
    </p:spTree>
    <p:extLst>
      <p:ext uri="{BB962C8B-B14F-4D97-AF65-F5344CB8AC3E}">
        <p14:creationId xmlns:p14="http://schemas.microsoft.com/office/powerpoint/2010/main" val="2703054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3-Sandra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Efekty przeprowadzonej ewaluacji ( 120 kompletów dokumentacji procesu pielęgnowania):</a:t>
            </a:r>
          </a:p>
          <a:p>
            <a:pPr marL="342900" indent="-342900">
              <a:buAutoNum type="arabicPeriod"/>
            </a:pPr>
            <a:r>
              <a:rPr lang="pl-PL" b="1" dirty="0"/>
              <a:t>Wywiad pielęgniarski-  w 91% badanej  dokumentacji był kompletny </a:t>
            </a:r>
          </a:p>
          <a:p>
            <a:pPr marL="342900" indent="-342900">
              <a:buAutoNum type="arabicPeriod"/>
            </a:pPr>
            <a:r>
              <a:rPr lang="pl-PL" b="1" dirty="0"/>
              <a:t>Plan  opieki – w 90% badanej dokumentacji był adekwatny do sytuacji zdrowotnej pacjenta</a:t>
            </a:r>
          </a:p>
          <a:p>
            <a:pPr marL="342900" indent="-342900">
              <a:buAutoNum type="arabicPeriod"/>
            </a:pPr>
            <a:r>
              <a:rPr lang="pl-PL" b="1" dirty="0"/>
              <a:t>Realizacja planu opieki – także w 90% badanej dokumentacji- była prawidłowa</a:t>
            </a:r>
          </a:p>
          <a:p>
            <a:pPr marL="342900" indent="-342900">
              <a:buAutoNum type="arabicPeriod"/>
            </a:pPr>
            <a:r>
              <a:rPr lang="pl-PL" b="1" dirty="0"/>
              <a:t>Formułowanie diagnoz – w 73% badanej dokumentacji – było ocenione na poziomie dobrym</a:t>
            </a:r>
          </a:p>
          <a:p>
            <a:pPr marL="342900" indent="-342900">
              <a:buAutoNum type="arabicPeriod"/>
            </a:pPr>
            <a:r>
              <a:rPr lang="pl-PL" b="1" dirty="0"/>
              <a:t>Najgorzej wypadł ostatni etap – czyli ocena podjętych działań i uzyskanych efektów ( jedynie w 40 % badanej dokumentacji była zawarta ocena)</a:t>
            </a:r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1000" dirty="0"/>
              <a:t>13. Skowron W. Proces Pielęgnowania w praktyce pielęgniarskiej. Magazyn Pielęgniarki i Położnej. 2012; nr 1-2.</a:t>
            </a:r>
          </a:p>
        </p:txBody>
      </p:sp>
    </p:spTree>
    <p:extLst>
      <p:ext uri="{BB962C8B-B14F-4D97-AF65-F5344CB8AC3E}">
        <p14:creationId xmlns:p14="http://schemas.microsoft.com/office/powerpoint/2010/main" val="251786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2BBCD-29B4-4901-8985-4D149327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Zadanie publiczności: udział w dyskusji oraz głosowanie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C84CB7-DFFE-4A4A-BBD8-81CEC287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Główne zadanie Debaty Oksfordzkiej:</a:t>
            </a:r>
          </a:p>
          <a:p>
            <a:pPr marL="0" indent="0" algn="ctr">
              <a:buNone/>
            </a:pPr>
            <a:r>
              <a:rPr lang="pl-PL" sz="2800" b="1" u="sng" dirty="0"/>
              <a:t>DYSKUSJA NAD TEZĄ</a:t>
            </a:r>
          </a:p>
          <a:p>
            <a:endParaRPr lang="pl-PL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Debatuje strona </a:t>
            </a:r>
            <a:r>
              <a:rPr lang="pl-PL" sz="2800" b="1" u="sng" dirty="0"/>
              <a:t>Propozycji</a:t>
            </a:r>
            <a:r>
              <a:rPr lang="pl-PL" sz="2800" b="1" dirty="0"/>
              <a:t>, mająca za zadanie przekonać publiczność do słuszności zaproponowanej tezy oraz strona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 </a:t>
            </a:r>
            <a:r>
              <a:rPr lang="pl-PL" sz="2800" b="1" u="sng" dirty="0"/>
              <a:t>Opozycji</a:t>
            </a:r>
            <a:r>
              <a:rPr lang="pl-PL" sz="2800" b="1" dirty="0"/>
              <a:t>, której celem jest podważenie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 i obalenie tezy.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38BC58-90D9-4DE7-9ED9-DFB49C45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3429000"/>
            <a:ext cx="2430780" cy="17145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717458-5EF5-4F6F-BD2B-3F8697082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101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 Sandra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998658"/>
              </p:ext>
            </p:extLst>
          </p:nvPr>
        </p:nvGraphicFramePr>
        <p:xfrm>
          <a:off x="711200" y="508000"/>
          <a:ext cx="7721600" cy="606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Propozycję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r>
                        <a:rPr lang="pl-PL" sz="1400" b="1" dirty="0"/>
                        <a:t>Braki personelu pielęgniarskiego uniemożliwiające pracę metodą procesu pielęgnowania ( trudność w podziale pacjentów na daną grupę pielęgniarek)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Jak zostało wykazane wcześniej braki kadrowe nie są aż na takim wysokim poziomie, a poprawa organizacji pracy może wpłynąć na poprawę jakości opieki nad pacjentem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Podejmowanie działań w kierunku – studiowanie pielęgniarstwa na kierunku zamawianym- stypendium przez cały okres nauki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456267">
                <a:tc>
                  <a:txBody>
                    <a:bodyPr/>
                    <a:lstStyle/>
                    <a:p>
                      <a:r>
                        <a:rPr lang="pl-PL" sz="1400" b="1" dirty="0"/>
                        <a:t>Braki w umiejętnościach pielęgniarek, nie wszystkie pielęgniarki przygotowane są do holistycznej opieki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Nic nie stoi na przeszkodzie , żeby pozyskiwać nowe umiejętności, jest bardzo szeroka oferta kształcenia podyplomowego. Model w którym tylko jedna pielęgniarka posiada dana umiejętność- jest bardzo niebezpieczny- a co będzie jak zachoruje/pójdzie na urlop  lub zwolni się z pracy?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pl-PL" sz="1400" b="1" dirty="0"/>
                        <a:t>Zła/ niewystarczająca współpraca w zespołach interdyscyplinarnych. Niechęć lekarzy do samodzielności pielęgniarek i prowadzonego przez nie procesu pielęgnowania 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Organizowanie wspólnych szkoleń poprawiających współpracę i komunikację. </a:t>
                      </a:r>
                    </a:p>
                    <a:p>
                      <a:r>
                        <a:rPr lang="pl-PL" sz="1400" b="1" dirty="0"/>
                        <a:t>Uczestnictwo w grupach </a:t>
                      </a:r>
                      <a:r>
                        <a:rPr lang="pl-PL" sz="1400" b="1" dirty="0" err="1"/>
                        <a:t>Balinta</a:t>
                      </a:r>
                      <a:r>
                        <a:rPr lang="pl-PL" sz="1400" b="1" dirty="0"/>
                        <a:t>, </a:t>
                      </a:r>
                      <a:r>
                        <a:rPr lang="pl-PL" sz="1400" b="1" dirty="0" err="1"/>
                        <a:t>Superwizji</a:t>
                      </a:r>
                      <a:r>
                        <a:rPr lang="pl-PL" sz="1400" b="1" dirty="0"/>
                        <a:t>, treningach pozytywnego myślenia, treningach asertywności.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91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3-Sandra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r>
              <a:rPr lang="pl-PL" sz="2000" b="1" dirty="0"/>
              <a:t>18.Ministerstwo Zdrowia. Raport końcowy z przeprowadzonego pilotażu standaryzacji opieki pielęgniarskiej w podmiotach leczniczych. Warszawa: Ministerstwo Zdrowia; 2020 Dec. 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91988"/>
              </p:ext>
            </p:extLst>
          </p:nvPr>
        </p:nvGraphicFramePr>
        <p:xfrm>
          <a:off x="694267" y="218440"/>
          <a:ext cx="7679267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067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Propozycję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r>
                        <a:rPr lang="pl-PL" sz="1200" b="1" dirty="0"/>
                        <a:t>Źle/ Niedostatecznie przygotowane stanowiska pracy np. niedostatki w liczbie wózków zabiegowych, pielęgnacyjnych itd. uniemożliwiają   podział pielęgniarek na grupy pacjentów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Nic nie stoi na przeszkodzie w uzupełnianiu wyposażenia pielęgniarskich stanowisk pracy oraz korzystaniu z wyposażenia aktualnie dostępnego- np. podnośników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456267">
                <a:tc>
                  <a:txBody>
                    <a:bodyPr/>
                    <a:lstStyle/>
                    <a:p>
                      <a:r>
                        <a:rPr lang="pl-PL" sz="1200" b="1" dirty="0"/>
                        <a:t>Brak informatyzacji pielęgniarskich stanowisk pracy ( co utrudnia prowadzenie dokumentacji procesu pielęgnowania)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Nic nie stoi na przeszkodzie w uzupełnianiu wyposażenia pielęgniarskich stanowisk pracy w dostęp do komputerów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1098973">
                <a:tc>
                  <a:txBody>
                    <a:bodyPr/>
                    <a:lstStyle/>
                    <a:p>
                      <a:r>
                        <a:rPr lang="pl-PL" sz="1200" b="1" dirty="0"/>
                        <a:t>Braki w legislacji  np. brak przepisów prawa jednoznacznie wskazujących na zawartość dokumentacji prowadzonej przez pielęgniarki. Brak wdrożenia klasyfikacji ICNP co bardzo obciąża pielęgniarki w zakresie dokumentowania opieki pielęgniarskiej</a:t>
                      </a:r>
                    </a:p>
                    <a:p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Zawartość dokumentacji jasno wynika z etapów procesu pielęgnowania, ponadto w Roz.MZ- wymieniona jest Karta Indywidualnej opieki pielęgniarskiej. </a:t>
                      </a:r>
                    </a:p>
                    <a:p>
                      <a:r>
                        <a:rPr lang="pl-PL" sz="1200" b="1" dirty="0"/>
                        <a:t>Trwają bardzo zaawansowane prace w zakresie informatyzacji procesu pielęgnowania, w tym ujednolicenia dokumentacji. Również w programie kształcenia ( na naszej Uczelni) na poziomie studiów II stopnia w ramach przedmiotu- e-zdrowie i informatyka w pielęgniarstwie- kształtowana będzie umiejętność korzystania z klasyfikacji ICNP ( Program </a:t>
                      </a:r>
                      <a:r>
                        <a:rPr lang="pl-PL" sz="1200" b="1" dirty="0" err="1"/>
                        <a:t>Dorothea</a:t>
                      </a:r>
                      <a:r>
                        <a:rPr lang="pl-PL" sz="12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773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Propozycja  – Mówca 3- Sandra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55044"/>
              </p:ext>
            </p:extLst>
          </p:nvPr>
        </p:nvGraphicFramePr>
        <p:xfrm>
          <a:off x="736600" y="246380"/>
          <a:ext cx="7721600" cy="636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Propozycję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r>
                        <a:rPr lang="pl-PL" sz="1400" b="1" dirty="0"/>
                        <a:t>Niechęć pielęgniarek do przejmowania odpowiedzialności w tak trudnych warunkach pracy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To jest kwestia dojrzałości zawodowej i naszej aktywności, w tym także poczucia własnej wartości i spełnienia oczekiwań pacjentów. </a:t>
                      </a:r>
                    </a:p>
                    <a:p>
                      <a:r>
                        <a:rPr lang="pl-PL" sz="1400" b="1" dirty="0"/>
                        <a:t>W sensie prawnym, i tak każda z pielęgniarek ponosi osobistą odpowiedzialność za podejmowane i nie podejmowane działania.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044788">
                <a:tc>
                  <a:txBody>
                    <a:bodyPr/>
                    <a:lstStyle/>
                    <a:p>
                      <a:r>
                        <a:rPr lang="pl-PL" sz="1400" b="1" dirty="0"/>
                        <a:t>Niechęć do podejmowania nauki do wykonywania zawodu pielęgniarki przez samą młodzież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Należy zachęcać młodzież do podejmowania nauki, wskazując 4 ścieżki rozwoju zawodowego: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Bezpośrednia opieka nad pacjentami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Zarządzanie w pielęgniarstwie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Prowadzenie własnej działalności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Nauczanie zawodu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400" b="1" dirty="0"/>
                        <a:t>Prowadzenie działalności naukowej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400" b="1" dirty="0"/>
                        <a:t>Dostępne badania naukowe wskazują, że poziom zarobków pielęgniarki jest jednym z ważnych czynników a nie metoda opieki nad pacjentem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1034627">
                <a:tc>
                  <a:txBody>
                    <a:bodyPr/>
                    <a:lstStyle/>
                    <a:p>
                      <a:r>
                        <a:rPr lang="pl-PL" sz="1400" b="1" dirty="0"/>
                        <a:t>Niechęć polskich rodziców do tego, żeby ich dziecko wybrało zawód pielęgniarki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Podejmowanie działań, na rzecz poprawy wizerunku pielęgniarki. Podejmowanie działań na rzecz poprawy warunków pracy i płacy polskiej pielęgniarki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872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Opozycja – Mówca 3- Zuzanna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599"/>
            <a:ext cx="7772400" cy="5681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u="sng" dirty="0"/>
              <a:t>Badanie naukowe:</a:t>
            </a:r>
          </a:p>
          <a:p>
            <a:pPr marL="0" indent="0">
              <a:buNone/>
            </a:pPr>
            <a:r>
              <a:rPr lang="pl-PL" dirty="0"/>
              <a:t>„W zakresie pielęgnowania pacjentów na badanych oddziałach opieka pielęgniarska jest sprawowana w sposób tradycyjny, oparty na wykonywaniu przez pielęgniarkę określonych czynności wynikających ze zleceń. Tak uważa 78% pielęgniarek. Sprawując opiekę w sposób tradycyjny, tylko 61% pielęgniarek ma możliwość zagwarantować opiekę dostosowaną do oczekiwań pacjentów. </a:t>
            </a:r>
            <a:r>
              <a:rPr lang="pl-PL" dirty="0">
                <a:solidFill>
                  <a:srgbClr val="FF0000"/>
                </a:solidFill>
              </a:rPr>
              <a:t>Zdaniem 86,1% pacjentów zabiegi pielęgnacyjno-terapeutyczne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pielęgniarki wykonywały sprawnie i fachowo; takiego zdania są wszystkie badane pielęgniarki. </a:t>
            </a:r>
            <a:r>
              <a:rPr lang="pl-PL" dirty="0"/>
              <a:t>Cała grupa pielęgniarek określiła, że zawsze jest taktowna, wyrozumiała i życzliwa dla chorych i do takiej opinii przychyla się 94,4% pacjentów. Zgodnie z założeniami współczesnego pielęgniarstwa pacjent powinien być współpartnerem w procesie pielęgnowania, mającym wpływ na realizację proponowanych przez personel działań. Ponad 1/4 pielęgniarek i 37,5% chorych podaje, że opieka pielęgniarska planowana była wspólnie i około 3/5 pacjentów miało możliwość współdecydować o sposobie wykonania czynności opiekuńczo- pielęgnacyjnych”</a:t>
            </a:r>
          </a:p>
          <a:p>
            <a:pPr marL="0" indent="0">
              <a:buNone/>
            </a:pPr>
            <a:r>
              <a:rPr lang="pl-PL" sz="1100" dirty="0"/>
              <a:t>19. Gaweł G, </a:t>
            </a:r>
            <a:r>
              <a:rPr lang="pl-PL" sz="1100" dirty="0" err="1"/>
              <a:t>Twarduś</a:t>
            </a:r>
            <a:r>
              <a:rPr lang="pl-PL" sz="1100" dirty="0"/>
              <a:t> K, Kin-Dąbrowska J,  </a:t>
            </a:r>
            <a:r>
              <a:rPr lang="pl-PL" sz="1100" dirty="0" err="1"/>
              <a:t>Pyć</a:t>
            </a:r>
            <a:r>
              <a:rPr lang="pl-PL" sz="1100" dirty="0"/>
              <a:t> L. Jakość opieki pielęgniarskiej na oddziale Kardiologicznym. Problemy Pielęgniarstwa. 2008; 16 (4): 339–342.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</p:txBody>
      </p:sp>
    </p:spTree>
    <p:extLst>
      <p:ext uri="{BB962C8B-B14F-4D97-AF65-F5344CB8AC3E}">
        <p14:creationId xmlns:p14="http://schemas.microsoft.com/office/powerpoint/2010/main" val="364149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 – Mówca 3-Zuzanna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81830"/>
              </p:ext>
            </p:extLst>
          </p:nvPr>
        </p:nvGraphicFramePr>
        <p:xfrm>
          <a:off x="711200" y="508000"/>
          <a:ext cx="7721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Propozycji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r>
                        <a:rPr lang="pl-PL" sz="1400" b="1" dirty="0"/>
                        <a:t>Obowiązujące prawo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Oczywiście, że należy je przestrzegać, ale inne także np. wynikające Kodeksu Pracy – o bezpiecznych warunkach pracy, przestrzegania przepisów dotyczących czasu pracy; dostępności do środków ochrony indywidualnej  itd.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1456267">
                <a:tc>
                  <a:txBody>
                    <a:bodyPr/>
                    <a:lstStyle/>
                    <a:p>
                      <a:r>
                        <a:rPr lang="pl-PL" sz="1400" b="1" dirty="0"/>
                        <a:t>Holistyczna i zindywidualizowana opieka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400" b="1" dirty="0"/>
                        <a:t>Dla pacjentów najważniejsza jest opieka lekarska i wykonanie zleceń lekarskich, a na rozmowę z pacjentem każda pielęgniarka znajdzie czas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pl-PL" sz="1400" b="1" dirty="0"/>
                        <a:t>Minimalizacja błędów jatrogennych, zdarzeń niepożądanych, zakażeń szpitalnych 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Dobrze podzielona praca na zakresy czynności raczej nie powoduje większej liczb zdarzeń niepożądanych, jedynie wydłużenie w czasie ich wykonanie wobec wszystkich pacjentów na całym oddziale.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77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 – Mówca 3- 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C828544-01A0-495C-AB9F-2DB9CAEE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375000"/>
              </p:ext>
            </p:extLst>
          </p:nvPr>
        </p:nvGraphicFramePr>
        <p:xfrm>
          <a:off x="674703" y="275166"/>
          <a:ext cx="7775030" cy="523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830">
                  <a:extLst>
                    <a:ext uri="{9D8B030D-6E8A-4147-A177-3AD203B41FA5}">
                      <a16:colId xmlns:a16="http://schemas.microsoft.com/office/drawing/2014/main" val="36221753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87566221"/>
                    </a:ext>
                  </a:extLst>
                </a:gridCol>
              </a:tblGrid>
              <a:tr h="880533">
                <a:tc>
                  <a:txBody>
                    <a:bodyPr/>
                    <a:lstStyle/>
                    <a:p>
                      <a:r>
                        <a:rPr lang="pl-PL" dirty="0"/>
                        <a:t>Argumentacja Propozycji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Podważenie argumentacji przez Opozycję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455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r>
                        <a:rPr lang="pl-PL" sz="1400" b="1" dirty="0"/>
                        <a:t>Jednoznaczna odpowiedzialność pielęgniarki – opieka spersonalizowana w myśl zasady „ mój pacjent-moja pielęgniarka”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Jest tak mało pielęgniarek i tak często się zmieniają, że i tak pacjent nie jest w stanie odczuć „ opieki spersonalizowanej”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09468"/>
                  </a:ext>
                </a:extLst>
              </a:tr>
              <a:tr h="814494">
                <a:tc>
                  <a:txBody>
                    <a:bodyPr/>
                    <a:lstStyle/>
                    <a:p>
                      <a:r>
                        <a:rPr lang="pl-PL" sz="1400" b="1" dirty="0"/>
                        <a:t>Opieka pielęgniarska opierająca się na wszystkich etapach procesu pielęgnowania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400" b="1" dirty="0"/>
                        <a:t>Jest zbyt mało pielęgniarek, żeby prowadzić wszystkie etapy procesu pielęgnowania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01009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pl-PL" sz="1400" b="1" dirty="0"/>
                        <a:t>Wzrost zaufania pacjentów, wzrost satysfakcji pacjentów oraz wzrost satysfakcji samych pielęgniarek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W wielu oddziałach prowadzona jest opieka metoda tradycyjną, a sondaże CBOS- niezmiennie  wskazują na wysokie miejsce pielęgniarek w zakresie prestiżu i społecznego uznania ( 2 miejsce w 2019 roku)</a:t>
                      </a:r>
                    </a:p>
                    <a:p>
                      <a:r>
                        <a:rPr lang="pl-PL" sz="1200" b="1" dirty="0"/>
                        <a:t>20. </a:t>
                      </a:r>
                      <a:r>
                        <a:rPr lang="pl-PL" sz="1000" b="1" dirty="0"/>
                        <a:t>Omyła Rudzka M. Centrum Badania Opinii Społecznej. Które zawody poważamy? [Internet]. Warszawa; 2019 Dec [cytowano   2.04.2021]. Report No.: 157/2019. Dostęp: https://www.cbos.pl/SPISKOM.POL/2019/K_157_19.PDF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6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808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2- Zuzanna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Podważenie argumentacji strony przeciwnej</a:t>
            </a:r>
          </a:p>
          <a:p>
            <a:endParaRPr lang="pl-PL" sz="2000" b="1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E438472-68DD-4822-BE39-448ED193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586400-BA2F-4518-9F5A-4D1E76B05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82" y="696383"/>
            <a:ext cx="5310717" cy="14350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A3C5D00-FCD7-4670-91E0-3C5450C7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67" y="2336798"/>
            <a:ext cx="6055783" cy="235373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B3E6932-757C-412D-B286-148C670E591F}"/>
              </a:ext>
            </a:extLst>
          </p:cNvPr>
          <p:cNvSpPr txBox="1"/>
          <p:nvPr/>
        </p:nvSpPr>
        <p:spPr>
          <a:xfrm>
            <a:off x="897467" y="5091863"/>
            <a:ext cx="734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8. </a:t>
            </a:r>
            <a:r>
              <a:rPr lang="pl-PL" sz="1200" dirty="0" err="1"/>
              <a:t>Uchmanowicz</a:t>
            </a:r>
            <a:r>
              <a:rPr lang="pl-PL" sz="1200" dirty="0"/>
              <a:t> I, Rosińczuk J, Kilańska D. Pielęgnowanie zindywidualizowane - umiejętności złożone i krytyczne myślenie. W: Podstawy Pielęgniarstwa. Założenia koncepcyjno-empiryczne opieki pielęgniarskiej. Tom 1. Warszawa: PZWL; 2017. str. 264-271.</a:t>
            </a:r>
          </a:p>
        </p:txBody>
      </p:sp>
    </p:spTree>
    <p:extLst>
      <p:ext uri="{BB962C8B-B14F-4D97-AF65-F5344CB8AC3E}">
        <p14:creationId xmlns:p14="http://schemas.microsoft.com/office/powerpoint/2010/main" val="2428092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– Mówca 1- Daria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u="sng" dirty="0"/>
              <a:t>Jesteśmy za procesem pielęgnowania ponieważ: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 </a:t>
            </a:r>
            <a:r>
              <a:rPr lang="pl-PL" b="1" dirty="0"/>
              <a:t>Istnieje konieczność przestrzegania obowiązującego prawa w zakresie  wykonywania zawodu jak i kształcenia do wykonywania zawodu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2. Dzięki procesowi pielęgnowania zapewniona jest wysoka jakość świadczeń pielęgniarskich, satysfakcja z opieki i zaufanie pacjentów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3. Proces pielęgnowania zapewnia rzetelność wykonywania zawodu oraz rozwój zawodowy i naukowy pielęgniarek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4. Pracując metodą procesu pielęgnowania w pełni zostaje wykorzystany potencjał personelu pielęgniarskiego- wiedza, umiejętności, kompetencje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5. Praca metodą pielęgnowania umożliwia wymianę doświadczeń między praktykami- wspólna klasyfikacja diagnoz i interwencji pielęgniarskich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Propozycji</a:t>
            </a:r>
          </a:p>
        </p:txBody>
      </p:sp>
    </p:spTree>
    <p:extLst>
      <p:ext uri="{BB962C8B-B14F-4D97-AF65-F5344CB8AC3E}">
        <p14:creationId xmlns:p14="http://schemas.microsoft.com/office/powerpoint/2010/main" val="2541866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Opozycja – Mówca 1- Kamil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/>
              <a:t>Dzięki pracy metodą  tradycyjną, można osiągnąć następujące cele: </a:t>
            </a:r>
          </a:p>
          <a:p>
            <a:pPr marL="342900" indent="-342900">
              <a:buAutoNum type="arabicPeriod"/>
            </a:pPr>
            <a:r>
              <a:rPr lang="pl-PL" b="1" dirty="0"/>
              <a:t>Zapewnienie opieki pielęgniarskiej na poziomie zapewniającym wykonywanie zleceń lekarskich, ponieważ istotą hospitalizacji chorego jest diagnostyka i leczenie.</a:t>
            </a:r>
          </a:p>
          <a:p>
            <a:pPr marL="342900" indent="-342900">
              <a:buAutoNum type="arabicPeriod"/>
            </a:pPr>
            <a:r>
              <a:rPr lang="pl-PL" b="1" dirty="0"/>
              <a:t>Nieprzeciążanie pracy pielęgniarek, prowadzeniem dokumentacji, która w modelu tradycyjnym może być znacznie okrojona</a:t>
            </a:r>
          </a:p>
          <a:p>
            <a:pPr marL="342900" indent="-342900">
              <a:buAutoNum type="arabicPeriod"/>
            </a:pPr>
            <a:r>
              <a:rPr lang="pl-PL" b="1" dirty="0"/>
              <a:t>Ograniczenie samodzielności pielęgniarek i tym samym występowania błędów medycznych </a:t>
            </a:r>
          </a:p>
          <a:p>
            <a:pPr marL="342900" indent="-342900">
              <a:buAutoNum type="arabicPeriod"/>
            </a:pPr>
            <a:r>
              <a:rPr lang="pl-PL" b="1" dirty="0"/>
              <a:t>Dalsze podporządkowanie wykonywania zawodu pielęgniarki pod „ decyzję”  lekarza. </a:t>
            </a:r>
            <a:endParaRPr lang="pl-PL" sz="1000" b="1" dirty="0"/>
          </a:p>
          <a:p>
            <a:pPr marL="342900" indent="-342900">
              <a:buAutoNum type="arabicPeriod"/>
            </a:pPr>
            <a:r>
              <a:rPr lang="pl-PL" b="1" dirty="0"/>
              <a:t>Przeznaczenie więcej czasu na odpoczynek dla pielęgniarek, a nie na ciągłe podnoszenie kwalifikacji. </a:t>
            </a:r>
            <a:endParaRPr lang="pl-PL" sz="1000" b="1" i="1" dirty="0"/>
          </a:p>
          <a:p>
            <a:pPr marL="342900" indent="-342900">
              <a:buAutoNum type="arabicPeriod"/>
            </a:pPr>
            <a:endParaRPr lang="pl-PL" sz="1000" b="1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Podsumowanie  całej argumentacji  Opozycji</a:t>
            </a:r>
          </a:p>
        </p:txBody>
      </p:sp>
    </p:spTree>
    <p:extLst>
      <p:ext uri="{BB962C8B-B14F-4D97-AF65-F5344CB8AC3E}">
        <p14:creationId xmlns:p14="http://schemas.microsoft.com/office/powerpoint/2010/main" val="614293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93862-B280-489E-A88B-939AD6E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20 minut dla Publiczności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2F2D06-83B8-44D0-B260-17DC3D2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b="1" dirty="0"/>
              <a:t>Udzielenie głosu Publiczności </a:t>
            </a:r>
          </a:p>
          <a:p>
            <a:pPr marL="0" indent="0" algn="ctr">
              <a:buNone/>
            </a:pPr>
            <a:r>
              <a:rPr lang="pl-PL" sz="3600" b="1" dirty="0"/>
              <a:t>Mówca Ochotnik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0600B-1C20-45AA-8E72-5E6581A2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r>
              <a:rPr lang="pl-PL" sz="2800" b="1" dirty="0"/>
              <a:t>Jedno wystąpienie nie dłużej niż 2 min.</a:t>
            </a:r>
          </a:p>
        </p:txBody>
      </p:sp>
    </p:spTree>
    <p:extLst>
      <p:ext uri="{BB962C8B-B14F-4D97-AF65-F5344CB8AC3E}">
        <p14:creationId xmlns:p14="http://schemas.microsoft.com/office/powerpoint/2010/main" val="298355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E1B60C-7D27-44B7-8168-C40A4C6B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Siła argumentacji: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530238-3227-4ABE-87A6-4D9C1AFB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pl-PL" b="1" dirty="0"/>
              <a:t>Przedstawiciele Opozycji i Propozycji wchodzą  w swoja Role, co nie oznacza, że przedstawiają swoje osobiste poglądy, podobnie Publiczność powinna wyjść poza własne opinie, skupiając się na </a:t>
            </a:r>
            <a:r>
              <a:rPr lang="pl-PL" b="1" u="sng" dirty="0"/>
              <a:t>sile argumentacji </a:t>
            </a:r>
            <a:r>
              <a:rPr lang="pl-PL" b="1" dirty="0"/>
              <a:t>Opozycji lub Propozycji. </a:t>
            </a:r>
          </a:p>
          <a:p>
            <a:pPr marL="0" indent="0">
              <a:lnSpc>
                <a:spcPct val="200000"/>
              </a:lnSpc>
              <a:buNone/>
            </a:pPr>
            <a:endParaRPr lang="pl-PL" b="1" dirty="0"/>
          </a:p>
          <a:p>
            <a:pPr marL="0" indent="0">
              <a:lnSpc>
                <a:spcPct val="200000"/>
              </a:lnSpc>
              <a:buNone/>
            </a:pPr>
            <a:r>
              <a:rPr lang="pl-PL" b="1" dirty="0"/>
              <a:t>To właśnie </a:t>
            </a:r>
            <a:r>
              <a:rPr lang="pl-PL" b="1" u="sng" dirty="0"/>
              <a:t>siła argumentacji przedstawianej przez Strony Debaty, </a:t>
            </a:r>
            <a:r>
              <a:rPr lang="pl-PL" b="1" dirty="0"/>
              <a:t>powinna decydować</a:t>
            </a:r>
            <a:br>
              <a:rPr lang="pl-PL" b="1" dirty="0"/>
            </a:br>
            <a:r>
              <a:rPr lang="pl-PL" b="1" dirty="0"/>
              <a:t> o wyborze Opozycji lub Propozycji.</a:t>
            </a:r>
          </a:p>
        </p:txBody>
      </p:sp>
    </p:spTree>
    <p:extLst>
      <p:ext uri="{BB962C8B-B14F-4D97-AF65-F5344CB8AC3E}">
        <p14:creationId xmlns:p14="http://schemas.microsoft.com/office/powerpoint/2010/main" val="74743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D89BA-A0BE-471A-84C2-50A8CA68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Marszałek ogłasza głosowanie: </a:t>
            </a:r>
            <a:r>
              <a:rPr lang="pl-PL" dirty="0"/>
              <a:t>Kto jest za tezą 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C0696D-3027-4BBE-BB0D-8538BA98F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78" y="2498256"/>
            <a:ext cx="2086948" cy="186148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C9909-8BB2-4C82-AB81-9987D69D7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Kto przeciw Tezie ?</a:t>
            </a:r>
          </a:p>
          <a:p>
            <a:r>
              <a:rPr lang="pl-PL" sz="2400" dirty="0"/>
              <a:t>Kto wstrzymuje się od głosu?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CB1CCC4-C947-4104-B731-13F2C8F0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90" y="2450840"/>
            <a:ext cx="2086948" cy="1999862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1C7711F-0959-4F23-9EFB-B9BA8CFC978E}"/>
              </a:ext>
            </a:extLst>
          </p:cNvPr>
          <p:cNvSpPr/>
          <p:nvPr/>
        </p:nvSpPr>
        <p:spPr>
          <a:xfrm>
            <a:off x="1698171" y="607392"/>
            <a:ext cx="6354147" cy="1454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Drugie głosowanie Publiczności </a:t>
            </a:r>
          </a:p>
        </p:txBody>
      </p:sp>
    </p:spTree>
    <p:extLst>
      <p:ext uri="{BB962C8B-B14F-4D97-AF65-F5344CB8AC3E}">
        <p14:creationId xmlns:p14="http://schemas.microsoft.com/office/powerpoint/2010/main" val="172404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BDDEB-DCA8-41B4-9DD4-7130D7D9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Organizacja Sali do Debaty Oksfordzkiej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140054-D5EF-4228-B4BF-AE9C4024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pl-PL" dirty="0"/>
              <a:t>		</a:t>
            </a:r>
            <a:r>
              <a:rPr lang="pl-PL" sz="2400" b="1" dirty="0"/>
              <a:t>                     Strony Debaty 										</a:t>
            </a:r>
            <a:r>
              <a:rPr lang="pl-PL" dirty="0"/>
              <a:t>			</a:t>
            </a:r>
          </a:p>
          <a:p>
            <a:pPr marL="0" indent="0">
              <a:buNone/>
            </a:pPr>
            <a:r>
              <a:rPr lang="pl-PL" dirty="0"/>
              <a:t>																													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160F409-3B12-4B05-B452-725275B365C8}"/>
              </a:ext>
            </a:extLst>
          </p:cNvPr>
          <p:cNvSpPr/>
          <p:nvPr/>
        </p:nvSpPr>
        <p:spPr>
          <a:xfrm>
            <a:off x="1727200" y="3818467"/>
            <a:ext cx="188806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Publiczność za Tezą </a:t>
            </a:r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A144A28-9556-4E08-A1F6-6C7ED6BF9146}"/>
              </a:ext>
            </a:extLst>
          </p:cNvPr>
          <p:cNvSpPr/>
          <p:nvPr/>
        </p:nvSpPr>
        <p:spPr>
          <a:xfrm>
            <a:off x="7907867" y="3759201"/>
            <a:ext cx="2243666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Publiczność przeciw Tezie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DE37D88A-3EF4-4057-9A3E-66CE43C31163}"/>
              </a:ext>
            </a:extLst>
          </p:cNvPr>
          <p:cNvSpPr/>
          <p:nvPr/>
        </p:nvSpPr>
        <p:spPr>
          <a:xfrm rot="11490710" flipH="1" flipV="1">
            <a:off x="4610880" y="3504697"/>
            <a:ext cx="2124038" cy="163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Publiczność niezdecydowana</a:t>
            </a:r>
          </a:p>
        </p:txBody>
      </p:sp>
    </p:spTree>
    <p:extLst>
      <p:ext uri="{BB962C8B-B14F-4D97-AF65-F5344CB8AC3E}">
        <p14:creationId xmlns:p14="http://schemas.microsoft.com/office/powerpoint/2010/main" val="3404784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5B60-EA56-4A9F-8B9E-CC6B248D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Podsumowanie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drugiego głosowania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97D55-B386-4021-AE5D-CE495A94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1767"/>
            <a:ext cx="10058400" cy="3931920"/>
          </a:xfrm>
        </p:spPr>
        <p:txBody>
          <a:bodyPr>
            <a:normAutofit/>
          </a:bodyPr>
          <a:lstStyle/>
          <a:p>
            <a:r>
              <a:rPr lang="pl-PL" sz="6000" dirty="0"/>
              <a:t>Za Tezą-13</a:t>
            </a:r>
          </a:p>
          <a:p>
            <a:r>
              <a:rPr lang="pl-PL" sz="6000" dirty="0"/>
              <a:t>Przeciw Tezie-3</a:t>
            </a:r>
          </a:p>
          <a:p>
            <a:r>
              <a:rPr lang="pl-PL" sz="6000" dirty="0"/>
              <a:t>Niezdecydowani-2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297D77-6BA0-47B8-9E2E-20DF7BD4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170" y="21965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1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5B60-EA56-4A9F-8B9E-CC6B248D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642594"/>
            <a:ext cx="11057467" cy="13716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Porównanie pierwszego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i drugiego głosowania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53515A9-A933-4842-9942-1ACAAAC9A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848082"/>
              </p:ext>
            </p:extLst>
          </p:nvPr>
        </p:nvGraphicFramePr>
        <p:xfrm>
          <a:off x="787400" y="2399956"/>
          <a:ext cx="10058400" cy="296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073854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2590503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0810664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39714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 Głosowanie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II Głosowanie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Różnica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13237"/>
                  </a:ext>
                </a:extLst>
              </a:tr>
              <a:tr h="641455">
                <a:tc>
                  <a:txBody>
                    <a:bodyPr/>
                    <a:lstStyle/>
                    <a:p>
                      <a:r>
                        <a:rPr lang="pl-PL" dirty="0"/>
                        <a:t>Za Tezą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86395"/>
                  </a:ext>
                </a:extLst>
              </a:tr>
              <a:tr h="685482">
                <a:tc>
                  <a:txBody>
                    <a:bodyPr/>
                    <a:lstStyle/>
                    <a:p>
                      <a:r>
                        <a:rPr lang="pl-PL" dirty="0"/>
                        <a:t>Przeciw Tezie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14516"/>
                  </a:ext>
                </a:extLst>
              </a:tr>
              <a:tr h="669000">
                <a:tc>
                  <a:txBody>
                    <a:bodyPr/>
                    <a:lstStyle/>
                    <a:p>
                      <a:r>
                        <a:rPr lang="pl-PL" dirty="0"/>
                        <a:t>Niezdecydowani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25831"/>
                  </a:ext>
                </a:extLst>
              </a:tr>
              <a:tr h="602960">
                <a:tc>
                  <a:txBody>
                    <a:bodyPr/>
                    <a:lstStyle/>
                    <a:p>
                      <a:r>
                        <a:rPr lang="pl-PL" dirty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605500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C9297D77-6BA0-47B8-9E2E-20DF7BD4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704" y="2568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8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2"/>
                </a:solidFill>
              </a:rPr>
              <a:t>Sprawowanie opieki pielęgniarskiej  metodą procesu pielęgnowania</a:t>
            </a:r>
            <a:br>
              <a:rPr lang="pl-PL" sz="3200" b="1" dirty="0">
                <a:solidFill>
                  <a:schemeClr val="accent2"/>
                </a:solidFill>
              </a:rPr>
            </a:br>
            <a:r>
              <a:rPr lang="pl-PL" sz="3200" b="1" dirty="0">
                <a:solidFill>
                  <a:schemeClr val="accent2"/>
                </a:solidFill>
              </a:rPr>
              <a:t> w odniesieniu do modelu tradycyjnego  jest najlepszą  metodą opieki nad pacjentem i jego środowiskiem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Główna Teza</a:t>
            </a:r>
          </a:p>
        </p:txBody>
      </p:sp>
    </p:spTree>
    <p:extLst>
      <p:ext uri="{BB962C8B-B14F-4D97-AF65-F5344CB8AC3E}">
        <p14:creationId xmlns:p14="http://schemas.microsoft.com/office/powerpoint/2010/main" val="158772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AD924-A8B8-4AA6-9557-510A489F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Podsumowanie Debaty Oksfordzkiej przez Marszałka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653DF-09B4-48CC-BF56-7A1D022B5A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Opozycja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BD3834-8683-43AD-BFE2-03A96EDBB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/>
              <a:t>Propozycja</a:t>
            </a:r>
          </a:p>
        </p:txBody>
      </p:sp>
    </p:spTree>
    <p:extLst>
      <p:ext uri="{BB962C8B-B14F-4D97-AF65-F5344CB8AC3E}">
        <p14:creationId xmlns:p14="http://schemas.microsoft.com/office/powerpoint/2010/main" val="2743039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5BEBC-E945-44F3-9ED5-4800BB5F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Proces Pielęgnowania jest najlepszą metodą opieki nad pacjentem, ale należy podejmować wszelkie działania wzmacniające czynniki organizacyjne, poprawiające wyposażenie stanowisk pracy, komunikację i wzajemne relacje w zespołach terapeutycznych,  a nade wszystko należy zapewnić odpowiednie do zapotrzebowania pacjentów,  pielęgniarskie zasoby kadrowe umożliwiające pracę tą metodą.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708780-692D-4918-9AAF-14723E73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KONKLUZJA DEBATY</a:t>
            </a:r>
          </a:p>
        </p:txBody>
      </p:sp>
    </p:spTree>
    <p:extLst>
      <p:ext uri="{BB962C8B-B14F-4D97-AF65-F5344CB8AC3E}">
        <p14:creationId xmlns:p14="http://schemas.microsoft.com/office/powerpoint/2010/main" val="1903796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5D420-69B1-46F7-B3A9-CD9BF81B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Marszałek Debaty Oksfordzkiej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054F7-494B-4EA3-992E-9A34073B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/>
              <a:t>Dziękuję Wszystkim </a:t>
            </a:r>
          </a:p>
          <a:p>
            <a:pPr marL="0" indent="0" algn="ctr">
              <a:buNone/>
            </a:pPr>
            <a:r>
              <a:rPr lang="pl-PL" sz="2800" dirty="0"/>
              <a:t>za udział w Debacie:</a:t>
            </a:r>
          </a:p>
          <a:p>
            <a:pPr marL="0" indent="0" algn="ctr">
              <a:buNone/>
            </a:pPr>
            <a:r>
              <a:rPr lang="pl-PL" sz="2800" dirty="0"/>
              <a:t>Opozycji</a:t>
            </a:r>
          </a:p>
          <a:p>
            <a:pPr marL="0" indent="0" algn="ctr">
              <a:buNone/>
            </a:pPr>
            <a:r>
              <a:rPr lang="pl-PL" sz="2800" dirty="0"/>
              <a:t>Propozycji</a:t>
            </a:r>
          </a:p>
          <a:p>
            <a:pPr marL="0" indent="0" algn="ctr">
              <a:buNone/>
            </a:pPr>
            <a:r>
              <a:rPr lang="pl-PL" sz="2800" dirty="0"/>
              <a:t>Publiczności oraz </a:t>
            </a:r>
          </a:p>
          <a:p>
            <a:pPr marL="0" indent="0" algn="ctr">
              <a:buNone/>
            </a:pPr>
            <a:r>
              <a:rPr lang="pl-PL" sz="2800" dirty="0"/>
              <a:t>Sekretarzowi Debaty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47529E-255A-43BE-9577-C91BD224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b="1" dirty="0"/>
              <a:t>Aleksandra Świderska</a:t>
            </a:r>
          </a:p>
          <a:p>
            <a:r>
              <a:rPr lang="pl-PL" sz="2400" dirty="0"/>
              <a:t>Studentka II roku – kierunek pielęgniarstwo, studia I stopnia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0C2274-0132-40C0-893C-FA99F17D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392059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7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FFC66F-340C-4DC1-9531-BED073E6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Nauczyciele akademiccy biorący udział </a:t>
            </a:r>
            <a:br>
              <a:rPr lang="pl-PL" sz="2000" b="1" dirty="0"/>
            </a:br>
            <a:r>
              <a:rPr lang="pl-PL" sz="2000" b="1" dirty="0"/>
              <a:t>w przygotowaniu Debaty</a:t>
            </a:r>
          </a:p>
        </p:txBody>
      </p:sp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CAB172AD-EFFD-4AF8-BBDF-531B0A9925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32" r="40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71A731-EED7-4676-B74E-7643D6017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400" b="1" dirty="0"/>
              <a:t>Dr n. med. </a:t>
            </a:r>
          </a:p>
          <a:p>
            <a:r>
              <a:rPr lang="pl-PL" sz="2400" b="1" dirty="0"/>
              <a:t>Edyta Kędra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2400" b="1" dirty="0"/>
              <a:t>Dr n. o </a:t>
            </a:r>
            <a:r>
              <a:rPr lang="pl-PL" sz="2400" b="1" dirty="0" err="1"/>
              <a:t>zdr</a:t>
            </a:r>
            <a:r>
              <a:rPr lang="pl-PL" sz="2400" b="1" dirty="0"/>
              <a:t>. </a:t>
            </a:r>
          </a:p>
          <a:p>
            <a:r>
              <a:rPr lang="pl-PL" sz="2000" b="1" dirty="0"/>
              <a:t>Dorota Milecka</a:t>
            </a:r>
          </a:p>
        </p:txBody>
      </p:sp>
    </p:spTree>
    <p:extLst>
      <p:ext uri="{BB962C8B-B14F-4D97-AF65-F5344CB8AC3E}">
        <p14:creationId xmlns:p14="http://schemas.microsoft.com/office/powerpoint/2010/main" val="35679358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EB18C-5CA0-4B54-8C3B-E308A8D0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zdjęcie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EEB131-B065-45F6-8145-07DEDAB1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.</a:t>
            </a:r>
            <a:r>
              <a:rPr lang="pl-PL" sz="4800" dirty="0"/>
              <a:t>Zapraszamy </a:t>
            </a:r>
          </a:p>
        </p:txBody>
      </p:sp>
    </p:spTree>
    <p:extLst>
      <p:ext uri="{BB962C8B-B14F-4D97-AF65-F5344CB8AC3E}">
        <p14:creationId xmlns:p14="http://schemas.microsoft.com/office/powerpoint/2010/main" val="265404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9B8C-6C3F-4C4E-931E-3B47AF55E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accent2"/>
                </a:solidFill>
              </a:rPr>
              <a:t>Sprawowanie opieki pielęgniarskiej  metodą procesu pielęgnowania</a:t>
            </a:r>
            <a:br>
              <a:rPr lang="pl-PL" sz="3200" b="1" dirty="0">
                <a:solidFill>
                  <a:schemeClr val="accent2"/>
                </a:solidFill>
              </a:rPr>
            </a:br>
            <a:r>
              <a:rPr lang="pl-PL" sz="3200" b="1" dirty="0">
                <a:solidFill>
                  <a:schemeClr val="accent2"/>
                </a:solidFill>
              </a:rPr>
              <a:t> w odniesieniu do modelu tradycyjnego  jest najlepszą  metodą opieki nad pacjentem i jego środowiskiem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E80EB1-28CB-4966-BABE-A63DC254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Główna Teza</a:t>
            </a:r>
          </a:p>
        </p:txBody>
      </p:sp>
    </p:spTree>
    <p:extLst>
      <p:ext uri="{BB962C8B-B14F-4D97-AF65-F5344CB8AC3E}">
        <p14:creationId xmlns:p14="http://schemas.microsoft.com/office/powerpoint/2010/main" val="39982481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F74AA-5F86-43A7-9859-023D2203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281E9D-8907-4255-AF2D-5781F631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634067"/>
            <a:ext cx="10769600" cy="4792133"/>
          </a:xfrm>
        </p:spPr>
        <p:txBody>
          <a:bodyPr>
            <a:normAutofit/>
          </a:bodyPr>
          <a:lstStyle/>
          <a:p>
            <a:r>
              <a:rPr lang="pl-PL" sz="1200" dirty="0"/>
              <a:t>1. </a:t>
            </a:r>
            <a:r>
              <a:rPr lang="pl-PL" sz="1200" dirty="0" err="1"/>
              <a:t>Górajek</a:t>
            </a:r>
            <a:r>
              <a:rPr lang="pl-PL" sz="1200" dirty="0"/>
              <a:t>- Jóźwik J. Proces Pielęgnowania. Model samodzielnego, całościowego i ciągłego pielęgnowania. Skrypt dla studentów Wydziału Pielęgniarskiego, Akademia Medyczna, Lublin 1989 r. </a:t>
            </a:r>
          </a:p>
          <a:p>
            <a:r>
              <a:rPr lang="pl-PL" sz="1200" dirty="0"/>
              <a:t>2. </a:t>
            </a:r>
            <a:r>
              <a:rPr lang="pl-PL" sz="1200" dirty="0" err="1"/>
              <a:t>Górajek</a:t>
            </a:r>
            <a:r>
              <a:rPr lang="pl-PL" sz="1200" dirty="0"/>
              <a:t>- Jóźwik J. Istota pielęgnowania zindywidualizowanego. W: Ślusarska B, Zarzycka D, Zahradniczek K.( red.). Podstawy Pielęgniarstwa. Założenia teoretyczne. Tom1. Warszawa: PZWL;  2011. str. 239-249.</a:t>
            </a:r>
          </a:p>
          <a:p>
            <a:r>
              <a:rPr lang="pl-PL" sz="1200" dirty="0"/>
              <a:t>3. Marć M. Gromadzenie informacji o pacjencie i jego rodzinie. W: Ślusarska B, Zarzycka D, Zahradniczek K.( red.). Podstawy Pielęgniarstwa. Założenia teoretyczne. Tom I. Warszawa: PZWL; 2011. str. 250-285.</a:t>
            </a:r>
          </a:p>
          <a:p>
            <a:r>
              <a:rPr lang="pl-PL" sz="1200" dirty="0"/>
              <a:t>4. </a:t>
            </a:r>
            <a:r>
              <a:rPr lang="pl-PL" sz="1200" dirty="0" err="1"/>
              <a:t>Górajek</a:t>
            </a:r>
            <a:r>
              <a:rPr lang="pl-PL" sz="1200" dirty="0"/>
              <a:t>- Jóźwik J. Ogólna charakterystyka wzorów pielęgnowania. W: Ślusarska B, Zarzycka D, Zahradniczek K.( red.). Podstawy Pielęgniarstwa. Założenia teoretyczne. Tom 1. Warszawa: PZWL; 2011. str. 221-238.</a:t>
            </a:r>
          </a:p>
          <a:p>
            <a:r>
              <a:rPr lang="pl-PL" sz="1200" dirty="0"/>
              <a:t>5. Program Akredytacji. Szpitale. Zestaw Standardów. Centrum Monitorowania Jakości w Ochronie Zdrowia. Kraków, 2016.</a:t>
            </a:r>
          </a:p>
          <a:p>
            <a:r>
              <a:rPr lang="pl-PL" sz="1200" dirty="0"/>
              <a:t>6. Kózka M, Gabryś T, Piotr Brzyski P, i  </a:t>
            </a:r>
            <a:r>
              <a:rPr lang="pl-PL" sz="1200" dirty="0" err="1"/>
              <a:t>wsp</a:t>
            </a:r>
            <a:r>
              <a:rPr lang="pl-PL" sz="1200" dirty="0"/>
              <a:t>. Wybrane czynniki determinujące ocenę jakości opieki pielęgniarskiej w szpitalach pełniących stały dyżur. Wyniki projektu RN4CAST. Zdrowie Publiczne i Zarządzanie. 2012; 10 (B): 277–287.</a:t>
            </a:r>
          </a:p>
          <a:p>
            <a:r>
              <a:rPr lang="pl-PL" sz="1200" dirty="0"/>
              <a:t>7. Adamczyk K. Metoda pracy a procedury i standardy opieki pielęgniarskiej – znaczenie w zapewnieniu jakości. Pielęgniarstwo Polskie nr 8. Poznań: Wydawnictwo Akademii Medycznej im. Karola Marcinkowskiego; 1999. str. 19-26.</a:t>
            </a:r>
          </a:p>
          <a:p>
            <a:r>
              <a:rPr lang="pl-PL" sz="1200" dirty="0"/>
              <a:t>8.Uchmanowicz I, </a:t>
            </a:r>
            <a:r>
              <a:rPr lang="pl-PL" sz="1200" dirty="0" err="1"/>
              <a:t>Rosińczuk</a:t>
            </a:r>
            <a:r>
              <a:rPr lang="pl-PL" sz="1200" dirty="0"/>
              <a:t> J, </a:t>
            </a:r>
            <a:r>
              <a:rPr lang="pl-PL" sz="1200" dirty="0" err="1"/>
              <a:t>Kilańska</a:t>
            </a:r>
            <a:r>
              <a:rPr lang="pl-PL" sz="1200" dirty="0"/>
              <a:t> D. Pielęgnowanie zindywidualizowane- umiejętności złożone i krytyczne myślenie. W: Podstawy Pielęgniarstwa. Założenia koncepcyjno-empiryczne opieki pielęgniarskiej. Tom 1. Warszawa: PZWL; 2017. str. 264-271.</a:t>
            </a:r>
          </a:p>
          <a:p>
            <a:r>
              <a:rPr lang="pl-PL" sz="1200" dirty="0"/>
              <a:t>9. </a:t>
            </a:r>
            <a:r>
              <a:rPr lang="pl-PL" sz="1200" dirty="0" err="1"/>
              <a:t>Leńczuk</a:t>
            </a:r>
            <a:r>
              <a:rPr lang="pl-PL" sz="1200" dirty="0"/>
              <a:t>-Gruba A, Dziedzic B, Żurawska. Zdarzenia niepożądane – trudny problem w praktyce pielęgniarki chirurgicznej. Pielęgniarstwo Chirurgiczne i Angiologiczne. 2020;14(1):7-11.</a:t>
            </a:r>
          </a:p>
          <a:p>
            <a:r>
              <a:rPr lang="pl-PL" sz="1200" dirty="0"/>
              <a:t>10. Naczelna Izba Pielęgniarek i Położnych. Katastrofa kadrowa pielęgniarek i położnych raport Naczelnej Izby Pielęgniarek i Położnych [Internet]. NIPIP. 2021 [cytowano 2.04.2022]. Dostęp: https://nipip.pl/raport2021/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258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552FB-ADC1-462D-80BD-6685AD7F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4C50C-8CD6-4EAE-9042-D1DA6CB1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sz="1200" dirty="0"/>
          </a:p>
          <a:p>
            <a:r>
              <a:rPr lang="pl-PL" sz="1200" dirty="0"/>
              <a:t>11. Wypowiedź Wiceprezes Naczelnej Rady Pielęgniarek i Położnych Marioli Łodzińskiej. https://biznes.newseria.pl/news/dramatycznie-niska-liczba,p640144636. Internet ( dostęp 2.04.22 r.)</a:t>
            </a:r>
          </a:p>
          <a:p>
            <a:r>
              <a:rPr lang="pl-PL" sz="1200" dirty="0"/>
              <a:t>12. OECD –Organizacja Współpracy Gospodarczej i Rozwoju- Organization for </a:t>
            </a:r>
            <a:r>
              <a:rPr lang="pl-PL" sz="1200" dirty="0" err="1"/>
              <a:t>Economic</a:t>
            </a:r>
            <a:r>
              <a:rPr lang="pl-PL" sz="1200" dirty="0"/>
              <a:t> </a:t>
            </a:r>
            <a:r>
              <a:rPr lang="pl-PL" sz="1200" dirty="0" err="1"/>
              <a:t>Cooperation</a:t>
            </a:r>
            <a:r>
              <a:rPr lang="pl-PL" sz="1200" dirty="0"/>
              <a:t> and Development. Wskaźnik zatrudnienia pielęgniarek.  </a:t>
            </a:r>
            <a:r>
              <a:rPr lang="pl-PL" sz="1200" dirty="0">
                <a:hlinkClick r:id="rId2"/>
              </a:rPr>
              <a:t>https://data.oecd.org/healthres/nurses.htm</a:t>
            </a:r>
            <a:r>
              <a:rPr lang="pl-PL" sz="1200" dirty="0"/>
              <a:t>. Internet ( dostęp 2.04.22 r. )</a:t>
            </a:r>
          </a:p>
          <a:p>
            <a:r>
              <a:rPr lang="pl-PL" sz="1200" dirty="0"/>
              <a:t>13. Skowron W. Proces Pielęgnowania w praktyce pielęgniarskiej. Magazyn Pielęgniarki i Położnej. 2012; 1-2.</a:t>
            </a:r>
          </a:p>
          <a:p>
            <a:r>
              <a:rPr lang="pl-PL" sz="1200" dirty="0"/>
              <a:t>14. Wynik badań </a:t>
            </a:r>
            <a:r>
              <a:rPr lang="pl-PL" sz="1200" dirty="0" err="1"/>
              <a:t>YouGov</a:t>
            </a:r>
            <a:r>
              <a:rPr lang="pl-PL" sz="1200" dirty="0"/>
              <a:t>. </a:t>
            </a:r>
            <a:r>
              <a:rPr lang="pl-PL" sz="1200" dirty="0">
                <a:hlinkClick r:id="rId3" action="ppaction://hlinkfile"/>
              </a:rPr>
              <a:t>file:///C:/Users/milec/Desktop/33%25%20polskich%20rodzic%C3%B3w%20nie%20chce,%20by%20ich%20dziecko%20zosta%C5%82o%20piel%C4%99gniark%C4%85.htm</a:t>
            </a:r>
            <a:r>
              <a:rPr lang="pl-PL" sz="1200" dirty="0"/>
              <a:t>. Internet ( dostęp 2.04.22 r. )</a:t>
            </a:r>
          </a:p>
          <a:p>
            <a:r>
              <a:rPr lang="pl-PL" sz="1200" dirty="0"/>
              <a:t>15. Schubert M, </a:t>
            </a:r>
            <a:r>
              <a:rPr lang="pl-PL" sz="1200" dirty="0" err="1"/>
              <a:t>Ausserhofer</a:t>
            </a:r>
            <a:r>
              <a:rPr lang="pl-PL" sz="1200" dirty="0"/>
              <a:t> D, </a:t>
            </a:r>
            <a:r>
              <a:rPr lang="pl-PL" sz="1200" dirty="0" err="1"/>
              <a:t>Desmedt</a:t>
            </a:r>
            <a:r>
              <a:rPr lang="pl-PL" sz="1200" dirty="0"/>
              <a:t> M, </a:t>
            </a:r>
            <a:r>
              <a:rPr lang="pl-PL" sz="1200" dirty="0" err="1"/>
              <a:t>Schwendimann</a:t>
            </a:r>
            <a:r>
              <a:rPr lang="pl-PL" sz="1200" dirty="0"/>
              <a:t> R, </a:t>
            </a:r>
            <a:r>
              <a:rPr lang="pl-PL" sz="1200" dirty="0" err="1"/>
              <a:t>Lesaffre</a:t>
            </a:r>
            <a:r>
              <a:rPr lang="pl-PL" sz="1200" dirty="0"/>
              <a:t> E, Li B, et al. </a:t>
            </a:r>
            <a:r>
              <a:rPr lang="pl-PL" sz="1200" dirty="0" err="1"/>
              <a:t>Levels</a:t>
            </a:r>
            <a:r>
              <a:rPr lang="pl-PL" sz="1200" dirty="0"/>
              <a:t> and </a:t>
            </a:r>
            <a:r>
              <a:rPr lang="pl-PL" sz="1200" dirty="0" err="1"/>
              <a:t>correlates</a:t>
            </a:r>
            <a:r>
              <a:rPr lang="pl-PL" sz="1200" dirty="0"/>
              <a:t> of </a:t>
            </a:r>
            <a:r>
              <a:rPr lang="pl-PL" sz="1200" dirty="0" err="1"/>
              <a:t>implicit</a:t>
            </a:r>
            <a:r>
              <a:rPr lang="pl-PL" sz="1200" dirty="0"/>
              <a:t> </a:t>
            </a:r>
            <a:r>
              <a:rPr lang="pl-PL" sz="1200" dirty="0" err="1"/>
              <a:t>rationing</a:t>
            </a:r>
            <a:r>
              <a:rPr lang="pl-PL" sz="1200" dirty="0"/>
              <a:t> of </a:t>
            </a:r>
            <a:r>
              <a:rPr lang="pl-PL" sz="1200" dirty="0" err="1"/>
              <a:t>nursing</a:t>
            </a:r>
            <a:r>
              <a:rPr lang="pl-PL" sz="1200" dirty="0"/>
              <a:t> </a:t>
            </a:r>
            <a:r>
              <a:rPr lang="pl-PL" sz="1200" dirty="0" err="1"/>
              <a:t>care</a:t>
            </a:r>
            <a:r>
              <a:rPr lang="pl-PL" sz="1200" dirty="0"/>
              <a:t> in Swiss </a:t>
            </a:r>
            <a:r>
              <a:rPr lang="pl-PL" sz="1200" dirty="0" err="1"/>
              <a:t>acute</a:t>
            </a:r>
            <a:r>
              <a:rPr lang="pl-PL" sz="1200" dirty="0"/>
              <a:t> </a:t>
            </a:r>
            <a:r>
              <a:rPr lang="pl-PL" sz="1200" dirty="0" err="1"/>
              <a:t>care</a:t>
            </a:r>
            <a:r>
              <a:rPr lang="pl-PL" sz="1200" dirty="0"/>
              <a:t> </a:t>
            </a:r>
            <a:r>
              <a:rPr lang="pl-PL" sz="1200" dirty="0" err="1"/>
              <a:t>hospitals</a:t>
            </a:r>
            <a:r>
              <a:rPr lang="pl-PL" sz="1200" dirty="0"/>
              <a:t>--a cross </a:t>
            </a:r>
            <a:r>
              <a:rPr lang="pl-PL" sz="1200" dirty="0" err="1"/>
              <a:t>sectional</a:t>
            </a:r>
            <a:r>
              <a:rPr lang="pl-PL" sz="1200" dirty="0"/>
              <a:t> </a:t>
            </a:r>
            <a:r>
              <a:rPr lang="pl-PL" sz="1200" dirty="0" err="1"/>
              <a:t>study</a:t>
            </a:r>
            <a:r>
              <a:rPr lang="pl-PL" sz="1200" dirty="0"/>
              <a:t>. </a:t>
            </a:r>
            <a:r>
              <a:rPr lang="pl-PL" sz="1200" dirty="0" err="1"/>
              <a:t>Int</a:t>
            </a:r>
            <a:r>
              <a:rPr lang="pl-PL" sz="1200" dirty="0"/>
              <a:t> J </a:t>
            </a:r>
            <a:r>
              <a:rPr lang="pl-PL" sz="1200" dirty="0" err="1"/>
              <a:t>Nurs</a:t>
            </a:r>
            <a:r>
              <a:rPr lang="pl-PL" sz="1200" dirty="0"/>
              <a:t> </a:t>
            </a:r>
            <a:r>
              <a:rPr lang="pl-PL" sz="1200" dirty="0" err="1"/>
              <a:t>Stud</a:t>
            </a:r>
            <a:r>
              <a:rPr lang="pl-PL" sz="1200" dirty="0"/>
              <a:t>. 2013 Feb;50(2):230–9. </a:t>
            </a:r>
          </a:p>
          <a:p>
            <a:r>
              <a:rPr lang="pl-PL" sz="1200" dirty="0"/>
              <a:t>16. </a:t>
            </a:r>
            <a:r>
              <a:rPr lang="pl-PL" sz="1200" dirty="0" err="1"/>
              <a:t>Bragadóttir</a:t>
            </a:r>
            <a:r>
              <a:rPr lang="pl-PL" sz="1200" dirty="0"/>
              <a:t> H, </a:t>
            </a:r>
            <a:r>
              <a:rPr lang="pl-PL" sz="1200" dirty="0" err="1"/>
              <a:t>Kalisch</a:t>
            </a:r>
            <a:r>
              <a:rPr lang="pl-PL" sz="1200" dirty="0"/>
              <a:t> BJ, </a:t>
            </a:r>
            <a:r>
              <a:rPr lang="pl-PL" sz="1200" dirty="0" err="1"/>
              <a:t>Tryggvadóttir</a:t>
            </a:r>
            <a:r>
              <a:rPr lang="pl-PL" sz="1200" dirty="0"/>
              <a:t> GB. </a:t>
            </a:r>
            <a:r>
              <a:rPr lang="pl-PL" sz="1200" dirty="0" err="1"/>
              <a:t>Correlates</a:t>
            </a:r>
            <a:r>
              <a:rPr lang="pl-PL" sz="1200" dirty="0"/>
              <a:t> and </a:t>
            </a:r>
            <a:r>
              <a:rPr lang="pl-PL" sz="1200" dirty="0" err="1"/>
              <a:t>predictors</a:t>
            </a:r>
            <a:r>
              <a:rPr lang="pl-PL" sz="1200" dirty="0"/>
              <a:t> of </a:t>
            </a:r>
            <a:r>
              <a:rPr lang="pl-PL" sz="1200" dirty="0" err="1"/>
              <a:t>missed</a:t>
            </a:r>
            <a:r>
              <a:rPr lang="pl-PL" sz="1200" dirty="0"/>
              <a:t> </a:t>
            </a:r>
            <a:r>
              <a:rPr lang="pl-PL" sz="1200" dirty="0" err="1"/>
              <a:t>nursing</a:t>
            </a:r>
            <a:r>
              <a:rPr lang="pl-PL" sz="1200" dirty="0"/>
              <a:t> </a:t>
            </a:r>
            <a:r>
              <a:rPr lang="pl-PL" sz="1200" dirty="0" err="1"/>
              <a:t>care</a:t>
            </a:r>
            <a:r>
              <a:rPr lang="pl-PL" sz="1200" dirty="0"/>
              <a:t> in </a:t>
            </a:r>
            <a:r>
              <a:rPr lang="pl-PL" sz="1200" dirty="0" err="1"/>
              <a:t>hospitals</a:t>
            </a:r>
            <a:r>
              <a:rPr lang="pl-PL" sz="1200" dirty="0"/>
              <a:t>. J </a:t>
            </a:r>
            <a:r>
              <a:rPr lang="pl-PL" sz="1200" dirty="0" err="1"/>
              <a:t>Clin</a:t>
            </a:r>
            <a:r>
              <a:rPr lang="pl-PL" sz="1200" dirty="0"/>
              <a:t> </a:t>
            </a:r>
            <a:r>
              <a:rPr lang="pl-PL" sz="1200" dirty="0" err="1"/>
              <a:t>Nurs</a:t>
            </a:r>
            <a:r>
              <a:rPr lang="pl-PL" sz="1200" dirty="0"/>
              <a:t>. 2017 Jun;26(11–12):1524–34. </a:t>
            </a:r>
          </a:p>
          <a:p>
            <a:r>
              <a:rPr lang="pl-PL" sz="1200" dirty="0"/>
              <a:t>17. Analiza w zakresie stosowania minimalnych norm zatrudnienia pielęgniarek i położnych przez podmioty lecznicze w 2020 r. </a:t>
            </a:r>
            <a:r>
              <a:rPr lang="pl-PL" sz="1200" dirty="0">
                <a:hlinkClick r:id="rId4"/>
              </a:rPr>
              <a:t>http://www.akademiapp.mz.gov.pl/fileadmin/user_upload/analizy_i_raporty/analiza_w_zakresie_stosowania_minimalnych_norm_zatrudnienia_pip_w_2020r.pdf</a:t>
            </a:r>
            <a:r>
              <a:rPr lang="pl-PL" sz="1200" dirty="0"/>
              <a:t>. Internet ( dostęp 2.04.2022 r. )</a:t>
            </a:r>
          </a:p>
          <a:p>
            <a:r>
              <a:rPr lang="pl-PL" sz="1200" dirty="0"/>
              <a:t>18.Ministerstwo Zdrowia. Raport końcowy z przeprowadzonego pilotażu standaryzacji opieki pielęgniarskiej w podmiotach leczniczych. Warszawa: Ministerstwo Zdrowia; 2020 Dec. </a:t>
            </a:r>
          </a:p>
          <a:p>
            <a:r>
              <a:rPr lang="pl-PL" sz="1200" dirty="0"/>
              <a:t>19. Gaweł G, </a:t>
            </a:r>
            <a:r>
              <a:rPr lang="pl-PL" sz="1200" dirty="0" err="1"/>
              <a:t>Twarduś</a:t>
            </a:r>
            <a:r>
              <a:rPr lang="pl-PL" sz="1200" dirty="0"/>
              <a:t> K, Kin-Dąbrowska J,  </a:t>
            </a:r>
            <a:r>
              <a:rPr lang="pl-PL" sz="1200" dirty="0" err="1"/>
              <a:t>Pyć</a:t>
            </a:r>
            <a:r>
              <a:rPr lang="pl-PL" sz="1200" dirty="0"/>
              <a:t> L. Jakość opieki pielęgniarskiej na oddziale Kardiologicznym. Problemy Pielęgniarstwa. 2008; 16 (4): 339–342.</a:t>
            </a:r>
          </a:p>
          <a:p>
            <a:r>
              <a:rPr lang="pl-PL" sz="1200" dirty="0"/>
              <a:t>20. Omyła Rudzka M. Centrum Badania Opinii Społecznej. Które zawody poważamy? [Internet]. Warszawa; 2019 Dec [cytowano   2.04.2021]. Report No.: 157/2019. Dostęp: https://www.cbos.pl/SPISKOM.POL/2019/K_157_19.PDF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301980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C65D1F-2BA5-42AA-BF85-990A76ED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5915AE-96CE-49E4-9464-BA516D2C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35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CBA37-40FA-44B2-BFA9-3E0F3FA9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Zadania Marszałka: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2250E5-DB04-48EA-AF83-6DD43D06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08" y="607392"/>
            <a:ext cx="7772400" cy="5334000"/>
          </a:xfrm>
        </p:spPr>
        <p:txBody>
          <a:bodyPr/>
          <a:lstStyle/>
          <a:p>
            <a:r>
              <a:rPr lang="pl-PL" b="1" dirty="0"/>
              <a:t>Przebieg Debaty Oksfordzkiej ( 3 mówców Propozycji i 3 Opozycji):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24D1D6-A344-4BD0-BE04-C936DDAAF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prowadzi całą debatę, czuwa nad jej sprawnym przebiegiem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3DE8F24-EBE2-41A5-B074-A9DC3ACD5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92181"/>
              </p:ext>
            </p:extLst>
          </p:nvPr>
        </p:nvGraphicFramePr>
        <p:xfrm>
          <a:off x="783771" y="1231641"/>
          <a:ext cx="7165911" cy="532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104">
                  <a:extLst>
                    <a:ext uri="{9D8B030D-6E8A-4147-A177-3AD203B41FA5}">
                      <a16:colId xmlns:a16="http://schemas.microsoft.com/office/drawing/2014/main" val="1286618922"/>
                    </a:ext>
                  </a:extLst>
                </a:gridCol>
                <a:gridCol w="3582957">
                  <a:extLst>
                    <a:ext uri="{9D8B030D-6E8A-4147-A177-3AD203B41FA5}">
                      <a16:colId xmlns:a16="http://schemas.microsoft.com/office/drawing/2014/main" val="799470319"/>
                    </a:ext>
                  </a:extLst>
                </a:gridCol>
                <a:gridCol w="1030850">
                  <a:extLst>
                    <a:ext uri="{9D8B030D-6E8A-4147-A177-3AD203B41FA5}">
                      <a16:colId xmlns:a16="http://schemas.microsoft.com/office/drawing/2014/main" val="3577694555"/>
                    </a:ext>
                  </a:extLst>
                </a:gridCol>
              </a:tblGrid>
              <a:tr h="61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Propozycja – mówca 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Wprowadzenie  do tezy debaty oraz podanie kilku argumentów;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127558090"/>
                  </a:ext>
                </a:extLst>
              </a:tr>
              <a:tr h="61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7030A0"/>
                          </a:solidFill>
                          <a:effectLst/>
                        </a:rPr>
                        <a:t>Opozycja – mówca 1 </a:t>
                      </a:r>
                      <a:endParaRPr lang="pl-P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Wprowadzenie do tezy debaty oraz podanie kilku argumentów;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327824980"/>
                  </a:ext>
                </a:extLst>
              </a:tr>
              <a:tr h="431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Głosowanie Publiczności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2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3051367055"/>
                  </a:ext>
                </a:extLst>
              </a:tr>
              <a:tr h="218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Ogłoszenie wyniku głosowania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4257666895"/>
                  </a:ext>
                </a:extLst>
              </a:tr>
              <a:tr h="114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Propozycja Mówca 2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Rozwinięcie argumentacji , uwzględniającej argumenty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przeciwników;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2243211843"/>
                  </a:ext>
                </a:extLst>
              </a:tr>
              <a:tr h="1147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7030A0"/>
                          </a:solidFill>
                          <a:effectLst/>
                        </a:rPr>
                        <a:t>Opozycja Mówca 2 </a:t>
                      </a:r>
                      <a:endParaRPr lang="pl-P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rozwinięcie argumentacji, uwzględniającej argumenty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przeciwników;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5 min.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4145599652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Propozycja Mówca 3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Podważenie argumentacji strony przeciwnej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5 min.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2195958087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7030A0"/>
                          </a:solidFill>
                          <a:effectLst/>
                        </a:rPr>
                        <a:t>Opozycja Mówca 3 </a:t>
                      </a:r>
                      <a:endParaRPr lang="pl-P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Podważenie argumentacji strony przeciwnej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5 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19" marR="46419" marT="0" marB="0"/>
                </a:tc>
                <a:extLst>
                  <a:ext uri="{0D108BD9-81ED-4DB2-BD59-A6C34878D82A}">
                    <a16:rowId xmlns:a16="http://schemas.microsoft.com/office/drawing/2014/main" val="271753073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3E9DEC8-079A-498D-AC97-23737399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227" y="36807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5C622-5578-4801-9401-8779F992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Zadania Sekretarza: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934DDE-59F7-4196-950C-4C09EF420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pełni funkcję pomocnika Marszałka. Informuje przez określony znak </a:t>
            </a:r>
          </a:p>
          <a:p>
            <a:r>
              <a:rPr lang="pl-PL" b="1" dirty="0"/>
              <a:t>o zbliżającym</a:t>
            </a:r>
          </a:p>
          <a:p>
            <a:r>
              <a:rPr lang="pl-PL" b="1" dirty="0"/>
              <a:t>się końcu przemowy (30 sekund przed końcem) oraz jej zakończeniu</a:t>
            </a:r>
          </a:p>
          <a:p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D13323FF-DA97-4133-A163-DBE15216E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344531"/>
              </p:ext>
            </p:extLst>
          </p:nvPr>
        </p:nvGraphicFramePr>
        <p:xfrm>
          <a:off x="852196" y="419878"/>
          <a:ext cx="7573347" cy="625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5195">
                  <a:extLst>
                    <a:ext uri="{9D8B030D-6E8A-4147-A177-3AD203B41FA5}">
                      <a16:colId xmlns:a16="http://schemas.microsoft.com/office/drawing/2014/main" val="3412472531"/>
                    </a:ext>
                  </a:extLst>
                </a:gridCol>
                <a:gridCol w="1890433">
                  <a:extLst>
                    <a:ext uri="{9D8B030D-6E8A-4147-A177-3AD203B41FA5}">
                      <a16:colId xmlns:a16="http://schemas.microsoft.com/office/drawing/2014/main" val="3292837151"/>
                    </a:ext>
                  </a:extLst>
                </a:gridCol>
                <a:gridCol w="1707719">
                  <a:extLst>
                    <a:ext uri="{9D8B030D-6E8A-4147-A177-3AD203B41FA5}">
                      <a16:colId xmlns:a16="http://schemas.microsoft.com/office/drawing/2014/main" val="3835302386"/>
                    </a:ext>
                  </a:extLst>
                </a:gridCol>
              </a:tblGrid>
              <a:tr h="653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Propozycja Mówca 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Podsumowanie  całej argumentacji  Propozycji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5 min.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4272163410"/>
                  </a:ext>
                </a:extLst>
              </a:tr>
              <a:tr h="653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Opozycja Mówca 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Podsumowanie całej argumentacji Opozycji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 min.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062457125"/>
                  </a:ext>
                </a:extLst>
              </a:tr>
              <a:tr h="530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Udzielenie głosu Publiczności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Mówca Ochotnik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 20 minut  ( Jedno wystąpienie nie dłużej niż 2 min.)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473346231"/>
                  </a:ext>
                </a:extLst>
              </a:tr>
              <a:tr h="653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Głosowanie Publiczności, krótkie podsumowanie debaty i ogłoszenie wyniku głosowania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5 min.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349141923"/>
                  </a:ext>
                </a:extLst>
              </a:tr>
              <a:tr h="431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Podziękowanie Uczestnikom debaty oraz Publiczności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Marszałek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2 min.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960674930"/>
                  </a:ext>
                </a:extLst>
              </a:tr>
              <a:tr h="1064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Sformułowanie konkluzji/wniosku - jako tematu do działań praktycznych oraz być może tematu kolejnej debaty oksfordzkiej w przyszłym roku.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 oraz Sekretarz Debaty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210086379"/>
                  </a:ext>
                </a:extLst>
              </a:tr>
              <a:tr h="1279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Zamknięcie spotkania. Podziękowanie Prowadzącym Debatę i Osobom uczestniczącym w organizacji debaty np. Nauczycielom akademickim biorącym udział w przygotowaniu Mówców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Dyrektor Instytutu Medycznego PWSZ w Głogowie -Dorota Milecka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663563801"/>
                  </a:ext>
                </a:extLst>
              </a:tr>
              <a:tr h="87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Artykuł o debacie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Marszałek, Sekretarz Debaty oraz Rzecznik Prasowy PWSZ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36" marR="65336" marT="0" marB="0"/>
                </a:tc>
                <a:extLst>
                  <a:ext uri="{0D108BD9-81ED-4DB2-BD59-A6C34878D82A}">
                    <a16:rowId xmlns:a16="http://schemas.microsoft.com/office/drawing/2014/main" val="371788969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BA4EBA53-03FB-4EE8-AC69-E2AA84EF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205" y="43084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72119-16C2-4D1F-B367-27FA7BCD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507133" cy="13716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Po wystąpieniach Głównych Mówców, może zabrać głos- </a:t>
            </a:r>
            <a:br>
              <a:rPr lang="pl-PL" sz="3600" b="1" dirty="0"/>
            </a:br>
            <a:r>
              <a:rPr lang="pl-PL" sz="3600" b="1" dirty="0">
                <a:solidFill>
                  <a:srgbClr val="FF0000"/>
                </a:solidFill>
              </a:rPr>
              <a:t>Mówca ochotnik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F429E-C2CD-4926-9282-5C56CF9A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Osoba z sali, która pragnie zabrać głos, wstaje lub podnosi rękę by zwrócić na siebie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uwagę Marszałka, który jako jedyny ma prawo udzielić głosu.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 Po udzieleniu głosu przez Marszałka osoba ta – zanim rozpocznie wystąpienie – ma obowiązek podać Sekretarzowi imię i nazwisko.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Podobnie jak w przypadku głównych mówców, w części debaty poświęconej wystąpieniom widzów </a:t>
            </a:r>
            <a:r>
              <a:rPr lang="pl-PL" b="1" u="sng" dirty="0">
                <a:solidFill>
                  <a:schemeClr val="tx2"/>
                </a:solidFill>
              </a:rPr>
              <a:t>zwolennicy obu stron zabierają głos naprzemiennie</a:t>
            </a:r>
            <a:r>
              <a:rPr lang="pl-PL" b="1" dirty="0">
                <a:solidFill>
                  <a:schemeClr val="tx2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</a:rPr>
              <a:t>Członkowie publiczności mają na swoje </a:t>
            </a:r>
            <a:r>
              <a:rPr lang="pl-PL" b="1" u="sng" dirty="0">
                <a:solidFill>
                  <a:schemeClr val="tx2"/>
                </a:solidFill>
              </a:rPr>
              <a:t>wystąpienie do 2 minut</a:t>
            </a:r>
            <a:r>
              <a:rPr lang="pl-PL" b="1" dirty="0">
                <a:solidFill>
                  <a:schemeClr val="tx2"/>
                </a:solidFill>
              </a:rPr>
              <a:t>;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820AD8-2C58-4B69-A9DE-388A6B9B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902" y="479435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82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1567</TotalTime>
  <Words>6802</Words>
  <Application>Microsoft Office PowerPoint</Application>
  <PresentationFormat>Panoramiczny</PresentationFormat>
  <Paragraphs>615</Paragraphs>
  <Slides>62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8" baseType="lpstr">
      <vt:lpstr>Calibri</vt:lpstr>
      <vt:lpstr>Century Gothic</vt:lpstr>
      <vt:lpstr>Freestyle Script</vt:lpstr>
      <vt:lpstr>Garamond</vt:lpstr>
      <vt:lpstr>Times New Roman</vt:lpstr>
      <vt:lpstr>Mydło</vt:lpstr>
      <vt:lpstr>Debata oksfordzka</vt:lpstr>
      <vt:lpstr>Nauczyciel akademicki  przygotowujący  studentów Propozycji    dr n. o zdr.  Dorota Milecka </vt:lpstr>
      <vt:lpstr>.</vt:lpstr>
      <vt:lpstr>Zadanie publiczności: udział w dyskusji oraz głosowanie</vt:lpstr>
      <vt:lpstr>Siła argumentacji:</vt:lpstr>
      <vt:lpstr>Sprawowanie opieki pielęgniarskiej  metodą procesu pielęgnowania  w odniesieniu do modelu tradycyjnego  jest najlepszą  metodą opieki nad pacjentem i jego środowiskiem </vt:lpstr>
      <vt:lpstr>Zadania Marszałka:</vt:lpstr>
      <vt:lpstr>Zadania Sekretarza:</vt:lpstr>
      <vt:lpstr>Po wystąpieniach Głównych Mówców, może zabrać głos-  Mówca ochotnik </vt:lpstr>
      <vt:lpstr>W czasie wystąpień Mówców Głównych mogą wystąpić  WTRĄCENIA</vt:lpstr>
      <vt:lpstr>Czy są jakieś pytania?</vt:lpstr>
      <vt:lpstr>Wprowadzenie do Debaty</vt:lpstr>
      <vt:lpstr>Proces Pielęgnowania</vt:lpstr>
      <vt:lpstr>Pielęgnowanie tradycyjne</vt:lpstr>
      <vt:lpstr>Sprawowanie opieki pielęgniarskiej  metodą procesu pielęgnowania  w odniesieniu do modelu tradycyjnego  jest najlepszą  metodą opieki nad pacjentem i jego środowiskiem </vt:lpstr>
      <vt:lpstr>Propozycja – Mówca 1-Daria</vt:lpstr>
      <vt:lpstr>Propozycja – Mówca 1-Daria</vt:lpstr>
      <vt:lpstr>Opozycja – Mówca 1-Kamil</vt:lpstr>
      <vt:lpstr>Marszałek ogłasza głosowanie: Kto jest za Tezą ?</vt:lpstr>
      <vt:lpstr>Organizacja Sali do Debaty Oksfordzkiej</vt:lpstr>
      <vt:lpstr>Podsumowanie  pierwszego głosowania </vt:lpstr>
      <vt:lpstr>Propozycja – Mówca 2-Jan</vt:lpstr>
      <vt:lpstr>Propozycja – Mówca 2-Jan</vt:lpstr>
      <vt:lpstr>Propozycja – Mówca 2-Jan</vt:lpstr>
      <vt:lpstr>Propozycja – Mówca 2. Jan Rozwinięcie argumentacji , uwzględniającej argumenty przeciwników </vt:lpstr>
      <vt:lpstr>Propozycja – Mówca 2 -Jan</vt:lpstr>
      <vt:lpstr>Opozycja – Mówca 2-Zuzanna</vt:lpstr>
      <vt:lpstr>Opozycja – Mówca 2-Zuzanna</vt:lpstr>
      <vt:lpstr>Opozycja – Mówca 2-Zuzanna</vt:lpstr>
      <vt:lpstr>Opozycja – Mówca 2- Zuzanna</vt:lpstr>
      <vt:lpstr>Opozycja – Mówca 2-Zuzanna</vt:lpstr>
      <vt:lpstr>Opozycja – Mówca 2-Zuzanna</vt:lpstr>
      <vt:lpstr>Opozycja – Mówca 2-Zuzanna</vt:lpstr>
      <vt:lpstr>Opozycja – Mówca 2-Zuzanna</vt:lpstr>
      <vt:lpstr>Opozycja – Mówca 2- Zuzanna</vt:lpstr>
      <vt:lpstr>Propozycja – Mówca 3- Sandra</vt:lpstr>
      <vt:lpstr>Propozycja – Mówca 3-Sandra</vt:lpstr>
      <vt:lpstr>Propozycja  – Mówca 3-Sandra</vt:lpstr>
      <vt:lpstr>Propozycja  – Mówca 3-Sandra</vt:lpstr>
      <vt:lpstr>Propozycja  – Mówca 3- Sandra</vt:lpstr>
      <vt:lpstr>Propozycja  – Mówca 3-Sandra</vt:lpstr>
      <vt:lpstr>Propozycja  – Mówca 3- Sandra</vt:lpstr>
      <vt:lpstr>Opozycja – Mówca 3- Zuzanna</vt:lpstr>
      <vt:lpstr>Opozycja  – Mówca 3-Zuzanna</vt:lpstr>
      <vt:lpstr>Opozycja  – Mówca 3- Zuzanna</vt:lpstr>
      <vt:lpstr>Opozycja – Mówca 2- Zuzanna</vt:lpstr>
      <vt:lpstr>Propozycja – Mówca 1- Daria</vt:lpstr>
      <vt:lpstr>Opozycja – Mówca 1- Kamil</vt:lpstr>
      <vt:lpstr>20 minut dla Publiczności</vt:lpstr>
      <vt:lpstr>Marszałek ogłasza głosowanie: Kto jest za tezą ?</vt:lpstr>
      <vt:lpstr>Organizacja Sali do Debaty Oksfordzkiej</vt:lpstr>
      <vt:lpstr>Podsumowanie  drugiego głosowania </vt:lpstr>
      <vt:lpstr>Porównanie pierwszego  i drugiego głosowania </vt:lpstr>
      <vt:lpstr>Sprawowanie opieki pielęgniarskiej  metodą procesu pielęgnowania  w odniesieniu do modelu tradycyjnego  jest najlepszą  metodą opieki nad pacjentem i jego środowiskiem </vt:lpstr>
      <vt:lpstr>Podsumowanie Debaty Oksfordzkiej przez Marszałka</vt:lpstr>
      <vt:lpstr>Proces Pielęgnowania jest najlepszą metodą opieki nad pacjentem, ale należy podejmować wszelkie działania wzmacniające czynniki organizacyjne, poprawiające wyposażenie stanowisk pracy, komunikację i wzajemne relacje w zespołach terapeutycznych,  a nade wszystko należy zapewnić odpowiednie do zapotrzebowania pacjentów,  pielęgniarskie zasoby kadrowe umożliwiające pracę tą metodą. </vt:lpstr>
      <vt:lpstr>Marszałek Debaty Oksfordzkiej </vt:lpstr>
      <vt:lpstr>Nauczyciele akademiccy biorący udział  w przygotowaniu Debaty</vt:lpstr>
      <vt:lpstr>Wspólne zdjęcie</vt:lpstr>
      <vt:lpstr>Bibliografia:</vt:lpstr>
      <vt:lpstr>Bibliografia: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</dc:title>
  <dc:creator>Dorota Milecka</dc:creator>
  <cp:lastModifiedBy>Dorota Milecka</cp:lastModifiedBy>
  <cp:revision>83</cp:revision>
  <dcterms:created xsi:type="dcterms:W3CDTF">2022-03-29T17:45:37Z</dcterms:created>
  <dcterms:modified xsi:type="dcterms:W3CDTF">2022-04-12T10:10:51Z</dcterms:modified>
</cp:coreProperties>
</file>