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Alfa Slab One" panose="020B0604020202020204" charset="-18"/>
      <p:regular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5e82395d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05e82395d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05e82395de_0_1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05e82395de_0_1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98712941d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98712941d_0_1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05e82395de_0_5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05e82395de_0_5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28722973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28722973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2872297311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2872297311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098712941d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098712941d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05e82395de_0_13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05e82395de_0_13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2872297311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2872297311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2872297311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2872297311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2872297311_0_1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2872297311_0_1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5e82395de_0_3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5e82395de_0_3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05e82395de_0_14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05e82395de_0_14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098712941d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098712941d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872297311_0_1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872297311_0_1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5e82395de_0_15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05e82395de_0_15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2872297311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2872297311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05e82395de_0_14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05e82395de_0_14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5e82395de_0_1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5e82395de_0_1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2872297311_0_2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2872297311_0_2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05e82395de_0_18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05e82395de_0_18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2872297311_0_2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2872297311_0_2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05e82395de_0_4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05e82395de_0_4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05e82395de_0_18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05e82395de_0_18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2872297311_0_2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2872297311_0_2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05e82395de_0_18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05e82395de_0_18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2872297311_0_2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2872297311_0_2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05e82395de_0_16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05e82395de_0_16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05e82395de_0_5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05e82395de_0_5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05e82395de_0_22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05e82395de_0_22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5e82395de_0_4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05e82395de_0_4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05e82395de_0_8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05e82395de_0_8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05e82395de_0_8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05e82395de_0_8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5e82395de_0_9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05e82395de_0_9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5e82395de_0_5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05e82395de_0_5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05e82395de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05e82395de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3">
  <p:cSld name="AUTOLAYOUT_9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13"/>
          <p:cNvGrpSpPr/>
          <p:nvPr/>
        </p:nvGrpSpPr>
        <p:grpSpPr>
          <a:xfrm>
            <a:off x="0" y="0"/>
            <a:ext cx="9144153" cy="5143624"/>
            <a:chOff x="-77" y="25"/>
            <a:chExt cx="9144153" cy="5143624"/>
          </a:xfrm>
        </p:grpSpPr>
        <p:sp>
          <p:nvSpPr>
            <p:cNvPr id="55" name="Google Shape;55;p13"/>
            <p:cNvSpPr/>
            <p:nvPr/>
          </p:nvSpPr>
          <p:spPr>
            <a:xfrm rot="-5400000">
              <a:off x="-47653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-47653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 rot="-5400000">
              <a:off x="-47653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-47653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 rot="-5400000">
              <a:off x="-47653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 rot="5400000">
              <a:off x="714198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 rot="-5400000">
              <a:off x="714322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 rot="5400000">
              <a:off x="714198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714322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 rot="5400000">
              <a:off x="714198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714322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 rot="5400000">
              <a:off x="714198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 rot="5400000">
              <a:off x="714198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714322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5400000">
              <a:off x="714198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714322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 rot="5400000">
              <a:off x="147617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 rot="-5400000">
              <a:off x="1476296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 rot="5400000">
              <a:off x="147617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 rot="-5400000">
              <a:off x="1476296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 rot="5400000">
              <a:off x="147617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 rot="-5400000">
              <a:off x="1476296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 rot="5400000">
              <a:off x="147617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 rot="5400000">
              <a:off x="147617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 rot="-5400000">
              <a:off x="1476296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 rot="5400000">
              <a:off x="147617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 rot="-5400000">
              <a:off x="1476296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 rot="5400000">
              <a:off x="2238147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 rot="-5400000">
              <a:off x="2238271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 rot="5400000">
              <a:off x="2238147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 rot="-5400000">
              <a:off x="2238271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 rot="5400000">
              <a:off x="2238147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 rot="-5400000">
              <a:off x="2238271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 rot="5400000">
              <a:off x="2238147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 rot="5400000">
              <a:off x="2238147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 rot="-5400000">
              <a:off x="2238271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 rot="5400000">
              <a:off x="2238147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 rot="-5400000">
              <a:off x="2238271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 rot="5400000">
              <a:off x="300017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 rot="-5400000">
              <a:off x="3000297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 rot="5400000">
              <a:off x="300017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 rot="-5400000">
              <a:off x="3000297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 rot="5400000">
              <a:off x="300017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3000297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 rot="5400000">
              <a:off x="300017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 rot="5400000">
              <a:off x="300017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 rot="-5400000">
              <a:off x="3000297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 rot="5400000">
              <a:off x="300017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 rot="-5400000">
              <a:off x="3000297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 rot="5400000">
              <a:off x="3762251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 rot="-5400000">
              <a:off x="3762374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 rot="5400000">
              <a:off x="3762251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 rot="-5400000">
              <a:off x="3762374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 rot="5400000">
              <a:off x="3762251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 rot="-5400000">
              <a:off x="3762374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 rot="5400000">
              <a:off x="3762251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 rot="5400000">
              <a:off x="3762251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 rot="-5400000">
              <a:off x="3762374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 rot="5400000">
              <a:off x="3762251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3762374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 rot="5400000">
              <a:off x="-47777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 rot="5400000">
              <a:off x="-47777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 rot="5400000">
              <a:off x="-47777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 rot="5400000">
              <a:off x="-47777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 rot="-5400000">
              <a:off x="16669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rot="5400000">
              <a:off x="-47777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rot="5400000">
              <a:off x="-47777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 rot="-5400000" flipH="1">
              <a:off x="16669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 rot="-5400000">
              <a:off x="928672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-5400000" flipH="1">
              <a:off x="928672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 rot="-5400000">
              <a:off x="1690646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rot="-5400000" flipH="1">
              <a:off x="1690646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 rot="-5400000">
              <a:off x="2452621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 rot="-5400000" flipH="1">
              <a:off x="2452621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 rot="-5400000">
              <a:off x="321464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-5400000" flipH="1">
              <a:off x="321464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-5400000">
              <a:off x="3976724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-5400000" flipH="1">
              <a:off x="3976724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-5400000">
              <a:off x="4524349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-5400000">
              <a:off x="4524349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-5400000">
              <a:off x="4524349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-5400000">
              <a:off x="4524349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 rot="-5400000">
              <a:off x="4524349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 rot="5400000">
              <a:off x="5286200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 rot="-5400000">
              <a:off x="5286324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 rot="5400000">
              <a:off x="5286200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 rot="-5400000">
              <a:off x="5286324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rot="5400000">
              <a:off x="5286200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 rot="-5400000">
              <a:off x="5286324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 rot="5400000">
              <a:off x="5286200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 rot="5400000">
              <a:off x="5286200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 rot="-5400000">
              <a:off x="5286324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 rot="5400000">
              <a:off x="5286200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 rot="-5400000">
              <a:off x="5286324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 rot="5400000">
              <a:off x="604817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 rot="-5400000">
              <a:off x="6048298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 rot="5400000">
              <a:off x="604817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 rot="-5400000">
              <a:off x="6048298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 rot="5400000">
              <a:off x="604817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 rot="-5400000">
              <a:off x="6048298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 rot="5400000">
              <a:off x="604817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5400000">
              <a:off x="604817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-5400000">
              <a:off x="6048298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5400000">
              <a:off x="604817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-5400000">
              <a:off x="6048298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 rot="5400000">
              <a:off x="6810149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 rot="-5400000">
              <a:off x="6810273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5400000">
              <a:off x="6810149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-5400000">
              <a:off x="6810273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 rot="5400000">
              <a:off x="6810149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 rot="-5400000">
              <a:off x="6810273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 rot="5400000">
              <a:off x="6810149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 rot="5400000">
              <a:off x="6810149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 rot="-5400000">
              <a:off x="6810273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 rot="5400000">
              <a:off x="6810149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 rot="-5400000">
              <a:off x="6810273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 rot="5400000">
              <a:off x="757217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 rot="-5400000">
              <a:off x="7572299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 rot="5400000">
              <a:off x="757217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 rot="-5400000">
              <a:off x="7572299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 rot="5400000">
              <a:off x="757217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rot="-5400000">
              <a:off x="7572299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 rot="5400000">
              <a:off x="757217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5400000">
              <a:off x="757217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 rot="-5400000">
              <a:off x="7572299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 rot="5400000">
              <a:off x="757217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 rot="-5400000">
              <a:off x="7572299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 rot="5400000">
              <a:off x="833425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 rot="-5400000">
              <a:off x="8334377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 rot="5400000">
              <a:off x="833425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 rot="-5400000">
              <a:off x="8334377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 rot="5400000">
              <a:off x="833425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 rot="-5400000">
              <a:off x="8334377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 rot="5400000">
              <a:off x="833425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 rot="5400000">
              <a:off x="833425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 rot="-5400000">
              <a:off x="8334377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 rot="5400000">
              <a:off x="833425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 rot="-5400000">
              <a:off x="8334377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 rot="5400000">
              <a:off x="452422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 rot="5400000">
              <a:off x="452422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5400000">
              <a:off x="452422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5400000">
              <a:off x="452422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rot="-5400000">
              <a:off x="4738699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 rot="5400000">
              <a:off x="452422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 rot="5400000">
              <a:off x="452422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 rot="-5400000" flipH="1">
              <a:off x="4738699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 rot="-5400000">
              <a:off x="5500674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 rot="-5400000" flipH="1">
              <a:off x="5500674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 rot="-5400000">
              <a:off x="6262648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 rot="-5400000" flipH="1">
              <a:off x="6262648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 rot="-5400000">
              <a:off x="7024623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 rot="-5400000" flipH="1">
              <a:off x="7024623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rot="-5400000">
              <a:off x="7786649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 rot="-5400000" flipH="1">
              <a:off x="7786649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 rot="-5400000">
              <a:off x="854872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 rot="-5400000" flipH="1">
              <a:off x="854872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3"/>
          <p:cNvSpPr/>
          <p:nvPr/>
        </p:nvSpPr>
        <p:spPr>
          <a:xfrm>
            <a:off x="1525050" y="1293850"/>
            <a:ext cx="6093900" cy="25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1876575" y="1668150"/>
            <a:ext cx="5391000" cy="118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"/>
          </p:nvPr>
        </p:nvSpPr>
        <p:spPr>
          <a:xfrm>
            <a:off x="1876575" y="2930428"/>
            <a:ext cx="5391000" cy="60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100"/>
              <a:buNone/>
              <a:defRPr sz="21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">
  <p:cSld name="AUTOLAYOUT_10"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-5400000">
            <a:off x="7406225" y="300"/>
            <a:ext cx="1738200" cy="17373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4">
  <p:cSld name="AUTOLAYOUT_12"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"/>
          <p:cNvSpPr/>
          <p:nvPr/>
        </p:nvSpPr>
        <p:spPr>
          <a:xfrm>
            <a:off x="181125" y="181125"/>
            <a:ext cx="8795400" cy="47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AD1DC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5">
  <p:cSld name="AUTOLAYOUT_13">
    <p:bg>
      <p:bgPr>
        <a:solidFill>
          <a:srgbClr val="2D314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"/>
          <p:cNvSpPr/>
          <p:nvPr/>
        </p:nvSpPr>
        <p:spPr>
          <a:xfrm>
            <a:off x="1570975" y="1383750"/>
            <a:ext cx="5976000" cy="23760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1446600" y="1714900"/>
            <a:ext cx="6250800" cy="17136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1885050" y="1960550"/>
            <a:ext cx="5373900" cy="128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7">
  <p:cSld name="AUTOLAYOUT_15"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ctrTitle"/>
          </p:nvPr>
        </p:nvSpPr>
        <p:spPr>
          <a:xfrm>
            <a:off x="661050" y="542100"/>
            <a:ext cx="7821900" cy="405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8">
  <p:cSld name="AUTOLAYOUT_16"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 rot="-5400000">
            <a:off x="4001650" y="900"/>
            <a:ext cx="5143500" cy="51417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9">
  <p:cSld name="AUTOLAYOUT_17"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0" y="0"/>
            <a:ext cx="4583400" cy="5143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">
  <p:cSld name="AUTOLAYOUT_18">
    <p:bg>
      <p:bgPr>
        <a:solidFill>
          <a:srgbClr val="37474F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/>
          <p:nvPr/>
        </p:nvSpPr>
        <p:spPr>
          <a:xfrm>
            <a:off x="0" y="0"/>
            <a:ext cx="4568400" cy="51435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"/>
          <p:cNvSpPr/>
          <p:nvPr/>
        </p:nvSpPr>
        <p:spPr>
          <a:xfrm>
            <a:off x="6795047" y="584570"/>
            <a:ext cx="143700" cy="143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"/>
          <p:cNvSpPr/>
          <p:nvPr/>
        </p:nvSpPr>
        <p:spPr>
          <a:xfrm>
            <a:off x="6795047" y="4415195"/>
            <a:ext cx="143700" cy="143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4" name="Google Shape;254;p20"/>
          <p:cNvCxnSpPr/>
          <p:nvPr/>
        </p:nvCxnSpPr>
        <p:spPr>
          <a:xfrm>
            <a:off x="4895600" y="656926"/>
            <a:ext cx="3942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20"/>
          <p:cNvCxnSpPr/>
          <p:nvPr/>
        </p:nvCxnSpPr>
        <p:spPr>
          <a:xfrm>
            <a:off x="4895600" y="4487700"/>
            <a:ext cx="3942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body" idx="1"/>
          </p:nvPr>
        </p:nvSpPr>
        <p:spPr>
          <a:xfrm>
            <a:off x="4891175" y="1069200"/>
            <a:ext cx="3942600" cy="300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">
  <p:cSld name="AUTOLAYOUT_19"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0" y="2074950"/>
            <a:ext cx="4372500" cy="9936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title"/>
          </p:nvPr>
        </p:nvSpPr>
        <p:spPr>
          <a:xfrm>
            <a:off x="4448700" y="2074900"/>
            <a:ext cx="4341900" cy="9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6">
  <p:cSld name="AUTOLAYOUT_2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2"/>
          <p:cNvSpPr/>
          <p:nvPr/>
        </p:nvSpPr>
        <p:spPr>
          <a:xfrm>
            <a:off x="2140800" y="3781876"/>
            <a:ext cx="4862400" cy="1242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2140800" y="1237413"/>
            <a:ext cx="4862400" cy="1242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title"/>
          </p:nvPr>
        </p:nvSpPr>
        <p:spPr>
          <a:xfrm>
            <a:off x="2140800" y="1630500"/>
            <a:ext cx="4862400" cy="188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EAD1DC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1">
  <p:cSld name="AUTOLAYOUT_2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0" y="0"/>
            <a:ext cx="9144000" cy="18534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/>
          <p:nvPr/>
        </p:nvSpPr>
        <p:spPr>
          <a:xfrm rot="-5400000">
            <a:off x="8350500" y="4274700"/>
            <a:ext cx="792600" cy="7926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/>
          <p:nvPr/>
        </p:nvSpPr>
        <p:spPr>
          <a:xfrm rot="-5400000">
            <a:off x="7289700" y="0"/>
            <a:ext cx="1853400" cy="1853400"/>
          </a:xfrm>
          <a:prstGeom prst="rtTriangl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body" idx="1"/>
          </p:nvPr>
        </p:nvSpPr>
        <p:spPr>
          <a:xfrm>
            <a:off x="311700" y="2069750"/>
            <a:ext cx="8520600" cy="24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0">
  <p:cSld name="AUTOLAYOUT_24">
    <p:bg>
      <p:bgPr>
        <a:solidFill>
          <a:srgbClr val="FFFFFF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24"/>
          <p:cNvGrpSpPr/>
          <p:nvPr/>
        </p:nvGrpSpPr>
        <p:grpSpPr>
          <a:xfrm>
            <a:off x="0" y="0"/>
            <a:ext cx="9144153" cy="5143624"/>
            <a:chOff x="-77" y="25"/>
            <a:chExt cx="9144153" cy="5143624"/>
          </a:xfrm>
        </p:grpSpPr>
        <p:sp>
          <p:nvSpPr>
            <p:cNvPr id="281" name="Google Shape;281;p24"/>
            <p:cNvSpPr/>
            <p:nvPr/>
          </p:nvSpPr>
          <p:spPr>
            <a:xfrm rot="-5400000">
              <a:off x="-47653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-5400000">
              <a:off x="-47653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 rot="-5400000">
              <a:off x="-47653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 rot="-5400000">
              <a:off x="-47653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 rot="-5400000">
              <a:off x="-47653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 rot="5400000">
              <a:off x="714198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 rot="-5400000">
              <a:off x="714322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 rot="5400000">
              <a:off x="714198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 rot="-5400000">
              <a:off x="714322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4"/>
            <p:cNvSpPr/>
            <p:nvPr/>
          </p:nvSpPr>
          <p:spPr>
            <a:xfrm rot="5400000">
              <a:off x="714198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 rot="-5400000">
              <a:off x="714322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 rot="5400000">
              <a:off x="714198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 rot="5400000">
              <a:off x="714198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 rot="-5400000">
              <a:off x="714322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 rot="5400000">
              <a:off x="714198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 rot="-5400000">
              <a:off x="714322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 rot="5400000">
              <a:off x="147617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-5400000">
              <a:off x="1476296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 rot="5400000">
              <a:off x="147617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 rot="-5400000">
              <a:off x="1476296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 rot="5400000">
              <a:off x="147617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 rot="-5400000">
              <a:off x="1476296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 rot="5400000">
              <a:off x="147617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 rot="5400000">
              <a:off x="147617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 rot="-5400000">
              <a:off x="1476296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 rot="5400000">
              <a:off x="147617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 rot="-5400000">
              <a:off x="1476296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 rot="5400000">
              <a:off x="2238147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 rot="-5400000">
              <a:off x="2238271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 rot="5400000">
              <a:off x="2238147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 rot="-5400000">
              <a:off x="2238271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 rot="5400000">
              <a:off x="2238147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 rot="-5400000">
              <a:off x="2238271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 rot="5400000">
              <a:off x="2238147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 rot="5400000">
              <a:off x="2238147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 rot="-5400000">
              <a:off x="2238271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 rot="5400000">
              <a:off x="2238147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 rot="-5400000">
              <a:off x="2238271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 rot="5400000">
              <a:off x="300017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 rot="-5400000">
              <a:off x="3000297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 rot="5400000">
              <a:off x="300017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 rot="-5400000">
              <a:off x="3000297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 rot="5400000">
              <a:off x="300017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 rot="-5400000">
              <a:off x="3000297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 rot="5400000">
              <a:off x="300017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 rot="5400000">
              <a:off x="300017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 rot="-5400000">
              <a:off x="3000297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 rot="5400000">
              <a:off x="300017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 rot="-5400000">
              <a:off x="3000297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 rot="5400000">
              <a:off x="3762251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 rot="-5400000">
              <a:off x="3762374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 rot="5400000">
              <a:off x="3762251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 rot="-5400000">
              <a:off x="3762374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 rot="5400000">
              <a:off x="3762251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 rot="-5400000">
              <a:off x="3762374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 rot="5400000">
              <a:off x="3762251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 rot="5400000">
              <a:off x="3762251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 rot="-5400000">
              <a:off x="3762374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 rot="5400000">
              <a:off x="3762251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 rot="-5400000">
              <a:off x="3762374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 rot="5400000">
              <a:off x="-47777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 rot="5400000">
              <a:off x="-47777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 rot="5400000">
              <a:off x="-47777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 rot="5400000">
              <a:off x="-47777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 rot="-5400000">
              <a:off x="16669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 rot="5400000">
              <a:off x="-47777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 rot="5400000">
              <a:off x="-47777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 rot="-5400000" flipH="1">
              <a:off x="16669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 rot="-5400000">
              <a:off x="928672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 rot="-5400000" flipH="1">
              <a:off x="928672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 rot="-5400000">
              <a:off x="1690646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 rot="-5400000" flipH="1">
              <a:off x="1690646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 rot="-5400000">
              <a:off x="2452621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 rot="-5400000" flipH="1">
              <a:off x="2452621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 rot="-5400000">
              <a:off x="321464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 rot="-5400000" flipH="1">
              <a:off x="321464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 rot="-5400000">
              <a:off x="3976724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 rot="-5400000" flipH="1">
              <a:off x="3976724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 rot="-5400000">
              <a:off x="4524349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 rot="-5400000">
              <a:off x="4524349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 rot="-5400000">
              <a:off x="4524349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 rot="-5400000">
              <a:off x="4524349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 rot="-5400000">
              <a:off x="4524349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 rot="5400000">
              <a:off x="5286200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 rot="-5400000">
              <a:off x="5286324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 rot="5400000">
              <a:off x="5286200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 rot="-5400000">
              <a:off x="5286324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 rot="5400000">
              <a:off x="5286200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 rot="-5400000">
              <a:off x="5286324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 rot="5400000">
              <a:off x="5286200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 rot="5400000">
              <a:off x="5286200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 rot="-5400000">
              <a:off x="5286324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5400000">
              <a:off x="5286200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-5400000">
              <a:off x="5286324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 rot="5400000">
              <a:off x="604817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 rot="-5400000">
              <a:off x="6048298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 rot="5400000">
              <a:off x="604817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 rot="-5400000">
              <a:off x="6048298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 rot="5400000">
              <a:off x="604817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 rot="-5400000">
              <a:off x="6048298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 rot="5400000">
              <a:off x="604817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 rot="5400000">
              <a:off x="604817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 rot="-5400000">
              <a:off x="6048298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 rot="5400000">
              <a:off x="604817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 rot="-5400000">
              <a:off x="6048298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 rot="5400000">
              <a:off x="6810149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 rot="-5400000">
              <a:off x="6810273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 rot="5400000">
              <a:off x="6810149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 rot="-5400000">
              <a:off x="6810273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 rot="5400000">
              <a:off x="6810149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 rot="-5400000">
              <a:off x="6810273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 rot="5400000">
              <a:off x="6810149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 rot="5400000">
              <a:off x="6810149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 rot="-5400000">
              <a:off x="6810273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 rot="5400000">
              <a:off x="6810149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 rot="-5400000">
              <a:off x="6810273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 rot="5400000">
              <a:off x="757217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 rot="-5400000">
              <a:off x="7572299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 rot="5400000">
              <a:off x="757217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 rot="-5400000">
              <a:off x="7572299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 rot="5400000">
              <a:off x="757217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 rot="-5400000">
              <a:off x="7572299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 rot="5400000">
              <a:off x="757217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 rot="5400000">
              <a:off x="757217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 rot="-5400000">
              <a:off x="7572299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4"/>
            <p:cNvSpPr/>
            <p:nvPr/>
          </p:nvSpPr>
          <p:spPr>
            <a:xfrm rot="5400000">
              <a:off x="757217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4"/>
            <p:cNvSpPr/>
            <p:nvPr/>
          </p:nvSpPr>
          <p:spPr>
            <a:xfrm rot="-5400000">
              <a:off x="7572299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4"/>
            <p:cNvSpPr/>
            <p:nvPr/>
          </p:nvSpPr>
          <p:spPr>
            <a:xfrm rot="5400000">
              <a:off x="8334253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4"/>
            <p:cNvSpPr/>
            <p:nvPr/>
          </p:nvSpPr>
          <p:spPr>
            <a:xfrm rot="-5400000">
              <a:off x="8334377" y="219061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4"/>
            <p:cNvSpPr/>
            <p:nvPr/>
          </p:nvSpPr>
          <p:spPr>
            <a:xfrm rot="5400000">
              <a:off x="8334253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4"/>
            <p:cNvSpPr/>
            <p:nvPr/>
          </p:nvSpPr>
          <p:spPr>
            <a:xfrm rot="-5400000">
              <a:off x="8334377" y="304787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 rot="5400000">
              <a:off x="8334253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 rot="-5400000">
              <a:off x="8334377" y="390514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 rot="5400000">
              <a:off x="8334253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 rot="5400000">
              <a:off x="8334253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 rot="-5400000">
              <a:off x="8334377" y="47618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 rot="5400000">
              <a:off x="8334253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 rot="-5400000">
              <a:off x="8334377" y="13334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 rot="5400000">
              <a:off x="4524225" y="176215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 rot="5400000">
              <a:off x="4524225" y="261942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 rot="5400000">
              <a:off x="4524225" y="3476684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 rot="5400000">
              <a:off x="4524225" y="4333949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-5400000">
              <a:off x="4738699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 rot="5400000">
              <a:off x="4524225" y="47725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 rot="5400000">
              <a:off x="4524225" y="904990"/>
              <a:ext cx="857400" cy="762000"/>
            </a:xfrm>
            <a:prstGeom prst="triangle">
              <a:avLst>
                <a:gd name="adj" fmla="val 50000"/>
              </a:avLst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 rot="-5400000" flipH="1">
              <a:off x="4738699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 rot="-5400000">
              <a:off x="5500674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 rot="-5400000" flipH="1">
              <a:off x="5500674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 rot="-5400000">
              <a:off x="6262648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 rot="-5400000" flipH="1">
              <a:off x="6262648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 rot="-5400000">
              <a:off x="7024623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 rot="-5400000" flipH="1">
              <a:off x="7024623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 rot="-5400000">
              <a:off x="7786649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 rot="-5400000" flipH="1">
              <a:off x="7786649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 rot="-5400000">
              <a:off x="8548727" y="4548163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 rot="-5400000" flipH="1">
              <a:off x="8548727" y="-166420"/>
              <a:ext cx="428700" cy="762000"/>
            </a:xfrm>
            <a:prstGeom prst="rtTriangle">
              <a:avLst/>
            </a:prstGeom>
            <a:solidFill>
              <a:srgbClr val="EAD1D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" name="Google Shape;437;p24"/>
          <p:cNvSpPr/>
          <p:nvPr/>
        </p:nvSpPr>
        <p:spPr>
          <a:xfrm>
            <a:off x="1527325" y="1290025"/>
            <a:ext cx="6089400" cy="256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4"/>
          <p:cNvSpPr txBox="1">
            <a:spLocks noGrp="1"/>
          </p:cNvSpPr>
          <p:nvPr>
            <p:ph type="title"/>
          </p:nvPr>
        </p:nvSpPr>
        <p:spPr>
          <a:xfrm>
            <a:off x="1885350" y="1897113"/>
            <a:ext cx="5373300" cy="134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4">
  <p:cSld name="AUTOLAYOUT_30">
    <p:bg>
      <p:bgPr>
        <a:solidFill>
          <a:srgbClr val="FFFFFF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5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w="76200" cap="flat" cmpd="thinThick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5">
  <p:cSld name="AUTOLAYOUT_35">
    <p:bg>
      <p:bgPr>
        <a:solidFill>
          <a:srgbClr val="FFFFFF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6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7">
  <p:cSld name="AUTOLAYOUT_37">
    <p:bg>
      <p:bgPr>
        <a:solidFill>
          <a:srgbClr val="FFFFFF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7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6">
  <p:cSld name="AUTOLAYOUT_38">
    <p:bg>
      <p:bgPr>
        <a:solidFill>
          <a:srgbClr val="FFFF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8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8">
  <p:cSld name="AUTOLAYOUT_39">
    <p:bg>
      <p:bgPr>
        <a:solidFill>
          <a:srgbClr val="FFFFFF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0">
  <p:cSld name="AUTOLAYOUT_41">
    <p:bg>
      <p:bgPr>
        <a:solidFill>
          <a:srgbClr val="FFFFFF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0"/>
          <p:cNvSpPr txBox="1">
            <a:spLocks noGrp="1"/>
          </p:cNvSpPr>
          <p:nvPr>
            <p:ph type="ctrTitle"/>
          </p:nvPr>
        </p:nvSpPr>
        <p:spPr>
          <a:xfrm>
            <a:off x="304925" y="3745800"/>
            <a:ext cx="7429500" cy="10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1">
  <p:cSld name="AUTOLAYOUT_45">
    <p:bg>
      <p:bgPr>
        <a:solidFill>
          <a:srgbClr val="FFFFF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1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1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2">
  <p:cSld name="AUTOLAYOUT_47">
    <p:bg>
      <p:bgPr>
        <a:solidFill>
          <a:srgbClr val="FFFFFF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3">
  <p:cSld name="AUTOLAYOUT_49">
    <p:bg>
      <p:bgPr>
        <a:solidFill>
          <a:srgbClr val="FF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3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19">
  <p:cSld name="AUTOLAYOUT_52">
    <p:bg>
      <p:bgPr>
        <a:solidFill>
          <a:srgbClr val="FFFFFF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4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4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rgbClr val="EAD1DC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EAD1DC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5">
  <p:cSld name="AUTOLAYOUT_56">
    <p:bg>
      <p:bgPr>
        <a:solidFill>
          <a:srgbClr val="FFFFFF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5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488" name="Google Shape;48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4">
  <p:cSld name="AUTOLAYOUT_57">
    <p:bg>
      <p:bgPr>
        <a:solidFill>
          <a:srgbClr val="FFFFFF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6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6">
  <p:cSld name="AUTOLAYOUT_60">
    <p:bg>
      <p:bgPr>
        <a:solidFill>
          <a:srgbClr val="FFFFFF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7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 28">
  <p:cSld name="AUTOLAYOUT_62">
    <p:bg>
      <p:bgPr>
        <a:solidFill>
          <a:srgbClr val="FFFFFF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hyperlink" Target="http://drive.google.com/file/d/1xZPiRxdSwKW57XiPsQV97StWPPfdOnAK/vie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9"/>
          <p:cNvSpPr txBox="1">
            <a:spLocks noGrp="1"/>
          </p:cNvSpPr>
          <p:nvPr>
            <p:ph type="title"/>
          </p:nvPr>
        </p:nvSpPr>
        <p:spPr>
          <a:xfrm>
            <a:off x="1876500" y="1412421"/>
            <a:ext cx="5391000" cy="21635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 dirty="0">
                <a:solidFill>
                  <a:srgbClr val="1B212C"/>
                </a:solidFill>
              </a:rPr>
              <a:t>Symbolika w </a:t>
            </a:r>
            <a:r>
              <a:rPr lang="pl" b="0" i="1" dirty="0">
                <a:solidFill>
                  <a:srgbClr val="EA9999"/>
                </a:solidFill>
              </a:rPr>
              <a:t>pielęgniarstwie</a:t>
            </a:r>
            <a:br>
              <a:rPr lang="pl" b="0" i="1" dirty="0">
                <a:solidFill>
                  <a:srgbClr val="EA9999"/>
                </a:solidFill>
              </a:rPr>
            </a:br>
            <a:br>
              <a:rPr lang="pl" b="0" i="1" dirty="0">
                <a:solidFill>
                  <a:srgbClr val="EA9999"/>
                </a:solidFill>
              </a:rPr>
            </a:br>
            <a:r>
              <a:rPr lang="pl" sz="1100" b="0" dirty="0">
                <a:solidFill>
                  <a:schemeClr val="bg2"/>
                </a:solidFill>
              </a:rPr>
              <a:t>Amelia Żachowska</a:t>
            </a:r>
            <a:br>
              <a:rPr lang="pl" sz="1100" b="0" dirty="0">
                <a:solidFill>
                  <a:schemeClr val="bg2"/>
                </a:solidFill>
              </a:rPr>
            </a:br>
            <a:r>
              <a:rPr lang="pl" sz="1100" b="0" dirty="0">
                <a:solidFill>
                  <a:schemeClr val="bg2"/>
                </a:solidFill>
              </a:rPr>
              <a:t>Studenckie Koło Naukowe Polskiego Towarzystwa Pielęgniarkiego przy PWSZ w Głogowie</a:t>
            </a:r>
            <a:endParaRPr sz="1100" b="0" dirty="0">
              <a:solidFill>
                <a:schemeClr val="bg2"/>
              </a:solidFill>
            </a:endParaRPr>
          </a:p>
        </p:txBody>
      </p:sp>
      <p:sp>
        <p:nvSpPr>
          <p:cNvPr id="506" name="Google Shape;506;p39"/>
          <p:cNvSpPr txBox="1"/>
          <p:nvPr/>
        </p:nvSpPr>
        <p:spPr>
          <a:xfrm>
            <a:off x="1480150" y="1258125"/>
            <a:ext cx="216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8"/>
          <p:cNvSpPr txBox="1">
            <a:spLocks noGrp="1"/>
          </p:cNvSpPr>
          <p:nvPr>
            <p:ph type="title"/>
          </p:nvPr>
        </p:nvSpPr>
        <p:spPr>
          <a:xfrm>
            <a:off x="4448700" y="2074900"/>
            <a:ext cx="43419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>
                <a:solidFill>
                  <a:srgbClr val="1B212C"/>
                </a:solidFill>
              </a:rPr>
              <a:t>Charakterystyka symboli pielęgniarskich</a:t>
            </a:r>
            <a:endParaRPr b="0">
              <a:solidFill>
                <a:srgbClr val="1B212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49"/>
          <p:cNvPicPr preferRelativeResize="0"/>
          <p:nvPr/>
        </p:nvPicPr>
        <p:blipFill rotWithShape="1">
          <a:blip r:embed="rId3">
            <a:alphaModFix amt="50000"/>
          </a:blip>
          <a:srcRect t="7526" b="7518"/>
          <a:stretch/>
        </p:blipFill>
        <p:spPr>
          <a:xfrm>
            <a:off x="0" y="0"/>
            <a:ext cx="9144004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9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Czepki </a:t>
            </a:r>
            <a:endParaRPr b="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pielęgniarskie</a:t>
            </a:r>
            <a:endParaRPr b="0"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0"/>
          <p:cNvSpPr txBox="1">
            <a:spLocks noGrp="1"/>
          </p:cNvSpPr>
          <p:nvPr>
            <p:ph type="title"/>
          </p:nvPr>
        </p:nvSpPr>
        <p:spPr>
          <a:xfrm>
            <a:off x="125100" y="68175"/>
            <a:ext cx="6239400" cy="1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0" i="1">
                <a:solidFill>
                  <a:srgbClr val="1B212C"/>
                </a:solidFill>
              </a:rPr>
              <a:t>Czepek </a:t>
            </a:r>
            <a:r>
              <a:rPr lang="pl" sz="3000" b="0" i="1">
                <a:solidFill>
                  <a:srgbClr val="EA9999"/>
                </a:solidFill>
              </a:rPr>
              <a:t>pielęgniarski</a:t>
            </a:r>
            <a:endParaRPr sz="3000" b="0" i="1">
              <a:solidFill>
                <a:srgbClr val="EA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70" name="Google Shape;570;p50"/>
          <p:cNvSpPr txBox="1"/>
          <p:nvPr/>
        </p:nvSpPr>
        <p:spPr>
          <a:xfrm>
            <a:off x="0" y="1087900"/>
            <a:ext cx="5661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Opis : </a:t>
            </a:r>
            <a:endParaRPr sz="1800"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Nakrycie głowy, barwy białej, kształtu owalnego z 2 cm poziomą wstążką na wyłogu dla </a:t>
            </a:r>
            <a:r>
              <a:rPr lang="pl" sz="1800" b="1">
                <a:latin typeface="Proxima Nova"/>
                <a:ea typeface="Proxima Nova"/>
                <a:cs typeface="Proxima Nova"/>
                <a:sym typeface="Proxima Nova"/>
              </a:rPr>
              <a:t>pielęgniarek barwy czarnej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, a dla </a:t>
            </a:r>
            <a:r>
              <a:rPr lang="pl" sz="18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położnych</a:t>
            </a: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sz="18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czerwonej</a:t>
            </a: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800" b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Typy: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czepek z welonikiem, czepek okrągły, motylek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1" name="Google Shape;571;p50"/>
          <p:cNvSpPr txBox="1"/>
          <p:nvPr/>
        </p:nvSpPr>
        <p:spPr>
          <a:xfrm>
            <a:off x="-52525" y="3359900"/>
            <a:ext cx="48402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sz="20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Znaczenie</a:t>
            </a:r>
            <a:r>
              <a:rPr lang="pl" sz="18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800"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Symboliczne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pokora, chęć służenia innym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Funkcjonalne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ochrona, zabezpieczenie włosów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2" name="Google Shape;572;p50"/>
          <p:cNvSpPr txBox="1"/>
          <p:nvPr/>
        </p:nvSpPr>
        <p:spPr>
          <a:xfrm>
            <a:off x="6561200" y="1860775"/>
            <a:ext cx="25236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Proxima Nova"/>
                <a:ea typeface="Proxima Nova"/>
                <a:cs typeface="Proxima Nova"/>
                <a:sym typeface="Proxima Nova"/>
              </a:rPr>
              <a:t>        </a:t>
            </a:r>
            <a:r>
              <a:rPr lang="pl" b="1" u="sng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Faktografia:</a:t>
            </a:r>
            <a:endParaRPr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1876 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- pierwsze czepki, szpital Bellevue (USA)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1911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czepki okrągłe z welonikiem, szkoła krakowska 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1921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czepki motylki, szkoła warszawska i poznańska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1991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zastąpienie czepka identyfikatorem, zachowanie go w stroju galowym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1"/>
          <p:cNvPicPr preferRelativeResize="0"/>
          <p:nvPr/>
        </p:nvPicPr>
        <p:blipFill rotWithShape="1">
          <a:blip r:embed="rId3">
            <a:alphaModFix/>
          </a:blip>
          <a:srcRect l="9070" r="9070"/>
          <a:stretch/>
        </p:blipFill>
        <p:spPr>
          <a:xfrm>
            <a:off x="0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1"/>
          <p:cNvPicPr preferRelativeResize="0"/>
          <p:nvPr/>
        </p:nvPicPr>
        <p:blipFill rotWithShape="1">
          <a:blip r:embed="rId4">
            <a:alphaModFix/>
          </a:blip>
          <a:srcRect l="17737" r="17737"/>
          <a:stretch/>
        </p:blipFill>
        <p:spPr>
          <a:xfrm>
            <a:off x="4581425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1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dk2"/>
                </a:solidFill>
              </a:rPr>
              <a:t>Czepki </a:t>
            </a:r>
            <a:endParaRPr b="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EA9999"/>
                </a:solidFill>
              </a:rPr>
              <a:t>pielęgniarskie</a:t>
            </a:r>
            <a:r>
              <a:rPr lang="pl" b="0" i="1">
                <a:solidFill>
                  <a:schemeClr val="dk2"/>
                </a:solidFill>
              </a:rPr>
              <a:t> - kiedyś</a:t>
            </a:r>
            <a:endParaRPr b="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2"/>
          <p:cNvPicPr preferRelativeResize="0"/>
          <p:nvPr/>
        </p:nvPicPr>
        <p:blipFill rotWithShape="1">
          <a:blip r:embed="rId3">
            <a:alphaModFix/>
          </a:blip>
          <a:srcRect l="8787" r="8779"/>
          <a:stretch/>
        </p:blipFill>
        <p:spPr>
          <a:xfrm>
            <a:off x="0" y="-1"/>
            <a:ext cx="4562574" cy="39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2"/>
          <p:cNvPicPr preferRelativeResize="0"/>
          <p:nvPr/>
        </p:nvPicPr>
        <p:blipFill rotWithShape="1">
          <a:blip r:embed="rId4">
            <a:alphaModFix/>
          </a:blip>
          <a:srcRect l="7015" r="7015"/>
          <a:stretch/>
        </p:blipFill>
        <p:spPr>
          <a:xfrm>
            <a:off x="4581425" y="-1"/>
            <a:ext cx="4562577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2"/>
          <p:cNvSpPr txBox="1">
            <a:spLocks noGrp="1"/>
          </p:cNvSpPr>
          <p:nvPr>
            <p:ph type="title"/>
          </p:nvPr>
        </p:nvSpPr>
        <p:spPr>
          <a:xfrm>
            <a:off x="838350" y="410277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dk2"/>
                </a:solidFill>
              </a:rPr>
              <a:t>Czepki </a:t>
            </a:r>
            <a:endParaRPr b="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EA9999"/>
                </a:solidFill>
              </a:rPr>
              <a:t>pielęgniarskie</a:t>
            </a:r>
            <a:r>
              <a:rPr lang="pl" b="0" i="1">
                <a:solidFill>
                  <a:schemeClr val="dk2"/>
                </a:solidFill>
              </a:rPr>
              <a:t> - dziś</a:t>
            </a:r>
            <a:endParaRPr b="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53"/>
          <p:cNvPicPr preferRelativeResize="0"/>
          <p:nvPr/>
        </p:nvPicPr>
        <p:blipFill rotWithShape="1">
          <a:blip r:embed="rId3">
            <a:alphaModFix amt="50000"/>
          </a:blip>
          <a:srcRect t="8047" b="8038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3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Mundur pielęgniarski</a:t>
            </a:r>
            <a:endParaRPr b="0"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4"/>
          <p:cNvSpPr txBox="1"/>
          <p:nvPr/>
        </p:nvSpPr>
        <p:spPr>
          <a:xfrm>
            <a:off x="777075" y="148025"/>
            <a:ext cx="663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i="1">
                <a:solidFill>
                  <a:srgbClr val="1B212C"/>
                </a:solidFill>
                <a:latin typeface="Alfa Slab One"/>
                <a:ea typeface="Alfa Slab One"/>
                <a:cs typeface="Alfa Slab One"/>
                <a:sym typeface="Alfa Slab One"/>
              </a:rPr>
              <a:t>Mundur </a:t>
            </a:r>
            <a:r>
              <a:rPr lang="pl" sz="3000" i="1">
                <a:solidFill>
                  <a:srgbClr val="EA9999"/>
                </a:solidFill>
                <a:latin typeface="Alfa Slab One"/>
                <a:ea typeface="Alfa Slab One"/>
                <a:cs typeface="Alfa Slab One"/>
                <a:sym typeface="Alfa Slab One"/>
              </a:rPr>
              <a:t>pielęgniarski</a:t>
            </a:r>
            <a:endParaRPr sz="3000" i="1">
              <a:solidFill>
                <a:srgbClr val="EA999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98" name="Google Shape;598;p54"/>
          <p:cNvSpPr txBox="1"/>
          <p:nvPr/>
        </p:nvSpPr>
        <p:spPr>
          <a:xfrm>
            <a:off x="0" y="917700"/>
            <a:ext cx="6631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Opis:</a:t>
            </a:r>
            <a:endParaRPr sz="1800"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Zestaw odzieży zawierający </a:t>
            </a:r>
            <a:r>
              <a:rPr lang="pl" sz="1800" b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czepek, fartuch biały krzyżowy tzw. bawet, trzewiki profilaktyczne, peleryna sukienna. 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Wzory mundurów zmieniały się na przestrzeni czasu i zawsze były odzwierciedleniem zmieniających się trendów mody w tym zakresie.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p54"/>
          <p:cNvSpPr txBox="1"/>
          <p:nvPr/>
        </p:nvSpPr>
        <p:spPr>
          <a:xfrm>
            <a:off x="0" y="2887975"/>
            <a:ext cx="3818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Znaczenie:</a:t>
            </a:r>
            <a:endParaRPr sz="1800" b="1" i="1" u="sng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Ochronne</a:t>
            </a: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zabezpiecznie przed zakażeniem skóry, przenoszeniem bakterii, nieczystości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Estetyczne</a:t>
            </a: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szczególne podkreślanie czystości stroju</a:t>
            </a:r>
            <a:r>
              <a:rPr lang="pl" sz="1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0" name="Google Shape;600;p54"/>
          <p:cNvSpPr txBox="1"/>
          <p:nvPr/>
        </p:nvSpPr>
        <p:spPr>
          <a:xfrm>
            <a:off x="5713200" y="2968750"/>
            <a:ext cx="3430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1633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opis stroju pielęgniarskiego z inicjatywy Wincentego a’Paulo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21 luty 1935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zapis w Ustawie o Zawodzie Pielęgniarskim ,,Minister ustala w drodze Rozporządzenia wzory mundurów pielęgniarskich 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 b="1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1990 - 1995</a:t>
            </a:r>
            <a:r>
              <a:rPr lang="pl" i="1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 - zastępowanie munduru odzieżą ochronną zgodną z obowiązującymi przepisami BHP</a:t>
            </a:r>
            <a:endParaRPr i="1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1" name="Google Shape;601;p54"/>
          <p:cNvSpPr txBox="1"/>
          <p:nvPr/>
        </p:nvSpPr>
        <p:spPr>
          <a:xfrm>
            <a:off x="6631200" y="2571750"/>
            <a:ext cx="210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u="sng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Faktografia: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5"/>
          <p:cNvPicPr preferRelativeResize="0"/>
          <p:nvPr/>
        </p:nvPicPr>
        <p:blipFill rotWithShape="1">
          <a:blip r:embed="rId3">
            <a:alphaModFix/>
          </a:blip>
          <a:srcRect t="15305" b="15312"/>
          <a:stretch/>
        </p:blipFill>
        <p:spPr>
          <a:xfrm>
            <a:off x="0" y="0"/>
            <a:ext cx="6660601" cy="344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5"/>
          <p:cNvPicPr preferRelativeResize="0"/>
          <p:nvPr/>
        </p:nvPicPr>
        <p:blipFill rotWithShape="1">
          <a:blip r:embed="rId4">
            <a:alphaModFix/>
          </a:blip>
          <a:srcRect l="622" r="622"/>
          <a:stretch/>
        </p:blipFill>
        <p:spPr>
          <a:xfrm>
            <a:off x="6660550" y="2"/>
            <a:ext cx="2483396" cy="344099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5"/>
          <p:cNvSpPr txBox="1">
            <a:spLocks noGrp="1"/>
          </p:cNvSpPr>
          <p:nvPr>
            <p:ph type="ctrTitle"/>
          </p:nvPr>
        </p:nvSpPr>
        <p:spPr>
          <a:xfrm>
            <a:off x="-175" y="3745800"/>
            <a:ext cx="91440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300" b="0" i="1">
                <a:solidFill>
                  <a:schemeClr val="dk2"/>
                </a:solidFill>
              </a:rPr>
              <a:t>Mundur</a:t>
            </a:r>
            <a:endParaRPr sz="3300" b="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300" b="0" i="1">
                <a:solidFill>
                  <a:srgbClr val="EA9999"/>
                </a:solidFill>
              </a:rPr>
              <a:t>pielęgniarski </a:t>
            </a:r>
            <a:r>
              <a:rPr lang="pl" sz="3300" b="0" i="1">
                <a:solidFill>
                  <a:schemeClr val="dk2"/>
                </a:solidFill>
              </a:rPr>
              <a:t>- kiedyś</a:t>
            </a:r>
            <a:endParaRPr sz="3300" b="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2" y="-1"/>
            <a:ext cx="4561071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82176" y="-1"/>
            <a:ext cx="4561072" cy="398022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6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dk2"/>
                </a:solidFill>
              </a:rPr>
              <a:t>Mundur</a:t>
            </a:r>
            <a:endParaRPr b="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EA9999"/>
                </a:solidFill>
              </a:rPr>
              <a:t>pielęgniarski </a:t>
            </a:r>
            <a:r>
              <a:rPr lang="pl" b="0" i="1">
                <a:solidFill>
                  <a:schemeClr val="dk2"/>
                </a:solidFill>
              </a:rPr>
              <a:t>- dziś</a:t>
            </a:r>
            <a:endParaRPr b="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57"/>
          <p:cNvPicPr preferRelativeResize="0"/>
          <p:nvPr/>
        </p:nvPicPr>
        <p:blipFill rotWithShape="1">
          <a:blip r:embed="rId3">
            <a:alphaModFix amt="50000"/>
          </a:blip>
          <a:srcRect t="10870" b="10870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7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Hymn</a:t>
            </a:r>
            <a:endParaRPr b="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pielęgniarski</a:t>
            </a:r>
            <a:endParaRPr b="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0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1B212C"/>
                </a:solidFill>
              </a:rPr>
              <a:t>Dawno, dawno temu…</a:t>
            </a:r>
            <a:endParaRPr b="0" i="1">
              <a:solidFill>
                <a:srgbClr val="1B212C"/>
              </a:solidFill>
            </a:endParaRPr>
          </a:p>
        </p:txBody>
      </p:sp>
      <p:sp>
        <p:nvSpPr>
          <p:cNvPr id="512" name="Google Shape;512;p40"/>
          <p:cNvSpPr txBox="1">
            <a:spLocks noGrp="1"/>
          </p:cNvSpPr>
          <p:nvPr>
            <p:ph type="body" idx="1"/>
          </p:nvPr>
        </p:nvSpPr>
        <p:spPr>
          <a:xfrm>
            <a:off x="61200" y="1835375"/>
            <a:ext cx="9021600" cy="3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561" dirty="0"/>
              <a:t>Człowiek od zawsze walczy z różnymi, mniej lub bardziej niebezpiecznymi chorobami, radzi sobie ze skutkami nieszczęśliwych wypadków i próbuje ustrzec się przed schorzeniami. Na szczęście w tych zmaganiach nie jest osamotniony. Towarzyszą mu </a:t>
            </a:r>
            <a:r>
              <a:rPr lang="pl" sz="3561" b="1" dirty="0"/>
              <a:t>pełne empatii, współczucia i troski, a na dodatek wyposażeni w praktyczną wiedzę na temat ludzkiego organizmu, różnych metod potęgowania zdrowia, pielęgnowania i leczenia</a:t>
            </a:r>
            <a:r>
              <a:rPr lang="pl" sz="3561" dirty="0"/>
              <a:t> –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561" dirty="0">
                <a:solidFill>
                  <a:srgbClr val="EA9999"/>
                </a:solidFill>
              </a:rPr>
              <a:t> </a:t>
            </a:r>
            <a:r>
              <a:rPr lang="pl" sz="3561" b="1" dirty="0">
                <a:solidFill>
                  <a:srgbClr val="EA9999"/>
                </a:solidFill>
              </a:rPr>
              <a:t>pielęgniarki i pielęgniarze. </a:t>
            </a:r>
            <a:endParaRPr sz="3561" b="1" dirty="0">
              <a:solidFill>
                <a:srgbClr val="EA9999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3561" dirty="0"/>
              <a:t>Przez dziesiątki lat pielęgniarstwo zmieniało swoje oblicze: od metod leczenia i standardów kształcenia po wymagany strój. </a:t>
            </a:r>
            <a:r>
              <a:rPr lang="pl" sz="3561" b="1" u="sng" dirty="0">
                <a:solidFill>
                  <a:srgbClr val="FF9900"/>
                </a:solidFill>
              </a:rPr>
              <a:t>Wraz z ubiegiem czasu kształtowały się różne symbole związane z zawodem pielęgniarki.</a:t>
            </a:r>
            <a:r>
              <a:rPr lang="pl" sz="3561" dirty="0"/>
              <a:t> Nie zmieniła się jednak misja zawodu: ratowanie ludzkiego życia.</a:t>
            </a:r>
            <a:endParaRPr sz="356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8"/>
          <p:cNvSpPr txBox="1">
            <a:spLocks noGrp="1"/>
          </p:cNvSpPr>
          <p:nvPr>
            <p:ph type="title"/>
          </p:nvPr>
        </p:nvSpPr>
        <p:spPr>
          <a:xfrm>
            <a:off x="495150" y="-109450"/>
            <a:ext cx="5499600" cy="11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0" i="1">
                <a:solidFill>
                  <a:srgbClr val="1B212C"/>
                </a:solidFill>
              </a:rPr>
              <a:t>Hymn </a:t>
            </a:r>
            <a:r>
              <a:rPr lang="pl" sz="3000" b="0" i="1">
                <a:solidFill>
                  <a:srgbClr val="EA9999"/>
                </a:solidFill>
              </a:rPr>
              <a:t>pielęgniarski</a:t>
            </a:r>
            <a:endParaRPr sz="3000" b="0" i="1">
              <a:solidFill>
                <a:srgbClr val="EA9999"/>
              </a:solidFill>
            </a:endParaRPr>
          </a:p>
        </p:txBody>
      </p:sp>
      <p:sp>
        <p:nvSpPr>
          <p:cNvPr id="627" name="Google Shape;627;p58"/>
          <p:cNvSpPr txBox="1"/>
          <p:nvPr/>
        </p:nvSpPr>
        <p:spPr>
          <a:xfrm>
            <a:off x="37000" y="939900"/>
            <a:ext cx="6571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Opis:</a:t>
            </a:r>
            <a:endParaRPr sz="1800"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Uroczysta pieśń pochwalna opiewająca wzniosłe idee i zacne czyny pielęgniarek, która jest wykonywana w czasie uroczystości zawodowych. Najczęściej utwór 4-zwrotkowy. W czasie wielokrotnie modyfikowany.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8" name="Google Shape;628;p58"/>
          <p:cNvSpPr txBox="1"/>
          <p:nvPr/>
        </p:nvSpPr>
        <p:spPr>
          <a:xfrm>
            <a:off x="37000" y="2827075"/>
            <a:ext cx="4144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Znaczenie: </a:t>
            </a:r>
            <a:endParaRPr sz="1800" b="1" i="1" u="sng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Wartościujące </a:t>
            </a: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- postrzeganie humanitarnych idei zawodu i chwalebnych czynów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pl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Integracyjne</a:t>
            </a: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z zawodem pielęgniarki, tworzenie więzi z zawodem podczas jednoczenia się w czasie śpiewania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9" name="Google Shape;629;p58"/>
          <p:cNvSpPr txBox="1"/>
          <p:nvPr/>
        </p:nvSpPr>
        <p:spPr>
          <a:xfrm>
            <a:off x="6209200" y="2827075"/>
            <a:ext cx="2878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1935 - napisanie słów i melodii hymnu pielęgniarskiego przez Jana Kielarskiego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1948 - powojenne odtworzenie hymnu 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1962-1971 - adaptacja słów hymnu przez PTP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* PTP - Polskie Towarzystwo Pielęgniarskie 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0" name="Google Shape;630;p58"/>
          <p:cNvSpPr txBox="1"/>
          <p:nvPr/>
        </p:nvSpPr>
        <p:spPr>
          <a:xfrm>
            <a:off x="6823475" y="2456500"/>
            <a:ext cx="179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Faktografia: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9"/>
          <p:cNvSpPr txBox="1">
            <a:spLocks noGrp="1"/>
          </p:cNvSpPr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i="1">
                <a:solidFill>
                  <a:srgbClr val="434343"/>
                </a:solidFill>
              </a:rPr>
              <a:t>Hymn </a:t>
            </a:r>
            <a:endParaRPr i="1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i="1">
                <a:solidFill>
                  <a:srgbClr val="434343"/>
                </a:solidFill>
              </a:rPr>
              <a:t>pielęgniarski</a:t>
            </a:r>
            <a:endParaRPr i="1">
              <a:solidFill>
                <a:srgbClr val="434343"/>
              </a:solidFill>
            </a:endParaRPr>
          </a:p>
        </p:txBody>
      </p:sp>
      <p:pic>
        <p:nvPicPr>
          <p:cNvPr id="636" name="Google Shape;63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300"/>
            <a:ext cx="4369551" cy="52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9" title="Hymn pielęgniarski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1951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60"/>
          <p:cNvPicPr preferRelativeResize="0"/>
          <p:nvPr/>
        </p:nvPicPr>
        <p:blipFill rotWithShape="1">
          <a:blip r:embed="rId3">
            <a:alphaModFix amt="50000"/>
          </a:blip>
          <a:srcRect t="7691" b="7699"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0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Lampka</a:t>
            </a:r>
            <a:endParaRPr b="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oliwna</a:t>
            </a:r>
            <a:endParaRPr b="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Florence Nightingale</a:t>
            </a:r>
            <a:endParaRPr b="0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1"/>
          <p:cNvSpPr txBox="1">
            <a:spLocks noGrp="1"/>
          </p:cNvSpPr>
          <p:nvPr>
            <p:ph type="title"/>
          </p:nvPr>
        </p:nvSpPr>
        <p:spPr>
          <a:xfrm>
            <a:off x="332325" y="-29650"/>
            <a:ext cx="5921400" cy="9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0" i="1">
                <a:solidFill>
                  <a:srgbClr val="1B212C"/>
                </a:solidFill>
              </a:rPr>
              <a:t>Lampka </a:t>
            </a:r>
            <a:r>
              <a:rPr lang="pl" sz="3000" b="0" i="1">
                <a:solidFill>
                  <a:srgbClr val="FF9900"/>
                </a:solidFill>
              </a:rPr>
              <a:t>Nightingale</a:t>
            </a:r>
            <a:endParaRPr sz="3000" b="0" i="1">
              <a:solidFill>
                <a:srgbClr val="FF9900"/>
              </a:solidFill>
            </a:endParaRPr>
          </a:p>
        </p:txBody>
      </p:sp>
      <p:sp>
        <p:nvSpPr>
          <p:cNvPr id="649" name="Google Shape;649;p61"/>
          <p:cNvSpPr txBox="1"/>
          <p:nvPr/>
        </p:nvSpPr>
        <p:spPr>
          <a:xfrm>
            <a:off x="81400" y="784475"/>
            <a:ext cx="6172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Opis:</a:t>
            </a:r>
            <a:endParaRPr sz="1800" b="1" i="1" u="sng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Lampka oliwna, którą posługiwała się </a:t>
            </a:r>
            <a:r>
              <a:rPr lang="pl" sz="1800" b="1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F. Nightingale </a:t>
            </a:r>
            <a:r>
              <a:rPr lang="pl" sz="180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doglądając rannych i chorych żołnierzy w czasie wojny krymskiej, przedstawiana w stylizowany sposób w różnych miejscach w celu podkreślenia cech osobowości Nightingale, godnych najwyższego uznania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0" name="Google Shape;650;p61"/>
          <p:cNvSpPr txBox="1"/>
          <p:nvPr/>
        </p:nvSpPr>
        <p:spPr>
          <a:xfrm>
            <a:off x="81400" y="2742300"/>
            <a:ext cx="3915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Znaczenie:</a:t>
            </a:r>
            <a:endParaRPr sz="1800" b="1" i="1" u="sng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Oceniające opiekę pielęgniarską, jako źródło niezawodności, życzliwości, ciepła, niezależnie od pory dnia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pl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Personalistyczne - nawiązujące do osoby Twórczyni Współczesnego Pielęgniarstwa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1" name="Google Shape;651;p61"/>
          <p:cNvSpPr txBox="1"/>
          <p:nvPr/>
        </p:nvSpPr>
        <p:spPr>
          <a:xfrm>
            <a:off x="6975600" y="2020400"/>
            <a:ext cx="2168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obraz Nightingale z lampką - Muzeum F. Nightingale w Londynie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Proxima Nova"/>
              <a:buChar char="●"/>
            </a:pPr>
            <a:r>
              <a:rPr lang="pl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1921 - pierwszy znaczek Szkoły Pielęgniarek i Higienistek Polskiego Czerwonego Krzyża w Poznaniu, zdobiony czepkiem pielęgniarskim i lampką </a:t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2" name="Google Shape;652;p61"/>
          <p:cNvSpPr txBox="1"/>
          <p:nvPr/>
        </p:nvSpPr>
        <p:spPr>
          <a:xfrm>
            <a:off x="7467325" y="167997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3" name="Google Shape;653;p61"/>
          <p:cNvSpPr txBox="1"/>
          <p:nvPr/>
        </p:nvSpPr>
        <p:spPr>
          <a:xfrm>
            <a:off x="7330700" y="167997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 u="sng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Faktografia: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2"/>
          <p:cNvPicPr preferRelativeResize="0"/>
          <p:nvPr/>
        </p:nvPicPr>
        <p:blipFill rotWithShape="1">
          <a:blip r:embed="rId3">
            <a:alphaModFix/>
          </a:blip>
          <a:srcRect l="10967" r="10967"/>
          <a:stretch/>
        </p:blipFill>
        <p:spPr>
          <a:xfrm>
            <a:off x="0" y="-1"/>
            <a:ext cx="4562576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2"/>
          <p:cNvPicPr preferRelativeResize="0"/>
          <p:nvPr/>
        </p:nvPicPr>
        <p:blipFill rotWithShape="1">
          <a:blip r:embed="rId4">
            <a:alphaModFix/>
          </a:blip>
          <a:srcRect t="5685" b="25732"/>
          <a:stretch/>
        </p:blipFill>
        <p:spPr>
          <a:xfrm>
            <a:off x="4581425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62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dk2"/>
                </a:solidFill>
              </a:rPr>
              <a:t>Lampka </a:t>
            </a:r>
            <a:endParaRPr b="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FF9900"/>
                </a:solidFill>
              </a:rPr>
              <a:t>Nightingale</a:t>
            </a:r>
            <a:endParaRPr b="0" i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3"/>
          <p:cNvSpPr txBox="1">
            <a:spLocks noGrp="1"/>
          </p:cNvSpPr>
          <p:nvPr>
            <p:ph type="title"/>
          </p:nvPr>
        </p:nvSpPr>
        <p:spPr>
          <a:xfrm>
            <a:off x="2140800" y="1630500"/>
            <a:ext cx="4862400" cy="18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1B212C"/>
                </a:solidFill>
              </a:rPr>
              <a:t>Opisy poszczególnych ceremonii </a:t>
            </a:r>
            <a:r>
              <a:rPr lang="pl" b="0" i="1">
                <a:solidFill>
                  <a:srgbClr val="EA9999"/>
                </a:solidFill>
              </a:rPr>
              <a:t>pielęgniarskich</a:t>
            </a:r>
            <a:endParaRPr b="0" i="1"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4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Czepkowanie</a:t>
            </a:r>
            <a:endParaRPr b="0" i="1"/>
          </a:p>
        </p:txBody>
      </p:sp>
      <p:sp>
        <p:nvSpPr>
          <p:cNvPr id="671" name="Google Shape;671;p64"/>
          <p:cNvSpPr txBox="1">
            <a:spLocks noGrp="1"/>
          </p:cNvSpPr>
          <p:nvPr>
            <p:ph type="body" idx="1"/>
          </p:nvPr>
        </p:nvSpPr>
        <p:spPr>
          <a:xfrm>
            <a:off x="311700" y="1810725"/>
            <a:ext cx="8520600" cy="28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u="sng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500" i="1"/>
              <a:t>Uroczystość zawodowa organizowana jako </a:t>
            </a:r>
            <a:r>
              <a:rPr lang="pl" sz="2500" b="1" i="1">
                <a:solidFill>
                  <a:srgbClr val="EA9999"/>
                </a:solidFill>
              </a:rPr>
              <a:t>oznaka pierwszego stopnia wtajemniczenia do zawodu pielęgniarskiego,</a:t>
            </a:r>
            <a:r>
              <a:rPr lang="pl" sz="2500" i="1"/>
              <a:t> na której uczennice szkół pielęgniarskich otrzymywały białe czepki pielęgniarskie bez paska</a:t>
            </a:r>
            <a:endParaRPr sz="2500" i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5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65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Uroczystość czepkowania</a:t>
            </a:r>
            <a:endParaRPr b="0" i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6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Paskowanie</a:t>
            </a:r>
            <a:endParaRPr b="0" i="1"/>
          </a:p>
        </p:txBody>
      </p:sp>
      <p:sp>
        <p:nvSpPr>
          <p:cNvPr id="684" name="Google Shape;684;p66"/>
          <p:cNvSpPr txBox="1">
            <a:spLocks noGrp="1"/>
          </p:cNvSpPr>
          <p:nvPr>
            <p:ph type="body" idx="1"/>
          </p:nvPr>
        </p:nvSpPr>
        <p:spPr>
          <a:xfrm>
            <a:off x="430100" y="2195575"/>
            <a:ext cx="85206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000" i="1"/>
              <a:t>Uroczystość, w czasie której </a:t>
            </a:r>
            <a:r>
              <a:rPr lang="pl" sz="3000" b="1" i="1">
                <a:solidFill>
                  <a:srgbClr val="EA9999"/>
                </a:solidFill>
              </a:rPr>
              <a:t>zakładano 1 cm aksamitkę w poprzek lub wzdłuż wyłogu czepka pielęgniarskiego</a:t>
            </a:r>
            <a:r>
              <a:rPr lang="pl" sz="3000" i="1"/>
              <a:t> nawiązująca do historii paska jako oznaki wysokiej jakości opieki</a:t>
            </a:r>
            <a:endParaRPr sz="3000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7"/>
          <p:cNvPicPr preferRelativeResize="0"/>
          <p:nvPr/>
        </p:nvPicPr>
        <p:blipFill rotWithShape="1">
          <a:blip r:embed="rId3">
            <a:alphaModFix/>
          </a:blip>
          <a:srcRect l="1210" r="120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7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Uroczystość paskowania</a:t>
            </a:r>
            <a:endParaRPr b="0"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1"/>
          <p:cNvSpPr txBox="1">
            <a:spLocks noGrp="1"/>
          </p:cNvSpPr>
          <p:nvPr>
            <p:ph type="title"/>
          </p:nvPr>
        </p:nvSpPr>
        <p:spPr>
          <a:xfrm>
            <a:off x="811650" y="-258561"/>
            <a:ext cx="6458400" cy="14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1B212C"/>
                </a:solidFill>
              </a:rPr>
              <a:t>Czym jest symbolika ?</a:t>
            </a:r>
            <a:endParaRPr b="0" i="1">
              <a:solidFill>
                <a:srgbClr val="1B212C"/>
              </a:solidFill>
            </a:endParaRPr>
          </a:p>
        </p:txBody>
      </p:sp>
      <p:sp>
        <p:nvSpPr>
          <p:cNvPr id="518" name="Google Shape;518;p41"/>
          <p:cNvSpPr txBox="1">
            <a:spLocks noGrp="1"/>
          </p:cNvSpPr>
          <p:nvPr>
            <p:ph type="body" idx="1"/>
          </p:nvPr>
        </p:nvSpPr>
        <p:spPr>
          <a:xfrm>
            <a:off x="811650" y="1435730"/>
            <a:ext cx="7425300" cy="30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 u="sng">
                <a:solidFill>
                  <a:srgbClr val="EA9999"/>
                </a:solidFill>
              </a:rPr>
              <a:t>Symbole pielęgniarstwa</a:t>
            </a:r>
            <a:r>
              <a:rPr lang="pl" sz="2200"/>
              <a:t> </a:t>
            </a:r>
            <a:r>
              <a:rPr lang="pl" sz="2200" b="1"/>
              <a:t>- to oczywiste, czytelne, umowne znaki przyjęte za istotne dla pielęgniarstwa.</a:t>
            </a:r>
            <a:endParaRPr sz="22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200" b="1" u="sng">
                <a:solidFill>
                  <a:srgbClr val="FF9900"/>
                </a:solidFill>
              </a:rPr>
              <a:t>Symbole</a:t>
            </a:r>
            <a:r>
              <a:rPr lang="pl" sz="2200"/>
              <a:t> zazwyczaj występują w formie wizualnej, są utożsamiane z tym, co wyimaginowane, ale na tyle znane, akceptowane i stosowane społecznie/zawodowo, że stanowi poznawczo-informacyjny kod w zawodzie lub w społeczeństwie.</a:t>
            </a:r>
            <a:endParaRPr sz="23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8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Ślubowanie</a:t>
            </a:r>
            <a:endParaRPr b="0" i="1"/>
          </a:p>
        </p:txBody>
      </p:sp>
      <p:sp>
        <p:nvSpPr>
          <p:cNvPr id="697" name="Google Shape;697;p68"/>
          <p:cNvSpPr txBox="1">
            <a:spLocks noGrp="1"/>
          </p:cNvSpPr>
          <p:nvPr>
            <p:ph type="body" idx="1"/>
          </p:nvPr>
        </p:nvSpPr>
        <p:spPr>
          <a:xfrm>
            <a:off x="481250" y="2246700"/>
            <a:ext cx="85206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900" b="1" i="1">
                <a:solidFill>
                  <a:srgbClr val="EA9999"/>
                </a:solidFill>
              </a:rPr>
              <a:t>Ślubowanie</a:t>
            </a:r>
            <a:r>
              <a:rPr lang="pl" sz="2900" i="1">
                <a:solidFill>
                  <a:srgbClr val="EA9999"/>
                </a:solidFill>
              </a:rPr>
              <a:t> </a:t>
            </a:r>
            <a:r>
              <a:rPr lang="pl" sz="2900" i="1"/>
              <a:t>- uroczysta przysięga, zobowiązanie absolwentki bądź absolwenta szkoły pielęgniarskiej do przestrzegania norm </a:t>
            </a:r>
            <a:r>
              <a:rPr lang="pl" sz="2900" b="1" i="1">
                <a:solidFill>
                  <a:srgbClr val="CC0000"/>
                </a:solidFill>
              </a:rPr>
              <a:t>kodeksu etyki zawodowej pielęgniarki </a:t>
            </a:r>
            <a:endParaRPr sz="2900" b="1" i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9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9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69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Ślubowanie</a:t>
            </a:r>
            <a:endParaRPr b="0" i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0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 dirty="0"/>
              <a:t>Międzynarodowy Dzień Pielęgniarki</a:t>
            </a:r>
            <a:endParaRPr b="0" i="1" dirty="0"/>
          </a:p>
        </p:txBody>
      </p:sp>
      <p:sp>
        <p:nvSpPr>
          <p:cNvPr id="710" name="Google Shape;710;p70"/>
          <p:cNvSpPr txBox="1">
            <a:spLocks noGrp="1"/>
          </p:cNvSpPr>
          <p:nvPr>
            <p:ph type="body" idx="1"/>
          </p:nvPr>
        </p:nvSpPr>
        <p:spPr>
          <a:xfrm>
            <a:off x="563325" y="2225175"/>
            <a:ext cx="85206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800" i="1" dirty="0"/>
              <a:t>Dzień, podniesiony do rangi święta osób, </a:t>
            </a:r>
            <a:r>
              <a:rPr lang="pl" sz="2800" b="1" i="1" dirty="0">
                <a:solidFill>
                  <a:srgbClr val="EA9999"/>
                </a:solidFill>
              </a:rPr>
              <a:t>wykonujących zawód pielęgniarki,</a:t>
            </a:r>
            <a:r>
              <a:rPr lang="pl" sz="2800" i="1" dirty="0"/>
              <a:t> w którym cywilizowane społeczności pragną zwrócić uwagę na problemy pielęgniarstwa i opieki zdrowotnej.</a:t>
            </a:r>
            <a:endParaRPr sz="2800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71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1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71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Międzynarodowy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Dzień 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Pielęgniarek</a:t>
            </a:r>
            <a:endParaRPr b="0" i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2"/>
          <p:cNvSpPr txBox="1">
            <a:spLocks noGrp="1"/>
          </p:cNvSpPr>
          <p:nvPr>
            <p:ph type="title"/>
          </p:nvPr>
        </p:nvSpPr>
        <p:spPr>
          <a:xfrm>
            <a:off x="1885350" y="1897113"/>
            <a:ext cx="5373300" cy="13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Podsumowanie</a:t>
            </a:r>
            <a:endParaRPr b="0"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3"/>
          <p:cNvSpPr txBox="1">
            <a:spLocks noGrp="1"/>
          </p:cNvSpPr>
          <p:nvPr>
            <p:ph type="ctrTitle"/>
          </p:nvPr>
        </p:nvSpPr>
        <p:spPr>
          <a:xfrm>
            <a:off x="661050" y="542100"/>
            <a:ext cx="7821900" cy="4059300"/>
          </a:xfrm>
          <a:prstGeom prst="rect">
            <a:avLst/>
          </a:prstGeom>
          <a:ln w="28575" cap="flat" cmpd="sng">
            <a:solidFill>
              <a:srgbClr val="1B212C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i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Wartość symboli i tradycji pielęgniarstwa</a:t>
            </a:r>
            <a:r>
              <a:rPr lang="pl" sz="2000" b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w kształtowaniu jest niezaprzeczalna. Symbole pełnią dwie podstawow funkcje:</a:t>
            </a:r>
            <a:endParaRPr sz="2000" b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pl" sz="2000" i="1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wewnętrzną</a:t>
            </a:r>
            <a:r>
              <a:rPr lang="pl" sz="2000" b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wskazującą na identyfikację pielęgniarki z grupą zawodową</a:t>
            </a:r>
            <a:endParaRPr sz="2000" b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pl" sz="2000" i="1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zewnętrzną</a:t>
            </a:r>
            <a:r>
              <a:rPr lang="pl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sz="2000" b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- umożliwiającą identyfikację członków grupy zawodowej przez społeczeństwo</a:t>
            </a:r>
            <a:endParaRPr sz="2000" b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0" i="1" u="sng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Historia tworzy się na bieżąco, powstałe symbole oraz tradycje są jednym z wyników otrzymanych poprzez rozwijanie się społeczeństwa oraz tworzenia historii.</a:t>
            </a:r>
            <a:endParaRPr sz="2000" b="0" i="1" u="sng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4"/>
          <p:cNvSpPr txBox="1">
            <a:spLocks noGrp="1"/>
          </p:cNvSpPr>
          <p:nvPr>
            <p:ph type="title"/>
          </p:nvPr>
        </p:nvSpPr>
        <p:spPr>
          <a:xfrm>
            <a:off x="1766250" y="1110100"/>
            <a:ext cx="5700300" cy="24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B212C"/>
                </a:solidFill>
              </a:rPr>
              <a:t>Bibliografia : </a:t>
            </a:r>
            <a:endParaRPr>
              <a:solidFill>
                <a:srgbClr val="1B212C"/>
              </a:solidFill>
            </a:endParaRPr>
          </a:p>
          <a:p>
            <a:pPr marL="457200" lvl="0" indent="-309244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1B212C"/>
              </a:buClr>
              <a:buSzPct val="92700"/>
              <a:buFont typeface="Proxima Nova"/>
              <a:buChar char="●"/>
            </a:pPr>
            <a:r>
              <a:rPr lang="pl" sz="1522" b="0">
                <a:solidFill>
                  <a:srgbClr val="1B212C"/>
                </a:solidFill>
                <a:latin typeface="Proxima Nova"/>
                <a:ea typeface="Proxima Nova"/>
                <a:cs typeface="Proxima Nova"/>
                <a:sym typeface="Proxima Nova"/>
              </a:rPr>
              <a:t>,,Podstawy pielęgniarstwa. Podręcznik dla studentów i absolwentów kierunków pielęgniarstwo i położnictwo.TOM 1 Założenia teoretyczne’’ -</a:t>
            </a:r>
            <a:r>
              <a:rPr lang="pl" sz="1966" b="0">
                <a:solidFill>
                  <a:srgbClr val="1B212C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sz="1505" b="0">
                <a:solidFill>
                  <a:srgbClr val="1B212C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Barbara Ślusarska, Danuta Zarzycka, Kazimiera Zahradniczek</a:t>
            </a:r>
            <a:endParaRPr sz="1505" b="0">
              <a:solidFill>
                <a:srgbClr val="1B212C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924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Proxima Nova"/>
              <a:buChar char="●"/>
            </a:pPr>
            <a:r>
              <a:rPr lang="pl" sz="1411" b="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https://repozytorium.ka.edu.pl/bitstream/handle/11315/706/Gibas_Debska_Zasadnosc_tradycji_i_symboliki_we_wspolczesnym_pielegniarstwie_2014.pdf?sequence=1&amp;isAllowed=y</a:t>
            </a:r>
            <a:endParaRPr sz="1411" b="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1B212C"/>
                </a:solidFill>
              </a:rPr>
              <a:t>Symbole </a:t>
            </a:r>
            <a:endParaRPr b="0" i="1">
              <a:solidFill>
                <a:srgbClr val="1B212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/>
              <a:t>pielęgniarstwa</a:t>
            </a:r>
            <a:endParaRPr b="0" i="1"/>
          </a:p>
        </p:txBody>
      </p:sp>
      <p:sp>
        <p:nvSpPr>
          <p:cNvPr id="524" name="Google Shape;524;p42"/>
          <p:cNvSpPr txBox="1">
            <a:spLocks noGrp="1"/>
          </p:cNvSpPr>
          <p:nvPr>
            <p:ph type="body" idx="1"/>
          </p:nvPr>
        </p:nvSpPr>
        <p:spPr>
          <a:xfrm>
            <a:off x="4665000" y="170225"/>
            <a:ext cx="4479000" cy="4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 u="sng">
                <a:solidFill>
                  <a:srgbClr val="EA9999"/>
                </a:solidFill>
              </a:rPr>
              <a:t>Do podstawowych symboli pielęgniarstwa, należą :</a:t>
            </a:r>
            <a:endParaRPr sz="2200" b="1" u="sng">
              <a:solidFill>
                <a:srgbClr val="EA9999"/>
              </a:solidFill>
            </a:endParaRPr>
          </a:p>
          <a:p>
            <a:pPr marL="457200" lvl="0" indent="-357822" algn="l" rtl="0"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pl" sz="2200"/>
              <a:t>czepek pielęgniarski </a:t>
            </a:r>
            <a:endParaRPr sz="2200"/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" sz="2200"/>
              <a:t>mundur pielęgniarski </a:t>
            </a:r>
            <a:endParaRPr sz="2200"/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" sz="2200"/>
              <a:t>hymn pielęgniarski </a:t>
            </a:r>
            <a:endParaRPr sz="2200"/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" sz="2200"/>
              <a:t>lampka oliwna - ,,lampka Nightingale’’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200"/>
              <a:t>Ponadto funkcjonują również pewne </a:t>
            </a:r>
            <a:r>
              <a:rPr lang="pl" sz="2200" b="1" u="sng">
                <a:solidFill>
                  <a:srgbClr val="FF9900"/>
                </a:solidFill>
              </a:rPr>
              <a:t>ceremonie</a:t>
            </a:r>
            <a:r>
              <a:rPr lang="pl" sz="2200" u="sng">
                <a:solidFill>
                  <a:srgbClr val="FF9900"/>
                </a:solidFill>
              </a:rPr>
              <a:t>,</a:t>
            </a:r>
            <a:r>
              <a:rPr lang="pl" sz="2200"/>
              <a:t> które kojarzone są z pielęgniarstwem. Zalicza się do nich: </a:t>
            </a:r>
            <a:r>
              <a:rPr lang="pl" sz="2200" b="1"/>
              <a:t>czepkowanie, paskowanie, ślubowanie oraz Międzynarodowy Dzień Pielęgniarki i Położnej </a:t>
            </a:r>
            <a:endParaRPr sz="22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3"/>
          <p:cNvSpPr txBox="1">
            <a:spLocks noGrp="1"/>
          </p:cNvSpPr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lt1"/>
                </a:solidFill>
              </a:rPr>
              <a:t>Symbole</a:t>
            </a:r>
            <a:r>
              <a:rPr lang="pl" b="0" i="1">
                <a:solidFill>
                  <a:srgbClr val="1B212C"/>
                </a:solidFill>
              </a:rPr>
              <a:t> pełnią określone </a:t>
            </a:r>
            <a:r>
              <a:rPr lang="pl" b="0" i="1">
                <a:solidFill>
                  <a:schemeClr val="lt1"/>
                </a:solidFill>
              </a:rPr>
              <a:t>funkcje</a:t>
            </a:r>
            <a:endParaRPr b="0" i="1">
              <a:solidFill>
                <a:schemeClr val="lt1"/>
              </a:solidFill>
            </a:endParaRPr>
          </a:p>
        </p:txBody>
      </p:sp>
      <p:sp>
        <p:nvSpPr>
          <p:cNvPr id="530" name="Google Shape;530;p43"/>
          <p:cNvSpPr txBox="1">
            <a:spLocks noGrp="1"/>
          </p:cNvSpPr>
          <p:nvPr>
            <p:ph type="body" idx="1"/>
          </p:nvPr>
        </p:nvSpPr>
        <p:spPr>
          <a:xfrm>
            <a:off x="4883775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000" b="1" i="1" u="sng">
                <a:solidFill>
                  <a:srgbClr val="212121"/>
                </a:solidFill>
              </a:rPr>
              <a:t>Normatywne</a:t>
            </a:r>
            <a:r>
              <a:rPr lang="pl" sz="2000">
                <a:solidFill>
                  <a:srgbClr val="FF9900"/>
                </a:solidFill>
              </a:rPr>
              <a:t> </a:t>
            </a:r>
            <a:r>
              <a:rPr lang="pl" sz="2000" b="1">
                <a:solidFill>
                  <a:srgbClr val="212121"/>
                </a:solidFill>
              </a:rPr>
              <a:t>- wskazują wzory zachowań odnoszących się do ustalonych norm, regół, zasad</a:t>
            </a:r>
            <a:r>
              <a:rPr lang="pl" sz="2000">
                <a:solidFill>
                  <a:srgbClr val="212121"/>
                </a:solidFill>
              </a:rPr>
              <a:t> </a:t>
            </a:r>
            <a:r>
              <a:rPr lang="pl" sz="2000" i="1">
                <a:solidFill>
                  <a:srgbClr val="212121"/>
                </a:solidFill>
              </a:rPr>
              <a:t>np.: osoba w czepku pielęgniarskim, rozpoznawana jest jako osoba, od której można oczekiwać współczucia</a:t>
            </a:r>
            <a:endParaRPr sz="2000" i="1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4"/>
          <p:cNvSpPr txBox="1">
            <a:spLocks noGrp="1"/>
          </p:cNvSpPr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chemeClr val="lt1"/>
                </a:solidFill>
              </a:rPr>
              <a:t>Symbole</a:t>
            </a:r>
            <a:r>
              <a:rPr lang="pl" b="0" i="1">
                <a:solidFill>
                  <a:srgbClr val="1B212C"/>
                </a:solidFill>
              </a:rPr>
              <a:t> pełnią określone </a:t>
            </a:r>
            <a:r>
              <a:rPr lang="pl" b="0" i="1">
                <a:solidFill>
                  <a:schemeClr val="lt1"/>
                </a:solidFill>
              </a:rPr>
              <a:t>funkcje</a:t>
            </a:r>
            <a:endParaRPr b="0" i="1">
              <a:solidFill>
                <a:schemeClr val="lt1"/>
              </a:solidFill>
            </a:endParaRPr>
          </a:p>
        </p:txBody>
      </p:sp>
      <p:sp>
        <p:nvSpPr>
          <p:cNvPr id="536" name="Google Shape;536;p44"/>
          <p:cNvSpPr txBox="1">
            <a:spLocks noGrp="1"/>
          </p:cNvSpPr>
          <p:nvPr>
            <p:ph type="body" idx="1"/>
          </p:nvPr>
        </p:nvSpPr>
        <p:spPr>
          <a:xfrm>
            <a:off x="4891175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200" b="1" i="1" u="sng">
                <a:solidFill>
                  <a:srgbClr val="212121"/>
                </a:solidFill>
              </a:rPr>
              <a:t>Ekspresyjne</a:t>
            </a:r>
            <a:r>
              <a:rPr lang="pl" sz="2200" b="1">
                <a:solidFill>
                  <a:srgbClr val="212121"/>
                </a:solidFill>
              </a:rPr>
              <a:t> - wyrażające przeżycia i uczucia wewnętrzne, sentymenty,</a:t>
            </a:r>
            <a:r>
              <a:rPr lang="pl" sz="2200">
                <a:solidFill>
                  <a:srgbClr val="212121"/>
                </a:solidFill>
              </a:rPr>
              <a:t> </a:t>
            </a:r>
            <a:r>
              <a:rPr lang="pl" sz="2200" i="1">
                <a:solidFill>
                  <a:srgbClr val="212121"/>
                </a:solidFill>
              </a:rPr>
              <a:t>np.: czerwona róża ofiarowana kobiecie przez mężczyznę</a:t>
            </a:r>
            <a:endParaRPr sz="2200" i="1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5"/>
          <p:cNvSpPr txBox="1">
            <a:spLocks noGrp="1"/>
          </p:cNvSpPr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 dirty="0">
                <a:solidFill>
                  <a:schemeClr val="lt1"/>
                </a:solidFill>
              </a:rPr>
              <a:t>Symbole</a:t>
            </a:r>
            <a:r>
              <a:rPr lang="pl" b="0" i="1" dirty="0">
                <a:solidFill>
                  <a:srgbClr val="1B212C"/>
                </a:solidFill>
              </a:rPr>
              <a:t> pełnią określone </a:t>
            </a:r>
            <a:r>
              <a:rPr lang="pl" b="0" i="1" dirty="0">
                <a:solidFill>
                  <a:schemeClr val="lt1"/>
                </a:solidFill>
              </a:rPr>
              <a:t>funkcje</a:t>
            </a:r>
            <a:endParaRPr b="0" i="1" dirty="0">
              <a:solidFill>
                <a:schemeClr val="lt1"/>
              </a:solidFill>
            </a:endParaRPr>
          </a:p>
        </p:txBody>
      </p:sp>
      <p:sp>
        <p:nvSpPr>
          <p:cNvPr id="542" name="Google Shape;542;p45"/>
          <p:cNvSpPr txBox="1">
            <a:spLocks noGrp="1"/>
          </p:cNvSpPr>
          <p:nvPr>
            <p:ph type="body" idx="1"/>
          </p:nvPr>
        </p:nvSpPr>
        <p:spPr>
          <a:xfrm>
            <a:off x="4891175" y="1069200"/>
            <a:ext cx="3942600" cy="30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900" b="1" i="1" u="sng">
                <a:solidFill>
                  <a:srgbClr val="212121"/>
                </a:solidFill>
              </a:rPr>
              <a:t>Instrumentalne</a:t>
            </a:r>
            <a:r>
              <a:rPr lang="pl" sz="1900">
                <a:solidFill>
                  <a:srgbClr val="212121"/>
                </a:solidFill>
              </a:rPr>
              <a:t> </a:t>
            </a:r>
            <a:r>
              <a:rPr lang="pl" sz="1900" b="1">
                <a:solidFill>
                  <a:srgbClr val="212121"/>
                </a:solidFill>
              </a:rPr>
              <a:t>- stosowane przez kogoś w określonym celu wywołujące działania osób, którym są przedstawiane,</a:t>
            </a:r>
            <a:r>
              <a:rPr lang="pl" sz="1900">
                <a:solidFill>
                  <a:srgbClr val="212121"/>
                </a:solidFill>
              </a:rPr>
              <a:t> </a:t>
            </a:r>
            <a:r>
              <a:rPr lang="pl" sz="1900" i="1">
                <a:solidFill>
                  <a:srgbClr val="212121"/>
                </a:solidFill>
              </a:rPr>
              <a:t>np.: przybliżanie młodzieży sylwetek zasłużonych pielęgniarek powinno zgodnie z powyżej wymienioną funkcją symbolu wpłynąć na chęć naśladowania wyborów i czynów przedstawionych wzorów osobowych</a:t>
            </a:r>
            <a:endParaRPr sz="1900" i="1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6"/>
          <p:cNvSpPr txBox="1">
            <a:spLocks noGrp="1"/>
          </p:cNvSpPr>
          <p:nvPr>
            <p:ph type="title"/>
          </p:nvPr>
        </p:nvSpPr>
        <p:spPr>
          <a:xfrm>
            <a:off x="811650" y="-11"/>
            <a:ext cx="6458400" cy="14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0" i="1">
                <a:solidFill>
                  <a:srgbClr val="1B212C"/>
                </a:solidFill>
              </a:rPr>
              <a:t>Na co pozwala stosowanie </a:t>
            </a:r>
            <a:r>
              <a:rPr lang="pl" b="0" i="1">
                <a:solidFill>
                  <a:srgbClr val="FF9900"/>
                </a:solidFill>
              </a:rPr>
              <a:t>symboli ?</a:t>
            </a:r>
            <a:endParaRPr b="0" i="1">
              <a:solidFill>
                <a:srgbClr val="FF9900"/>
              </a:solidFill>
            </a:endParaRPr>
          </a:p>
        </p:txBody>
      </p:sp>
      <p:sp>
        <p:nvSpPr>
          <p:cNvPr id="548" name="Google Shape;548;p46"/>
          <p:cNvSpPr txBox="1">
            <a:spLocks noGrp="1"/>
          </p:cNvSpPr>
          <p:nvPr>
            <p:ph type="body" idx="1"/>
          </p:nvPr>
        </p:nvSpPr>
        <p:spPr>
          <a:xfrm>
            <a:off x="227850" y="1694775"/>
            <a:ext cx="8688300" cy="30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i="1" dirty="0"/>
              <a:t>Zastosowanie </a:t>
            </a:r>
            <a:r>
              <a:rPr lang="pl" sz="2000" b="1" i="1" dirty="0">
                <a:solidFill>
                  <a:srgbClr val="FF9900"/>
                </a:solidFill>
              </a:rPr>
              <a:t>symboli</a:t>
            </a:r>
            <a:r>
              <a:rPr lang="pl" sz="2000" b="1" i="1" dirty="0"/>
              <a:t> </a:t>
            </a:r>
            <a:r>
              <a:rPr lang="pl" sz="2000" b="1" i="1" dirty="0">
                <a:solidFill>
                  <a:srgbClr val="EA9999"/>
                </a:solidFill>
              </a:rPr>
              <a:t>w pielęgniarstwie</a:t>
            </a:r>
            <a:r>
              <a:rPr lang="pl" sz="2000" b="1" i="1" dirty="0"/>
              <a:t> pozwala na integrację zawodową z zachowaniem określonych pozycji ról zawodowych.</a:t>
            </a:r>
            <a:endParaRPr sz="2000" b="1" i="1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000" dirty="0"/>
              <a:t>Integracja w wymiarze horyzontalnym - pozwala na zróżnicowanie pozycji ról zawodowych w wymiarze</a:t>
            </a:r>
            <a:r>
              <a:rPr lang="pl" sz="2000" dirty="0">
                <a:solidFill>
                  <a:srgbClr val="EA9999"/>
                </a:solidFill>
              </a:rPr>
              <a:t> pielęgniarki</a:t>
            </a:r>
            <a:r>
              <a:rPr lang="pl" sz="2000" dirty="0"/>
              <a:t> - inne zawody medyczne i w wymiarze wertykalnym, gdzie dochodzi do różnicowania w ramach wewnętrznej hierarchii zawodowej, na osi wyższość - niższość.</a:t>
            </a:r>
            <a:endParaRPr sz="20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000" dirty="0"/>
              <a:t>Wykorzystywanie tych symboli w określonych sytuacjach tworzy</a:t>
            </a:r>
            <a:r>
              <a:rPr lang="pl" sz="2000" b="1" dirty="0"/>
              <a:t> </a:t>
            </a:r>
            <a:r>
              <a:rPr lang="pl" sz="2000" b="1" u="sng" dirty="0">
                <a:solidFill>
                  <a:schemeClr val="accent3"/>
                </a:solidFill>
              </a:rPr>
              <a:t>tradycję.</a:t>
            </a:r>
            <a:endParaRPr sz="2000" b="1" u="sng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 txBox="1">
            <a:spLocks noGrp="1"/>
          </p:cNvSpPr>
          <p:nvPr>
            <p:ph type="title"/>
          </p:nvPr>
        </p:nvSpPr>
        <p:spPr>
          <a:xfrm>
            <a:off x="1705435" y="1383847"/>
            <a:ext cx="5822036" cy="23758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600" b="0" i="1" u="sng" dirty="0">
                <a:solidFill>
                  <a:schemeClr val="accent3"/>
                </a:solidFill>
              </a:rPr>
              <a:t>Tradycja</a:t>
            </a:r>
            <a:br>
              <a:rPr lang="pl" sz="2600" b="0" i="1" u="sng" dirty="0">
                <a:solidFill>
                  <a:schemeClr val="accent3"/>
                </a:solidFill>
              </a:rPr>
            </a:br>
            <a:r>
              <a:rPr lang="pl" sz="26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600" dirty="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6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to zasady postępowania, obyczaje, poglądy przekazywane z pokolenia na pokolenie,</a:t>
            </a:r>
            <a:r>
              <a:rPr lang="pl" sz="2600" b="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l" sz="2600" b="0" i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np.: tradycje świąteczne czy zawodowe</a:t>
            </a:r>
            <a:endParaRPr sz="2600" b="0" i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1100</Words>
  <Application>Microsoft Office PowerPoint</Application>
  <PresentationFormat>Pokaz na ekranie (16:9)</PresentationFormat>
  <Paragraphs>117</Paragraphs>
  <Slides>36</Slides>
  <Notes>36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Alfa Slab One</vt:lpstr>
      <vt:lpstr>Arial</vt:lpstr>
      <vt:lpstr>Proxima Nova</vt:lpstr>
      <vt:lpstr>Gameday</vt:lpstr>
      <vt:lpstr>Symbolika w pielęgniarstwie  Amelia Żachowska Studenckie Koło Naukowe Polskiego Towarzystwa Pielęgniarkiego przy PWSZ w Głogowie</vt:lpstr>
      <vt:lpstr>Dawno, dawno temu…</vt:lpstr>
      <vt:lpstr>Czym jest symbolika ?</vt:lpstr>
      <vt:lpstr>Symbole  pielęgniarstwa</vt:lpstr>
      <vt:lpstr>Symbole pełnią określone funkcje</vt:lpstr>
      <vt:lpstr>Symbole pełnią określone funkcje</vt:lpstr>
      <vt:lpstr>Symbole pełnią określone funkcje</vt:lpstr>
      <vt:lpstr>Na co pozwala stosowanie symboli ?</vt:lpstr>
      <vt:lpstr>Tradycja    to zasady postępowania, obyczaje, poglądy przekazywane z pokolenia na pokolenie, np.: tradycje świąteczne czy zawodowe</vt:lpstr>
      <vt:lpstr>Charakterystyka symboli pielęgniarskich</vt:lpstr>
      <vt:lpstr>Czepki  pielęgniarskie</vt:lpstr>
      <vt:lpstr>Czepek pielęgniarski </vt:lpstr>
      <vt:lpstr>Czepki  pielęgniarskie - kiedyś</vt:lpstr>
      <vt:lpstr>Czepki  pielęgniarskie - dziś</vt:lpstr>
      <vt:lpstr>Mundur pielęgniarski</vt:lpstr>
      <vt:lpstr>Prezentacja programu PowerPoint</vt:lpstr>
      <vt:lpstr>Mundur pielęgniarski - kiedyś</vt:lpstr>
      <vt:lpstr>Mundur pielęgniarski - dziś</vt:lpstr>
      <vt:lpstr>Hymn pielęgniarski</vt:lpstr>
      <vt:lpstr>Hymn pielęgniarski</vt:lpstr>
      <vt:lpstr>Hymn  pielęgniarski</vt:lpstr>
      <vt:lpstr>Lampka oliwna Florence Nightingale</vt:lpstr>
      <vt:lpstr>Lampka Nightingale</vt:lpstr>
      <vt:lpstr>Lampka  Nightingale</vt:lpstr>
      <vt:lpstr>Opisy poszczególnych ceremonii pielęgniarskich</vt:lpstr>
      <vt:lpstr>Czepkowanie</vt:lpstr>
      <vt:lpstr>Uroczystość czepkowania</vt:lpstr>
      <vt:lpstr>Paskowanie</vt:lpstr>
      <vt:lpstr>Uroczystość paskowania</vt:lpstr>
      <vt:lpstr>Ślubowanie</vt:lpstr>
      <vt:lpstr>Ślubowanie</vt:lpstr>
      <vt:lpstr>Międzynarodowy Dzień Pielęgniarki</vt:lpstr>
      <vt:lpstr>Międzynarodowy Dzień  Pielęgniarek</vt:lpstr>
      <vt:lpstr>Podsumowanie</vt:lpstr>
      <vt:lpstr>Wartość symboli i tradycji pielęgniarstwa w kształtowaniu jest niezaprzeczalna. Symbole pełnią dwie podstawow funkcje: wewnętrzną - wskazującą na identyfikację pielęgniarki z grupą zawodową zewnętrzną - umożliwiającą identyfikację członków grupy zawodowej przez społeczeństwo  Historia tworzy się na bieżąco, powstałe symbole oraz tradycje są jednym z wyników otrzymanych poprzez rozwijanie się społeczeństwa oraz tworzenia historii.</vt:lpstr>
      <vt:lpstr>Bibliografia :  ,,Podstawy pielęgniarstwa. Podręcznik dla studentów i absolwentów kierunków pielęgniarstwo i położnictwo.TOM 1 Założenia teoretyczne’’ - Barbara Ślusarska, Danuta Zarzycka, Kazimiera Zahradniczek https://repozytorium.ka.edu.pl/bitstream/handle/11315/706/Gibas_Debska_Zasadnosc_tradycji_i_symboliki_we_wspolczesnym_pielegniarstwie_2014.pdf?sequence=1&amp;isAllowed=y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Symbolika w pielęgniarstwie</dc:title>
  <dc:creator>ITKarol</dc:creator>
  <cp:lastModifiedBy>ITKarol</cp:lastModifiedBy>
  <cp:revision>9</cp:revision>
  <dcterms:modified xsi:type="dcterms:W3CDTF">2022-05-13T10:55:59Z</dcterms:modified>
</cp:coreProperties>
</file>