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Raleway" pitchFamily="2" charset="-18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794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GaNM+mjgyGqICztU9EUw6uIOm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  <p:guide pos="7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3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3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3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38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47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4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4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48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48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48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9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9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1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4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4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4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4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4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4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4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4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4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45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46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demiaczerniaka.pl/dla-pacjentow/diagnoza-leczenie-lista-osrodkow/przerzut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demiaczerniaka.pl/akademia-czerniaka/o-akademii-czerniak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atolodzynaklatce.wordpres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>
            <a:spLocks noGrp="1"/>
          </p:cNvSpPr>
          <p:nvPr>
            <p:ph type="ctrTitle"/>
          </p:nvPr>
        </p:nvSpPr>
        <p:spPr>
          <a:xfrm>
            <a:off x="3315250" y="0"/>
            <a:ext cx="53880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 sz="3200" b="0"/>
              <a:t>Szkoła Zdrowia</a:t>
            </a:r>
            <a:endParaRPr sz="3200" b="0"/>
          </a:p>
        </p:txBody>
      </p:sp>
      <p:sp>
        <p:nvSpPr>
          <p:cNvPr id="73" name="Google Shape;73;p1"/>
          <p:cNvSpPr txBox="1">
            <a:spLocks noGrp="1"/>
          </p:cNvSpPr>
          <p:nvPr>
            <p:ph type="subTitle" idx="1"/>
          </p:nvPr>
        </p:nvSpPr>
        <p:spPr>
          <a:xfrm>
            <a:off x="3854050" y="1359063"/>
            <a:ext cx="49797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" sz="3200" b="1"/>
              <a:t>Unikaj nadmiernej ekspozycji na promienie słoneczne!</a:t>
            </a:r>
            <a:endParaRPr sz="3200" b="1"/>
          </a:p>
        </p:txBody>
      </p:sp>
      <p:sp>
        <p:nvSpPr>
          <p:cNvPr id="74" name="Google Shape;74;p1"/>
          <p:cNvSpPr txBox="1"/>
          <p:nvPr/>
        </p:nvSpPr>
        <p:spPr>
          <a:xfrm>
            <a:off x="1350950" y="3449300"/>
            <a:ext cx="73521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sz="16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Agnieszka Bock</a:t>
            </a:r>
            <a:endParaRPr sz="16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sz="16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Studenckie Koło Naukowe Polskiego Towarzystwa Pielęgniarskiego</a:t>
            </a:r>
            <a:endParaRPr sz="16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sz="16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Instytut Medyczny, Państwowa Wyższa Szkoła Zawodowa w Głogowie</a:t>
            </a:r>
            <a:endParaRPr sz="16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3">
            <a:alphaModFix/>
          </a:blip>
          <a:srcRect l="10855" r="8000"/>
          <a:stretch/>
        </p:blipFill>
        <p:spPr>
          <a:xfrm>
            <a:off x="74350" y="782775"/>
            <a:ext cx="3543301" cy="23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9300"/>
            <a:ext cx="5417700" cy="40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0102" y="1560052"/>
            <a:ext cx="3446400" cy="21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1"/>
          <p:cNvSpPr txBox="1"/>
          <p:nvPr/>
        </p:nvSpPr>
        <p:spPr>
          <a:xfrm>
            <a:off x="5671675" y="414400"/>
            <a:ext cx="3128400" cy="13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Fototypy skóry według Fitzpatricka</a:t>
            </a:r>
            <a:endParaRPr sz="25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0" y="85700"/>
            <a:ext cx="4191401" cy="347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/>
          <p:nvPr/>
        </p:nvSpPr>
        <p:spPr>
          <a:xfrm>
            <a:off x="4436275" y="417900"/>
            <a:ext cx="44469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7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 chroni nasze oczy przed działaniem promieni UV?</a:t>
            </a:r>
            <a:endParaRPr sz="27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ato"/>
              <a:buChar char="-"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film łzowy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ato"/>
              <a:buChar char="-"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rogówka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ato"/>
              <a:buChar char="-"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soczewka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ato"/>
              <a:buChar char="-"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ciecz wodnista w ciele szklistym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2"/>
          <p:cNvSpPr txBox="1"/>
          <p:nvPr/>
        </p:nvSpPr>
        <p:spPr>
          <a:xfrm>
            <a:off x="235750" y="3643300"/>
            <a:ext cx="857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Dzieci i młodzi dorośli są bardziej narażeni na szkodliwe działanie promieni UV na gałkę oczną</a:t>
            </a:r>
            <a:endParaRPr sz="1800" b="1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Przyczyny: bardziej przezroczysta soczewka</a:t>
            </a:r>
            <a:endParaRPr sz="16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 dzieci do 10 r.ż. przepuszcza </a:t>
            </a:r>
            <a:r>
              <a:rPr lang="pl" sz="18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75% światła UV</a:t>
            </a:r>
            <a:r>
              <a:rPr lang="pl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które dochodzi do siatkówki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/>
          <p:nvPr/>
        </p:nvSpPr>
        <p:spPr>
          <a:xfrm>
            <a:off x="503650" y="803700"/>
            <a:ext cx="8304600" cy="3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l" sz="3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Promieniowanie ultrafioletowe </a:t>
            </a:r>
            <a:endParaRPr sz="3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l" sz="3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długości 300 nm</a:t>
            </a:r>
            <a:r>
              <a:rPr lang="pl" sz="35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" sz="3500" b="1" i="0" u="sng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( UV B )</a:t>
            </a:r>
            <a:r>
              <a:rPr lang="pl" sz="35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5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l" sz="3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 </a:t>
            </a:r>
            <a:r>
              <a:rPr lang="pl" sz="3500" b="1" i="0" u="sng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600</a:t>
            </a:r>
            <a:r>
              <a:rPr lang="pl" sz="3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razy większy wpływ </a:t>
            </a:r>
            <a:endParaRPr sz="3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l" sz="3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 uszkodzenie tkanek oka </a:t>
            </a:r>
            <a:endParaRPr sz="3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l" sz="3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niż promieniowanie </a:t>
            </a:r>
            <a:endParaRPr sz="3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l" sz="3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długości 325 nm </a:t>
            </a:r>
            <a:r>
              <a:rPr lang="pl" sz="35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( UV A )</a:t>
            </a:r>
            <a:r>
              <a:rPr lang="pl" sz="3500" b="0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500" b="0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[Kolozsári i in. 2002 ]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423600" y="724550"/>
            <a:ext cx="82968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 sz="2500"/>
              <a:t>Niekorzystne działanie nadfioletu na gałkę oczną</a:t>
            </a:r>
            <a:endParaRPr sz="2500"/>
          </a:p>
        </p:txBody>
      </p:sp>
      <p:sp>
        <p:nvSpPr>
          <p:cNvPr id="147" name="Google Shape;147;p14"/>
          <p:cNvSpPr txBox="1"/>
          <p:nvPr/>
        </p:nvSpPr>
        <p:spPr>
          <a:xfrm>
            <a:off x="621500" y="1564475"/>
            <a:ext cx="80154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-"/>
            </a:pPr>
            <a:r>
              <a:rPr lang="pl"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słoneczne zapalenie rogówki i spojówki (światłowstręt, łzawienie, uczucie piasku pod powiekami)</a:t>
            </a:r>
            <a:endParaRPr sz="1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-"/>
            </a:pPr>
            <a:r>
              <a:rPr lang="pl"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retinopatia słoneczna (uszkodzenie siatkówki przez promieniowanie słoneczne)</a:t>
            </a:r>
            <a:endParaRPr sz="1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WYSTARCZY KILKUMINUTOWA EKSPOZYCJA PRZY BEZPOŚREDNIM PATRZENIU NA SŁOŃCE!!!</a:t>
            </a:r>
            <a:endParaRPr sz="2000" b="1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-"/>
            </a:pPr>
            <a:r>
              <a:rPr lang="pl"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zaćma</a:t>
            </a:r>
            <a:endParaRPr sz="1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-"/>
            </a:pPr>
            <a:r>
              <a:rPr lang="pl"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zwyrodnienie plamki związane z wiekiem ( AMD )</a:t>
            </a:r>
            <a:endParaRPr sz="1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-"/>
            </a:pPr>
            <a:r>
              <a:rPr lang="pl"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rogowacenie słoneczne</a:t>
            </a:r>
            <a:endParaRPr sz="1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-"/>
            </a:pPr>
            <a:r>
              <a:rPr lang="pl" sz="1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guzy złośliwe powiek</a:t>
            </a:r>
            <a:endParaRPr sz="15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-"/>
            </a:pPr>
            <a:r>
              <a:rPr lang="pl" sz="1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rak (podstawnokomórkowy, rogowiak kolczystokomórkowy, czerniak)</a:t>
            </a:r>
            <a:endParaRPr sz="15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/>
          <p:nvPr/>
        </p:nvSpPr>
        <p:spPr>
          <a:xfrm>
            <a:off x="964400" y="707225"/>
            <a:ext cx="7629600" cy="3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"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Światowa Organizacja Zdrowia (WHO) szacuje, że zmniejszenie warstwy ozonu </a:t>
            </a:r>
            <a:endParaRPr sz="30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"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 stratosferze o kolejne 10% może spowodować dodatkowo </a:t>
            </a:r>
            <a:endParaRPr sz="30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"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 ciągu roku </a:t>
            </a:r>
            <a:r>
              <a:rPr lang="pl" sz="30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około 300 tys.</a:t>
            </a:r>
            <a:r>
              <a:rPr lang="pl"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0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"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zachorowań na nowotwory skóry, </a:t>
            </a:r>
            <a:endParaRPr sz="30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"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 tym czerniaka złośliwego.</a:t>
            </a:r>
            <a:r>
              <a:rPr lang="pl" sz="2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 Norwal i in. 2011 ]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/>
        </p:nvSpPr>
        <p:spPr>
          <a:xfrm>
            <a:off x="818925" y="933875"/>
            <a:ext cx="8074500" cy="3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 Polsce co roku odnotowuje się około </a:t>
            </a:r>
            <a:r>
              <a:rPr lang="pl" sz="25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50 000 </a:t>
            </a:r>
            <a:r>
              <a:rPr lang="pl" sz="2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przypadków nowych zachorowań na nowotwory skóry. W tym około </a:t>
            </a:r>
            <a:r>
              <a:rPr lang="pl" sz="25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2500-3000 </a:t>
            </a:r>
            <a:r>
              <a:rPr lang="pl" sz="2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stanowią zachorowania na czerniaki, ok. </a:t>
            </a:r>
            <a:r>
              <a:rPr lang="pl" sz="25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1500 czerniaków jest wykrywanych </a:t>
            </a:r>
            <a:endParaRPr sz="2500" b="1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w </a:t>
            </a:r>
            <a:r>
              <a:rPr lang="pl" sz="2500" b="1" i="0" u="none" strike="noStrike" cap="none">
                <a:solidFill>
                  <a:srgbClr val="FFFF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stadium zaawansowanym lub rozsianym</a:t>
            </a:r>
            <a:r>
              <a:rPr lang="pl" sz="25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pl" sz="2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5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Liczba czerniaków podwaja się co 10 lat.</a:t>
            </a:r>
            <a:r>
              <a:rPr lang="pl" sz="900" b="0" i="0" u="none" strike="noStrike" cap="none">
                <a:solidFill>
                  <a:srgbClr val="82828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/>
        </p:nvSpPr>
        <p:spPr>
          <a:xfrm>
            <a:off x="517225" y="359175"/>
            <a:ext cx="811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" sz="3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Czerniak - czym jest?</a:t>
            </a:r>
            <a:endParaRPr sz="30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761475" y="1350525"/>
            <a:ext cx="787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Nowotwór złośliwy skóry.  Jego charakterystyczną cechą jest dynamiczny wzrost.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Wywodzi się z komórek wytwarzających barwnik – melanocytów.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Najczęściej pojawiają się na skórze, ale mogą wystąpić również w obrębie gałki ocznej, ust i nosa.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W Polsce umieralność na tę chorobę wynosi 20%!!!</a:t>
            </a:r>
            <a:endParaRPr sz="2500" b="1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/>
        </p:nvSpPr>
        <p:spPr>
          <a:xfrm>
            <a:off x="316075" y="517225"/>
            <a:ext cx="824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l" sz="5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Szybkie rozpoznanie choroby i usunięcie zmiany zanim dojdzie do jej rozwoju pozwala na wyleczenie niemal w 100%</a:t>
            </a:r>
            <a:endParaRPr sz="50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/>
        </p:nvSpPr>
        <p:spPr>
          <a:xfrm>
            <a:off x="761475" y="775825"/>
            <a:ext cx="801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Zwykły pieprzyk może przekształcić się w czerniaka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 ciągu kilku miesięcy.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Kolejne kilka miesięcy to rozwój w głąb skóry (naskórek, skórę właściwą, naczynia krwionośne i limfatyczne).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 momencie przedostania się komórek czerniaka do organizmu następuje jego szybki rozwój z zajęciem organów wewnętrznych -</a:t>
            </a:r>
            <a:r>
              <a:rPr lang="pl" sz="2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wątroba, płuca, mózg.</a:t>
            </a:r>
            <a:endParaRPr sz="25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330450" y="359175"/>
            <a:ext cx="630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" sz="2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Grupa szczególnego ryzyka </a:t>
            </a:r>
            <a:endParaRPr sz="2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jasnej karnacji, rudych lub blond włosach, niebieskich oczach, licznych piegach</a:t>
            </a: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dużej liczbie znamion barwnikowych, znamion w miejscach drażnienia</a:t>
            </a: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które doznały oparzeń słonecznych, szczególnie </a:t>
            </a: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 dzieciństwie</a:t>
            </a: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słabo tolerujących słońce, opalających się z dużym trudem lub w ogóle</a:t>
            </a: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przebywających w pełnym słońcu powyżej godziny dziennie</a:t>
            </a: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 których w rodzinie występowały przypadki czerniaka lub innych nowotworów skóry</a:t>
            </a: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korzystających z solarium</a:t>
            </a:r>
            <a:endParaRPr sz="1900" b="0" i="0" u="none" strike="noStrike" cap="none">
              <a:solidFill>
                <a:schemeClr val="l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7250" y="1454400"/>
            <a:ext cx="2750575" cy="34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pl" sz="3000"/>
              <a:t>Czym jest promieniowanie słoneczne </a:t>
            </a:r>
            <a:endParaRPr sz="300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 sz="3000"/>
              <a:t>i jakie są jego rodzaje?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pl" sz="3000"/>
              <a:t>Jak promieniowanie UV wpływa na człowieka i jakie wiąże się z tym zagrożenie dla zdrowia?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pl" sz="3000"/>
              <a:t>Nowotwory skóry: czerniak - czym jest oraz profilaktyka.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pl" sz="3000"/>
              <a:t>Sposoby na ochronę przed promieniami UV.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/>
        </p:nvSpPr>
        <p:spPr>
          <a:xfrm>
            <a:off x="948250" y="268800"/>
            <a:ext cx="745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Złote zasady ochrony przed czerniakiem </a:t>
            </a:r>
            <a:endParaRPr sz="2500" b="1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wdł. akademii czerniaka</a:t>
            </a:r>
            <a:endParaRPr sz="2500" b="1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143675" y="1336150"/>
            <a:ext cx="85917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Raz w miesiącu dokładnie oglądaj swoją skórę – sprawdź, czy Twoje znamiona nie zmieniają się lub czy nie pojawiły się nowe.</a:t>
            </a: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Jeśli zauważysz, że coś podejrzanego dzieje się z Twoim znamieniem, niezwłocznie udaj się do dermatologa lub chirurga-onkologa.</a:t>
            </a: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Unikaj słońca w godzinach 11.00-16.00.</a:t>
            </a: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Nie opalaj się w solarium!</a:t>
            </a: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Przynajmniej raz na rok odwiedzaj kontrolnie dermatologa lub chirurga-onkologa.</a:t>
            </a: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ato"/>
              <a:buChar char="●"/>
            </a:pPr>
            <a:r>
              <a:rPr lang="pl" sz="1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Jeśli chcesz się opalać, rób to z głową – pamiętaj o stosowaniu filtrów UV, noszeniu czapki i okularów przeciwsłonecznych.</a:t>
            </a:r>
            <a:endParaRPr sz="1400" b="0" i="0" u="none" strike="noStrike" cap="none">
              <a:solidFill>
                <a:schemeClr val="l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"/>
              <a:t>Jak chronić się przed niekorzystnym działaniem promieni słonecznych?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/>
        </p:nvSpPr>
        <p:spPr>
          <a:xfrm>
            <a:off x="632225" y="353625"/>
            <a:ext cx="796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SPF</a:t>
            </a:r>
            <a:r>
              <a:rPr lang="pl"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 Sun Protect Factor ) wskaźnik ochrony, określa czas w jakim można przebywać na słońcu do wystąpienia odczynu rumieniowego w porównaniu do ekspozycji bez zastosowania filtra, gdzie rumień pojawia się szacunkowo </a:t>
            </a: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po 15 minutach.</a:t>
            </a:r>
            <a:endParaRPr sz="1800" b="1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Czas ekspozycji z zastosowaniem filtrów: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Krem z SPF 15 – ochrona przez 3 godziny i 45 minut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Krem z SPF 20 – ochrona przez 5 godzin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Krem z SPF 30 – ochrona przez 7 godzin i 30 minut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Krem z SPF 50 – ochrona przez 12 godzin i 30 minut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5375" y="1442000"/>
            <a:ext cx="2683624" cy="268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/>
        </p:nvSpPr>
        <p:spPr>
          <a:xfrm>
            <a:off x="300050" y="289325"/>
            <a:ext cx="8422500" cy="4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Europejski Związek Przemysłu - stopień ochrony</a:t>
            </a:r>
            <a:endParaRPr sz="25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l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Niski stopień ochrony</a:t>
            </a:r>
            <a:r>
              <a:rPr lang="pl" sz="2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pl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SPF od 6 do 10</a:t>
            </a:r>
            <a:r>
              <a:rPr lang="pl" sz="2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 zatrzymują około 50% promieniowania )</a:t>
            </a:r>
            <a:endParaRPr sz="23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l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Średni stopień ochrony</a:t>
            </a:r>
            <a:r>
              <a:rPr lang="pl" sz="2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pl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SPF 15, 20, 25</a:t>
            </a:r>
            <a:r>
              <a:rPr lang="pl" sz="2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 zatrzymują około 93% promieniowania )</a:t>
            </a:r>
            <a:endParaRPr sz="23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l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Wysoki stopień ochrony</a:t>
            </a:r>
            <a:r>
              <a:rPr lang="pl" sz="2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pl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SPF od 30 do 50</a:t>
            </a:r>
            <a:r>
              <a:rPr lang="pl" sz="2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 zatrzymują około 97% promieniowania )</a:t>
            </a:r>
            <a:endParaRPr sz="23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/>
        </p:nvSpPr>
        <p:spPr>
          <a:xfrm>
            <a:off x="526800" y="296364"/>
            <a:ext cx="809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" sz="30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Zasady stosowania preparatów z filtrem</a:t>
            </a:r>
            <a:endParaRPr sz="30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-"/>
            </a:pPr>
            <a:r>
              <a:rPr lang="pl" sz="20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 dokładaniu filtru najlepiej co 2-3 godziny (powyższe wartości mówią o produkcie nienaruszonym np. potem czy wodą) </a:t>
            </a:r>
            <a:endParaRPr sz="20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-"/>
            </a:pPr>
            <a:r>
              <a:rPr lang="pl" sz="20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każdorazowej aplikacji po kąpieli</a:t>
            </a:r>
            <a:endParaRPr sz="20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-"/>
            </a:pPr>
            <a:r>
              <a:rPr lang="pl" sz="20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 ilości nakładanego kosmetyku, powinna być to dość gruba, zabezpieczająca warstwa</a:t>
            </a:r>
            <a:endParaRPr sz="20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-"/>
            </a:pPr>
            <a:r>
              <a:rPr lang="pl" sz="20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każdy kosmetyk powinien nam służyć tylko 1 sezon</a:t>
            </a:r>
            <a:endParaRPr sz="20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-"/>
            </a:pPr>
            <a:r>
              <a:rPr lang="pl" sz="20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 zwróceniu uwagi czy dany produkt chroni jednocześnie przed UVA i UVB</a:t>
            </a:r>
            <a:endParaRPr sz="2000" b="1" i="0" u="none" strike="noStrike" cap="none">
              <a:solidFill>
                <a:srgbClr val="FFFFFF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423600" y="61237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 sz="4000">
                <a:solidFill>
                  <a:srgbClr val="FFFF00"/>
                </a:solidFill>
              </a:rPr>
              <a:t>Okulary przeciwsłoneczne</a:t>
            </a:r>
            <a:endParaRPr sz="4000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 sz="4000">
                <a:solidFill>
                  <a:srgbClr val="FFFF00"/>
                </a:solidFill>
              </a:rPr>
              <a:t>Tylko z odpowiednimi filtrami </a:t>
            </a:r>
            <a:endParaRPr sz="4000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 sz="4000">
                <a:solidFill>
                  <a:srgbClr val="FFFF00"/>
                </a:solidFill>
              </a:rPr>
              <a:t>UV A i UV B</a:t>
            </a:r>
            <a:endParaRPr sz="4000">
              <a:solidFill>
                <a:srgbClr val="FFFF00"/>
              </a:solidFill>
            </a:endParaRPr>
          </a:p>
        </p:txBody>
      </p:sp>
      <p:pic>
        <p:nvPicPr>
          <p:cNvPr id="212" name="Google Shape;21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4937" y="2315775"/>
            <a:ext cx="3894125" cy="220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/>
        </p:nvSpPr>
        <p:spPr>
          <a:xfrm>
            <a:off x="430975" y="291650"/>
            <a:ext cx="7383000" cy="19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" sz="21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Kategoria 0</a:t>
            </a:r>
            <a:r>
              <a:rPr lang="pl" sz="2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– przepuszcza 80-100 % światła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" sz="21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Kategoria 1</a:t>
            </a:r>
            <a:r>
              <a:rPr lang="pl" sz="2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– przepuszcza 43-80 %światła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" sz="21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Kategoria 2</a:t>
            </a:r>
            <a:r>
              <a:rPr lang="pl" sz="2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– przepuszcza 18-43% światła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" sz="21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Kategoria 3</a:t>
            </a:r>
            <a:r>
              <a:rPr lang="pl" sz="2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– przepuszcza 8-18% światła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" sz="21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Kategoria 4</a:t>
            </a:r>
            <a:r>
              <a:rPr lang="pl" sz="2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– przepuszcza 3-8%światła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l"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Bezpieczne okulary łatwo jednak jest rozpoznać – poza oznaczeniem </a:t>
            </a:r>
            <a:endParaRPr sz="17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l" sz="17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UV 400</a:t>
            </a:r>
            <a:r>
              <a:rPr lang="pl"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należy sprawdzić czy posiadają nadrukowany znak „CE” lub normy: </a:t>
            </a:r>
            <a:endParaRPr sz="17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l" sz="17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EN 166:2001,89/686/EWG, EN 1836+A1:2009, ISO 9001:2000.</a:t>
            </a:r>
            <a:r>
              <a:rPr lang="pl"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7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l"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Powinny one się znajdować na metce lub wewnątrz zausznika. </a:t>
            </a:r>
            <a:endParaRPr sz="17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l"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Tego rodzaju normy świadczą o tym, że okulary zostały wyprodukowane zgodnie z europejskimi normami i są zgodne z kryteriami ochrony przeciwsłonecznej (etermed.pl )</a:t>
            </a:r>
            <a:endParaRPr sz="17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43434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/>
        </p:nvSpPr>
        <p:spPr>
          <a:xfrm>
            <a:off x="407200" y="417900"/>
            <a:ext cx="861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750100" y="578650"/>
            <a:ext cx="766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/>
              <a:t>DZIĘKUJĘ ZA UWAGĘ!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/>
        </p:nvSpPr>
        <p:spPr>
          <a:xfrm>
            <a:off x="229875" y="617800"/>
            <a:ext cx="88503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Warto zobaczyć: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Europejski Kodeks Walki z Rakiem. </a:t>
            </a:r>
            <a:r>
              <a:rPr lang="pl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Centrum Onkologii – Instytut im. Marii Skłodowskiej Curie, Warszawa 2015</a:t>
            </a:r>
            <a:endParaRPr sz="20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0" i="0" strike="noStrike" cap="none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https://www.akademiaczerniaka.pl/akademia-czerniaka/o-akademii-czerniaka</a:t>
            </a:r>
            <a:endParaRPr sz="2000" b="0" i="0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0" i="0" strike="noStrike" cap="none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https://patolodzynaklatce.wordpress.com/</a:t>
            </a:r>
            <a:endParaRPr sz="2000" b="0" i="0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/>
              <a:t>Promieniowanie słoneczne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/>
              <a:t>na co oddziaływuje?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333300" y="804425"/>
            <a:ext cx="8296800" cy="1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/>
              <a:t>Czym jest promieniowanie słoneczne?</a:t>
            </a:r>
            <a:endParaRPr/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538" y="2730200"/>
            <a:ext cx="6346925" cy="19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240225" y="433550"/>
            <a:ext cx="4288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0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 sz="2000" b="0"/>
              <a:t>promieniowanie </a:t>
            </a:r>
            <a:r>
              <a:rPr lang="pl" sz="2000"/>
              <a:t>UV A</a:t>
            </a:r>
            <a:r>
              <a:rPr lang="pl" sz="2000" b="0"/>
              <a:t> - działanie rumieniotwórcze niewielkie, powoduje powstanie przebarwień natychmiastowych i opóźnionych, odpowiedzialne za wywołane światłem reakcji polekowych </a:t>
            </a:r>
            <a:endParaRPr sz="20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 sz="2000" b="0"/>
              <a:t>przechodzi przez szyby okienne</a:t>
            </a:r>
            <a:endParaRPr sz="20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0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 sz="2000" b="0"/>
              <a:t>promieniowanie </a:t>
            </a:r>
            <a:r>
              <a:rPr lang="pl" sz="2000"/>
              <a:t>UV B</a:t>
            </a:r>
            <a:r>
              <a:rPr lang="pl" sz="2000" b="0"/>
              <a:t> - rumieniotwórcze, wywołuje opaleniznę, odpowiedzialne za oparzenia słoneczne, penetruje przez wodę</a:t>
            </a:r>
            <a:endParaRPr sz="20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0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0"/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4900" y="1067875"/>
            <a:ext cx="4369975" cy="34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188400" y="390750"/>
            <a:ext cx="7882200" cy="21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l" sz="2000" b="0"/>
              <a:t>promieniowanie </a:t>
            </a:r>
            <a:r>
              <a:rPr lang="pl" sz="2000"/>
              <a:t>UV C</a:t>
            </a:r>
            <a:r>
              <a:rPr lang="pl" sz="2000" b="0"/>
              <a:t> - bardzo szkodliwe, uszkadza DNA, zatrzymywane w warstwie ozonowej w stratosferze, jednak jego warstwa nie jest równomierna na wszystkich szerokościach geograficznych</a:t>
            </a:r>
            <a:endParaRPr/>
          </a:p>
        </p:txBody>
      </p:sp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8400" y="1960775"/>
            <a:ext cx="3461425" cy="24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0000" y="2436100"/>
            <a:ext cx="3931120" cy="26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243675" y="414400"/>
            <a:ext cx="82968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3332"/>
              <a:buNone/>
            </a:pPr>
            <a:r>
              <a:rPr lang="pl" sz="2500"/>
              <a:t>Odbicie promieni słonecznych</a:t>
            </a:r>
            <a:endParaRPr sz="2500"/>
          </a:p>
        </p:txBody>
      </p:sp>
      <p:sp>
        <p:nvSpPr>
          <p:cNvPr id="110" name="Google Shape;110;p8"/>
          <p:cNvSpPr txBox="1"/>
          <p:nvPr/>
        </p:nvSpPr>
        <p:spPr>
          <a:xfrm>
            <a:off x="675075" y="2057500"/>
            <a:ext cx="786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8"/>
          <p:cNvSpPr txBox="1"/>
          <p:nvPr/>
        </p:nvSpPr>
        <p:spPr>
          <a:xfrm>
            <a:off x="532525" y="1113500"/>
            <a:ext cx="79083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trawa, gleba  - </a:t>
            </a:r>
            <a:r>
              <a:rPr lang="pl" sz="2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25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sucha, piaszczysta plaża - </a:t>
            </a:r>
            <a:r>
              <a:rPr lang="pl" sz="2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15%</a:t>
            </a:r>
            <a:endParaRPr sz="25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woda - </a:t>
            </a:r>
            <a:r>
              <a:rPr lang="pl" sz="2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20%</a:t>
            </a:r>
            <a:endParaRPr sz="25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powierzchnia śniegu - </a:t>
            </a:r>
            <a:r>
              <a:rPr lang="pl" sz="25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85%</a:t>
            </a:r>
            <a:endParaRPr sz="2500" b="1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 sz="45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Promieniowanie UV przenika </a:t>
            </a:r>
            <a:endParaRPr sz="45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 sz="45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w 95% do wody.</a:t>
            </a:r>
            <a:endParaRPr sz="45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l" sz="45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Do głębokości 3 metrów dociera jedynie 50% promieniowania.</a:t>
            </a:r>
            <a:endParaRPr sz="7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350" y="1285950"/>
            <a:ext cx="6708676" cy="35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 txBox="1"/>
          <p:nvPr/>
        </p:nvSpPr>
        <p:spPr>
          <a:xfrm>
            <a:off x="767875" y="316900"/>
            <a:ext cx="76422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Czym grozi zbyt długa ekspozycja na promienie słoneczne?</a:t>
            </a:r>
            <a:endParaRPr sz="25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Pokaz na ekranie (16:9)</PresentationFormat>
  <Paragraphs>160</Paragraphs>
  <Slides>28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Lato</vt:lpstr>
      <vt:lpstr>Raleway</vt:lpstr>
      <vt:lpstr>Swiss</vt:lpstr>
      <vt:lpstr> Szkoła Zdrowia</vt:lpstr>
      <vt:lpstr>Czym jest promieniowanie słoneczne  i jakie są jego rodzaje? Jak promieniowanie UV wpływa na człowieka i jakie wiąże się z tym zagrożenie dla zdrowia? Nowotwory skóry: czerniak - czym jest oraz profilaktyka. Sposoby na ochronę przed promieniami UV.</vt:lpstr>
      <vt:lpstr>Promieniowanie słoneczne na co oddziaływuje?</vt:lpstr>
      <vt:lpstr>Czym jest promieniowanie słoneczne?</vt:lpstr>
      <vt:lpstr> promieniowanie UV A - działanie rumieniotwórcze niewielkie, powoduje powstanie przebarwień natychmiastowych i opóźnionych, odpowiedzialne za wywołane światłem reakcji polekowych  przechodzi przez szyby okienne  promieniowanie UV B - rumieniotwórcze, wywołuje opaleniznę, odpowiedzialne za oparzenia słoneczne, penetruje przez wodę  </vt:lpstr>
      <vt:lpstr>promieniowanie UV C - bardzo szkodliwe, uszkadza DNA, zatrzymywane w warstwie ozonowej w stratosferze, jednak jego warstwa nie jest równomierna na wszystkich szerokościach geograficznych</vt:lpstr>
      <vt:lpstr>Odbicie promieni słonecznych</vt:lpstr>
      <vt:lpstr>Promieniowanie UV przenika  w 95% do wody. Do głębokości 3 metrów dociera jedynie 50% promieniowania.</vt:lpstr>
      <vt:lpstr>Prezentacja programu PowerPoint</vt:lpstr>
      <vt:lpstr>Prezentacja programu PowerPoint</vt:lpstr>
      <vt:lpstr>Prezentacja programu PowerPoint</vt:lpstr>
      <vt:lpstr>Prezentacja programu PowerPoint</vt:lpstr>
      <vt:lpstr>Niekorzystne działanie nadfioletu na gałkę oczną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chronić się przed niekorzystnym działaniem promieni słonecznych?</vt:lpstr>
      <vt:lpstr>Prezentacja programu PowerPoint</vt:lpstr>
      <vt:lpstr>Prezentacja programu PowerPoint</vt:lpstr>
      <vt:lpstr>Prezentacja programu PowerPoint</vt:lpstr>
      <vt:lpstr>Okulary przeciwsłoneczne Tylko z odpowiednimi filtrami  UV A i UV B</vt:lpstr>
      <vt:lpstr>Prezentacja programu PowerPoint</vt:lpstr>
      <vt:lpstr>DZIĘKUJĘ ZA UWAGĘ!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Szkoła Zdrowia</dc:title>
  <cp:lastModifiedBy>Elzbieta Garwacka-Czachor</cp:lastModifiedBy>
  <cp:revision>1</cp:revision>
  <dcterms:modified xsi:type="dcterms:W3CDTF">2022-04-25T22:14:42Z</dcterms:modified>
</cp:coreProperties>
</file>