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2" r:id="rId5"/>
    <p:sldId id="279" r:id="rId6"/>
    <p:sldId id="278" r:id="rId7"/>
    <p:sldId id="271" r:id="rId8"/>
    <p:sldId id="282" r:id="rId9"/>
    <p:sldId id="259" r:id="rId10"/>
    <p:sldId id="261" r:id="rId11"/>
    <p:sldId id="262" r:id="rId12"/>
    <p:sldId id="263" r:id="rId13"/>
    <p:sldId id="265" r:id="rId14"/>
    <p:sldId id="266" r:id="rId15"/>
    <p:sldId id="270" r:id="rId16"/>
    <p:sldId id="268" r:id="rId17"/>
    <p:sldId id="276" r:id="rId18"/>
    <p:sldId id="273" r:id="rId19"/>
    <p:sldId id="280" r:id="rId20"/>
    <p:sldId id="275" r:id="rId21"/>
    <p:sldId id="274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346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71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64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3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9721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632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71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39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4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4196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35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C5FA5E-93E3-4CD3-BA34-7776DF610B45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CF5FCB-2B64-48FF-8E02-03D71ADDEE9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3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jskikodekswalkizrakiem.pl/" TargetMode="External"/><Relationship Id="rId2" Type="http://schemas.openxmlformats.org/officeDocument/2006/relationships/hyperlink" Target="http://www.12sposobownazdrowie.pl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D2DFF-3DE4-412D-8D6C-838F166B4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Dbaj </a:t>
            </a:r>
            <a:br>
              <a:rPr lang="pl-PL" dirty="0"/>
            </a:br>
            <a:r>
              <a:rPr lang="pl-PL" dirty="0"/>
              <a:t>o szczepienia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71EBA5-9557-4DD4-948B-FAAA4E538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PWSZ w Głogowie- Szkoła zdrowia- 7.04.2022 rok</a:t>
            </a:r>
          </a:p>
        </p:txBody>
      </p:sp>
    </p:spTree>
    <p:extLst>
      <p:ext uri="{BB962C8B-B14F-4D97-AF65-F5344CB8AC3E}">
        <p14:creationId xmlns:p14="http://schemas.microsoft.com/office/powerpoint/2010/main" val="288223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9CE88-3A0A-42DE-95D6-5361E0E7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Zakażenie </a:t>
            </a:r>
            <a:r>
              <a:rPr lang="pl-PL" dirty="0" err="1"/>
              <a:t>hbv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4C8CF8-C9F0-4E2C-9F2A-B02DAA89F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 może dojść do zakażenia HBV?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F66979-4648-4B3F-B174-B28C4AB91D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Główną drogą rozprzestrzeniania się HBV jest krew i rzadziej kontakty seksualne. HBV może zostać również przeniesione z matki na dziecko.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BF222A2-7E4A-421B-AD77-92CC30803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Jaki jest związek HBV z rakiem wątroby?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EEEA875-D6CE-4FEE-AAE5-6FDBCCB6AD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Wirus zapalenia wątroby typu B powoduje uszkodzenie wątroby. Im dłużej trwa infekcja, tym większe jest ryzyko zachorowania na raka.</a:t>
            </a:r>
          </a:p>
        </p:txBody>
      </p:sp>
    </p:spTree>
    <p:extLst>
      <p:ext uri="{BB962C8B-B14F-4D97-AF65-F5344CB8AC3E}">
        <p14:creationId xmlns:p14="http://schemas.microsoft.com/office/powerpoint/2010/main" val="173901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3FE813-3021-4B6F-89D2-8DD17A79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Szczepienie =zdrowie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F8310D-3B89-479A-BE23-B25432F1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Jak zmniejszyć ryzyko rozwoju raka wątroby?</a:t>
            </a:r>
          </a:p>
          <a:p>
            <a:r>
              <a:rPr lang="pl-PL" dirty="0"/>
              <a:t>Od wielu lat dostępna jest szczepionka przeciwko HBV. Według zaleceń Światowej Organizacji Zdrowia pierwszą dawkę szczepienia podaje się już w pierwszej dobie po urodzeniu dziecka, a kolejne dwie w drugim i siódmym miesiącu życia.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399D2A-2B28-46A3-814E-D4F6536FB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4" y="2402927"/>
            <a:ext cx="2859272" cy="284098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B6133F-1269-4A86-A919-B0751B16E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25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3F8295-7BE3-4710-8C26-6AE12FA1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HPV?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C39C7F-0AAC-4689-B107-E24B896BB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84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776A30-953D-4C84-8557-2386C240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HPV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36C21A-47FA-4A0B-A77D-D4E494F96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HPV, czyli wirus brodawczaka ludzkiego (Human </a:t>
            </a:r>
            <a:r>
              <a:rPr lang="pl-PL" dirty="0" err="1"/>
              <a:t>Papilloma</a:t>
            </a:r>
            <a:r>
              <a:rPr lang="pl-PL" dirty="0"/>
              <a:t> </a:t>
            </a:r>
            <a:r>
              <a:rPr lang="pl-PL" dirty="0" err="1"/>
              <a:t>Virus</a:t>
            </a:r>
            <a:r>
              <a:rPr lang="pl-PL" dirty="0"/>
              <a:t>) powoduje najbardziej rozpowszechnioną infekcję przenoszoną podczas kontaktów seksualnych. HPV może przez lata nie dawać żadnych objawów, a mimo to osoba zainfekowana zakaża innych.</a:t>
            </a:r>
          </a:p>
        </p:txBody>
      </p:sp>
    </p:spTree>
    <p:extLst>
      <p:ext uri="{BB962C8B-B14F-4D97-AF65-F5344CB8AC3E}">
        <p14:creationId xmlns:p14="http://schemas.microsoft.com/office/powerpoint/2010/main" val="194507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929566-8CC1-4EC8-A0D8-2DBD38AA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Zakażenia </a:t>
            </a:r>
            <a:r>
              <a:rPr lang="pl-PL" dirty="0" err="1"/>
              <a:t>hpv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48C7F6-9B86-4C2F-9CEA-91BDDEDC9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Czy zakażenie HPV jest groźne dla zdrowia?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142131-7CE5-44AE-A1DC-77E4123C6A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Część z ponad 150 opisanych typów wirusów HPV może powodować problemy zdrowotne. W ciągu życia ponad 50 </a:t>
            </a:r>
            <a:r>
              <a:rPr lang="pl-PL" dirty="0" err="1"/>
              <a:t>proc.aktywnych</a:t>
            </a:r>
            <a:r>
              <a:rPr lang="pl-PL" dirty="0"/>
              <a:t> seksualnie dorosłych zaraża się HPV i przechodzi ostrą lub przewlekłą infekcję. Większość zakażeń ostrych ulega samowyleczeniu i nie powoduje problemów ze zdrowiem. Niektóre szczepy wirusa (szczególnie typy 16 i 18) zwiększają ryzyko zachorowania na raka szyjki macicy i inne nowotwory (gardła, odbytu, odbytnicy i prącia). Zmiany nowotworowe mogą rozwinąć się po wielu latach, a nawet dziesięcioleciach od zakażenia.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B10BD48-3B23-4C96-8EA2-0AE2FDAFC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Czy można zapobiec zakażeniu HPV?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30D1DE4-3BB9-4656-A138-3E59BC06F1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Szczepienie zapobiega infekcji onkogennymi typami HPV. Jednak jest ono skuteczne tylko u osób, które wcześniej nie były zakażone. Dlatego zaleca się szczepienie dziewczynek od 9 roku życia, zanim podejmą aktywność seksualną. Szczepionka składa się z trzech dawek, które przyjmowane są co sześć miesięcy. Stosowanie prezerwatyw ogranicza ryzyko zakażenia HPV, ale nie zapobiega mu całkowicie.</a:t>
            </a:r>
          </a:p>
        </p:txBody>
      </p:sp>
    </p:spTree>
    <p:extLst>
      <p:ext uri="{BB962C8B-B14F-4D97-AF65-F5344CB8AC3E}">
        <p14:creationId xmlns:p14="http://schemas.microsoft.com/office/powerpoint/2010/main" val="372634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66F5B7-EF47-4484-A4BC-DD110B7E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Zakażenia </a:t>
            </a:r>
            <a:r>
              <a:rPr lang="pl-PL" dirty="0" err="1"/>
              <a:t>Helicobacter</a:t>
            </a:r>
            <a:r>
              <a:rPr lang="pl-PL" dirty="0"/>
              <a:t> </a:t>
            </a:r>
            <a:r>
              <a:rPr lang="pl-PL" dirty="0" err="1"/>
              <a:t>pylori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7F36DD-91A9-4BFA-9BB3-BAC1165F7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19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2AF73-F5F9-4720-B3C7-BF70707D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uwaga!</a:t>
            </a:r>
            <a:br>
              <a:rPr lang="pl-PL" dirty="0"/>
            </a:br>
            <a:r>
              <a:rPr lang="pl-PL" dirty="0"/>
              <a:t>Brak szczepionki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0B9417-DBD0-4444-8E28-F9737A5D0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Niestety, do tej pory nie opracowano</a:t>
            </a:r>
          </a:p>
          <a:p>
            <a:r>
              <a:rPr lang="pl-PL" dirty="0"/>
              <a:t>szczepionki przeciwko tej bakterii, ale – podobnie jak w wypadku</a:t>
            </a:r>
          </a:p>
          <a:p>
            <a:r>
              <a:rPr lang="pl-PL" dirty="0"/>
              <a:t>wirusa zapalenia wątroby typu B – można chronić się przed</a:t>
            </a:r>
          </a:p>
          <a:p>
            <a:r>
              <a:rPr lang="pl-PL" dirty="0"/>
              <a:t>zakażeniem, jeśli ma się świadomość zagrożenia i zachowuje się</a:t>
            </a:r>
          </a:p>
          <a:p>
            <a:r>
              <a:rPr lang="pl-PL" dirty="0"/>
              <a:t>ostrożność, między innymi przestrzegając zasad higieny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8CF8C27-0755-4F99-A79B-D971A51EF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b="1" dirty="0" err="1"/>
              <a:t>Helicobacter</a:t>
            </a:r>
            <a:r>
              <a:rPr lang="pl-PL" b="1" dirty="0"/>
              <a:t> </a:t>
            </a:r>
            <a:r>
              <a:rPr lang="pl-PL" b="1" dirty="0" err="1"/>
              <a:t>pylori</a:t>
            </a:r>
            <a:r>
              <a:rPr lang="pl-PL" b="1" dirty="0"/>
              <a:t> </a:t>
            </a:r>
            <a:r>
              <a:rPr lang="pl-PL" dirty="0"/>
              <a:t>to bakteria, która może prowadzić do występowania</a:t>
            </a:r>
          </a:p>
          <a:p>
            <a:pPr marL="0" indent="0">
              <a:buNone/>
            </a:pPr>
            <a:r>
              <a:rPr lang="pl-PL" dirty="0"/>
              <a:t>wielu chorób górnego odcinka przewodu pokarmowego,</a:t>
            </a:r>
          </a:p>
          <a:p>
            <a:r>
              <a:rPr lang="pl-PL" dirty="0"/>
              <a:t>w tym choroby wrzodowej żołądka i dwunastnicy, a także</a:t>
            </a:r>
          </a:p>
          <a:p>
            <a:r>
              <a:rPr lang="pl-PL" dirty="0"/>
              <a:t>raka żołądka. Objawami zakażenia są najczęściej dolegliwości</a:t>
            </a:r>
          </a:p>
          <a:p>
            <a:r>
              <a:rPr lang="pl-PL" dirty="0"/>
              <a:t>bólowe, nudności, wymioty i utrata apetytu oraz krwawienie</a:t>
            </a:r>
          </a:p>
          <a:p>
            <a:r>
              <a:rPr lang="pl-PL" dirty="0"/>
              <a:t>z przewodu pokarmowego. Zakażenie bakterią </a:t>
            </a:r>
            <a:r>
              <a:rPr lang="pl-PL" dirty="0" err="1"/>
              <a:t>Helicobacter</a:t>
            </a:r>
            <a:endParaRPr lang="pl-PL" dirty="0"/>
          </a:p>
          <a:p>
            <a:r>
              <a:rPr lang="pl-PL" dirty="0" err="1"/>
              <a:t>pylori</a:t>
            </a:r>
            <a:r>
              <a:rPr lang="pl-PL" dirty="0"/>
              <a:t> następuje najprawdopodobniej drogą pokarmową, na</a:t>
            </a:r>
          </a:p>
          <a:p>
            <a:r>
              <a:rPr lang="pl-PL" dirty="0"/>
              <a:t>przykład w wyniku kontaktu ze śliną zakażonej osoby (przez</a:t>
            </a:r>
          </a:p>
          <a:p>
            <a:r>
              <a:rPr lang="pl-PL" dirty="0"/>
              <a:t>jedzenie ze wspólnych naczyń czy picie z tej samej butelki) lub</a:t>
            </a:r>
          </a:p>
          <a:p>
            <a:r>
              <a:rPr lang="pl-PL" dirty="0"/>
              <a:t>przez jedzenie zanieczyszczonymi rękoma. Wskazuje się także</a:t>
            </a:r>
          </a:p>
          <a:p>
            <a:r>
              <a:rPr lang="pl-PL" dirty="0"/>
              <a:t>możliwość zakażenia przez picie wody z zanieczyszczonego</a:t>
            </a:r>
          </a:p>
          <a:p>
            <a:r>
              <a:rPr lang="pl-PL" dirty="0"/>
              <a:t>źródła. Najczęściej do zakażenia dochodzi w okresie wczesnego</a:t>
            </a:r>
          </a:p>
          <a:p>
            <a:r>
              <a:rPr lang="pl-PL" dirty="0"/>
              <a:t>dzieciństwa, ryzyko jest zaś największe wśród dzieci żyjących</a:t>
            </a:r>
          </a:p>
          <a:p>
            <a:r>
              <a:rPr lang="pl-PL" dirty="0"/>
              <a:t>w złych warunkach sanitarnych. Obniżyć ryzyko zakażenia można</a:t>
            </a:r>
          </a:p>
          <a:p>
            <a:r>
              <a:rPr lang="pl-PL" dirty="0"/>
              <a:t>dzięki przestrzeganiu podstawowych zasad higieny – w tym</a:t>
            </a:r>
          </a:p>
          <a:p>
            <a:r>
              <a:rPr lang="pl-PL" dirty="0"/>
              <a:t>myciu rąk przed jedzeniem i przy korzystaniu z sanitariatów56.</a:t>
            </a:r>
          </a:p>
        </p:txBody>
      </p:sp>
    </p:spTree>
    <p:extLst>
      <p:ext uri="{BB962C8B-B14F-4D97-AF65-F5344CB8AC3E}">
        <p14:creationId xmlns:p14="http://schemas.microsoft.com/office/powerpoint/2010/main" val="283043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B759DE-C647-46F3-B967-F0975B99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Helicobacter</a:t>
            </a:r>
            <a:r>
              <a:rPr lang="pl-PL" dirty="0"/>
              <a:t> </a:t>
            </a:r>
            <a:r>
              <a:rPr lang="pl-PL" dirty="0" err="1"/>
              <a:t>pylori</a:t>
            </a:r>
            <a:r>
              <a:rPr lang="pl-PL" dirty="0"/>
              <a:t>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F0B00CB-1F7B-4E50-A1C8-5C8740472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198" y="1903445"/>
            <a:ext cx="5131836" cy="4618653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F11DBF-F002-4952-9289-5DB3EF8C5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4D2C95F-0017-44D8-806E-A0279B44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867" y="2652712"/>
            <a:ext cx="2710835" cy="28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1039B7-3B02-48F3-BC9C-66FABB5F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Dlaczego ważne są szczepienia?- </a:t>
            </a:r>
            <a:r>
              <a:rPr lang="pl-PL" sz="3100" dirty="0"/>
              <a:t>proszę napisz na kartce- anonimowo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0FA858-0FBE-462F-B4B2-837F32EBA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Przed czym chronią?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459F3D-8EA6-4246-ACA4-2CEE5B01B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678" y="2854014"/>
            <a:ext cx="4800600" cy="299639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?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65E48E7-1370-4CED-8328-4CA921326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Jakie szczepienia poznałaś na dzisiejszym spotkaniu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E6AA2A8-9DE6-46F0-BC34-BA4D92220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864" y="2854014"/>
            <a:ext cx="4800600" cy="2996398"/>
          </a:xfrm>
        </p:spPr>
        <p:txBody>
          <a:bodyPr/>
          <a:lstStyle/>
          <a:p>
            <a:r>
              <a:rPr lang="pl-PL" dirty="0"/>
              <a:t>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DCBC8C4-C48C-4887-A9FE-997E62936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21" y="3262506"/>
            <a:ext cx="3139848" cy="31398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A79B455-0FE5-4EDE-91B8-2C1EBBF3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3" y="3429000"/>
            <a:ext cx="2631045" cy="29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5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ECC167-E407-48F5-A4DA-CC418B5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Dlaczego ważne jest przestrzeganie higieny? </a:t>
            </a:r>
            <a:r>
              <a:rPr lang="pl-PL" sz="2000" dirty="0"/>
              <a:t>Proszę napisz na kartce anonimowo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99846A-BC2F-4B8A-90F4-45C61E3E8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Przed jakimi chorobami bakteryjnymi  chroni higiena rąk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C3DDF5-8425-479E-B94A-822080467B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0348195-9C41-40B9-9684-ECF9FC8A1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Przed jakimi chorobami wirusowymi chroni higiena rąk?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A525A00-656C-4ADD-BBAB-67348B1CA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4389" y="2909102"/>
            <a:ext cx="4800600" cy="2996398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C7E6CAB-592D-41F7-BBE1-AC4CB4CE2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024" y="3256384"/>
            <a:ext cx="3517641" cy="235131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60F02BE-C8C4-493B-9186-B93CE61A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70" y="3429000"/>
            <a:ext cx="2474349" cy="20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AAEA60-BE8B-4540-B482-687C75DC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Pamiętaj twoje zdrowie i innych zależy także od ciebie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F6880-6855-48B0-836D-164A59FE4B5F}"/>
              </a:ext>
            </a:extLst>
          </p:cNvPr>
          <p:cNvSpPr txBox="1"/>
          <p:nvPr/>
        </p:nvSpPr>
        <p:spPr>
          <a:xfrm>
            <a:off x="1679510" y="2136339"/>
            <a:ext cx="8770776" cy="3212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Infekcja wirusowa lub bakteryjna jest przyczyną nawet 15-25 </a:t>
            </a:r>
            <a:r>
              <a:rPr lang="pl-PL" dirty="0" err="1"/>
              <a:t>proc.nowotworów</a:t>
            </a:r>
            <a:r>
              <a:rPr lang="pl-PL" dirty="0"/>
              <a:t> złośliwych. Dotyczy to przede wszystkim zwiększonego ryzyka rozwoju raka szyjki macicy, prącia, odbytu, głowy i szyi, raka wątroby i żołądka oraz niektórych nowotworów układu krwiotwórczego. Jednym ze sposobów na uniknięcie zachorowania na nowotwory związane z infekcją są szczepienia ochronne. Można się zaszczepić przeciwko:</a:t>
            </a:r>
          </a:p>
          <a:p>
            <a:pPr>
              <a:lnSpc>
                <a:spcPct val="150000"/>
              </a:lnSpc>
            </a:pPr>
            <a:r>
              <a:rPr lang="pl-PL" dirty="0"/>
              <a:t>•	</a:t>
            </a:r>
            <a:r>
              <a:rPr lang="pl-PL" sz="2400" b="1" dirty="0"/>
              <a:t>wirusowemu zapaleniu wątroby typu B (noworodki)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•	wirusowi brodawczaka ludzkiego (dziewczęta)</a:t>
            </a:r>
          </a:p>
        </p:txBody>
      </p:sp>
    </p:spTree>
    <p:extLst>
      <p:ext uri="{BB962C8B-B14F-4D97-AF65-F5344CB8AC3E}">
        <p14:creationId xmlns:p14="http://schemas.microsoft.com/office/powerpoint/2010/main" val="3293923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DE12E-0CB2-46DA-B05E-3F127036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Kalendarz szczepień 2022 r.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01F17D2-34F7-4621-8071-31382109B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376" y="1259633"/>
            <a:ext cx="10431624" cy="5449077"/>
          </a:xfrm>
        </p:spPr>
      </p:pic>
    </p:spTree>
    <p:extLst>
      <p:ext uri="{BB962C8B-B14F-4D97-AF65-F5344CB8AC3E}">
        <p14:creationId xmlns:p14="http://schemas.microsoft.com/office/powerpoint/2010/main" val="1730338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9AF6B8-850B-4E0C-A068-114BC8F8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A8880A-D298-4E10-8F4B-DFCBB105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Literatura:</a:t>
            </a:r>
          </a:p>
          <a:p>
            <a:pPr marL="0" indent="0">
              <a:buNone/>
            </a:pPr>
            <a:r>
              <a:rPr lang="pl-PL" sz="1400" dirty="0"/>
              <a:t>1. Szkoła promująca zalecenia Europejskiego Kodeksu Walki z Rakiem-poradnik metodyczny dla nauczycieli szkół podstawowych i gimnazjum. </a:t>
            </a:r>
          </a:p>
          <a:p>
            <a:pPr marL="0" indent="0">
              <a:buNone/>
            </a:pPr>
            <a:r>
              <a:rPr lang="pl-PL" sz="1400" dirty="0"/>
              <a:t>Autorzy: dr n. społ. Magdalena </a:t>
            </a:r>
            <a:r>
              <a:rPr lang="pl-PL" sz="1400" dirty="0" err="1"/>
              <a:t>Ankiersztejn</a:t>
            </a:r>
            <a:r>
              <a:rPr lang="pl-PL" sz="1400" dirty="0"/>
              <a:t>-Bartczak, mgr Agnieszka Górecka</a:t>
            </a:r>
          </a:p>
          <a:p>
            <a:pPr marL="0" indent="0">
              <a:buNone/>
            </a:pPr>
            <a:r>
              <a:rPr lang="pl-PL" sz="1400" dirty="0"/>
              <a:t>mgr Małgorzata </a:t>
            </a:r>
            <a:r>
              <a:rPr lang="pl-PL" sz="1400" dirty="0" err="1"/>
              <a:t>Cwener</a:t>
            </a:r>
            <a:r>
              <a:rPr lang="pl-PL" sz="1400" dirty="0"/>
              <a:t>. Copyright by Centrum Onkologii</a:t>
            </a:r>
          </a:p>
          <a:p>
            <a:pPr marL="0" indent="0">
              <a:buNone/>
            </a:pPr>
            <a:r>
              <a:rPr lang="pl-PL" sz="1400" dirty="0"/>
              <a:t>– Instytut im. Marii Skłodowskiej-Curie, Warszawa 2015</a:t>
            </a:r>
          </a:p>
          <a:p>
            <a:pPr marL="0" indent="0">
              <a:buNone/>
            </a:pPr>
            <a:r>
              <a:rPr lang="pl-PL" sz="1400" dirty="0"/>
              <a:t>2. 12 sposobów na zdrowie. Europejski Kodeks Walki z Rakiem IV edycja. </a:t>
            </a:r>
            <a:r>
              <a:rPr lang="pl-PL" sz="1400" dirty="0">
                <a:hlinkClick r:id="rId2"/>
              </a:rPr>
              <a:t>www.12sposobownazdrowie.pl</a:t>
            </a:r>
            <a:r>
              <a:rPr lang="pl-PL" sz="1400" dirty="0"/>
              <a:t>, </a:t>
            </a:r>
            <a:r>
              <a:rPr lang="pl-PL" sz="1400" dirty="0">
                <a:hlinkClick r:id="rId3"/>
              </a:rPr>
              <a:t>www.europejskikodekswalkizrakiem.pl</a:t>
            </a:r>
            <a:endParaRPr lang="pl-PL" sz="1400" dirty="0"/>
          </a:p>
          <a:p>
            <a:pPr marL="0" indent="0">
              <a:buNone/>
            </a:pPr>
            <a:r>
              <a:rPr lang="pl-PL" sz="1400" dirty="0"/>
              <a:t>3. Europejski Kodeks Walki z Rakiem, wersja trzecia, pod redakcją</a:t>
            </a:r>
          </a:p>
          <a:p>
            <a:pPr marL="0" indent="0">
              <a:buNone/>
            </a:pPr>
            <a:r>
              <a:rPr lang="pl-PL" sz="1400" dirty="0"/>
              <a:t>prof. dr. hab. n. med. Witolda Zatońskiego, Centrum Onkologii – Instytut, Warszawa 2007</a:t>
            </a:r>
          </a:p>
          <a:p>
            <a:pPr marL="0" indent="0">
              <a:buNone/>
            </a:pPr>
            <a:r>
              <a:rPr lang="pl-PL" sz="1400" dirty="0"/>
              <a:t>4. Program szczepień 2022 r. Komunikat Głównego Inspektora Sanitarnego z dnia 28.10.2021 r. w sprawie Programu Szczepień Ochronnych na rok 2022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894F7B-6882-414C-90C4-D589944AC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884" y="2402927"/>
            <a:ext cx="2859272" cy="284098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925A9D-FD3B-4AC7-807B-4A56C9F11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90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8B5C65-67B6-408B-9551-7E9A8046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Twoje zdrowie w Twoich rękach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4D6AB3-153B-4609-B067-ACF82ABDE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6BD8929-3F5C-4514-87E7-749B6874B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2" y="2204514"/>
            <a:ext cx="4878382" cy="4196287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C35853-AD37-43FE-8624-B06DD512E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24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DE2DAC-1145-4902-9B4E-EC48A933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3BF87C-A745-4755-A32C-875CEEA1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70" y="279918"/>
            <a:ext cx="7949459" cy="65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3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EC7A9F-A7E6-475E-B835-8C891663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wiesz o……….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AC5A5-56F8-4842-A3D7-7BF70D48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Co to jest bakteria?</a:t>
            </a:r>
          </a:p>
          <a:p>
            <a:r>
              <a:rPr lang="pl-PL" dirty="0"/>
              <a:t>Co to jest wirus?</a:t>
            </a:r>
          </a:p>
          <a:p>
            <a:r>
              <a:rPr lang="pl-PL" dirty="0"/>
              <a:t>Co to jest szczepienie?</a:t>
            </a:r>
          </a:p>
          <a:p>
            <a:r>
              <a:rPr lang="pl-PL" dirty="0"/>
              <a:t>Jakie znasz szczepienia?</a:t>
            </a:r>
          </a:p>
          <a:p>
            <a:r>
              <a:rPr lang="pl-PL" dirty="0"/>
              <a:t>Czy zakażenia wirusem lub bakterią mogą stanowić  przyczynę chorób nowotworowych?</a:t>
            </a:r>
          </a:p>
        </p:txBody>
      </p:sp>
    </p:spTree>
    <p:extLst>
      <p:ext uri="{BB962C8B-B14F-4D97-AF65-F5344CB8AC3E}">
        <p14:creationId xmlns:p14="http://schemas.microsoft.com/office/powerpoint/2010/main" val="38205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D3CC1A-2AF4-47FC-8E66-5E5D8403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Salmonella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43E71F-4C39-456F-BA0B-C8513BFD2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Budowa bakterii: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DA7643-3E25-4537-877B-F0EA25529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096" y="2715208"/>
            <a:ext cx="2667292" cy="2272198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50FE1F-2DA7-47ED-BE03-42D3E560F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A532F05-0422-4914-B335-8C08E376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04" y="1847461"/>
            <a:ext cx="54578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8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4971F7-6B52-40AD-9AE4-1EBC0F90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42392"/>
            <a:ext cx="6497216" cy="49631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Jak wygląda i z czego zbudowany jest wirus?</a:t>
            </a:r>
          </a:p>
          <a:p>
            <a:pPr marL="0" indent="0">
              <a:buNone/>
            </a:pPr>
            <a:r>
              <a:rPr lang="pl-PL" dirty="0"/>
              <a:t>Wirus ma bardzo prostą budowę i składa się w zasadzie z dwóch elementów – materiału genetycznego i otaczającego go białkowego </a:t>
            </a:r>
            <a:r>
              <a:rPr lang="pl-PL" dirty="0" err="1"/>
              <a:t>kapsydu</a:t>
            </a:r>
            <a:r>
              <a:rPr lang="pl-PL" dirty="0"/>
              <a:t>. Materiał genetyczny wirusa może mieć postać jedno- lub dwuniciowego DNA albo jedno- lub dwuniciowego RNA. W przypadku wirusa SARS-CoV-2 jest to jednoniciowe RNA. Zbudowany z białka </a:t>
            </a:r>
            <a:r>
              <a:rPr lang="pl-PL" dirty="0" err="1"/>
              <a:t>kapsyd</a:t>
            </a:r>
            <a:r>
              <a:rPr lang="pl-PL" dirty="0"/>
              <a:t> może z kolei przybierać bardzo różne kształty – pałeczkowaty, bryłowy lub mieszany.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3C35B2-7615-4CEA-80F3-F2F246EED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8530107-5539-421A-B15B-BDBD9F45D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421" y="3797558"/>
            <a:ext cx="3219061" cy="30604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9501FA5-24A0-4A7F-A2AB-3010BF3F6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216" y="111965"/>
            <a:ext cx="5094514" cy="3554965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9987CF62-1F37-4D02-827B-E2F3F6DF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887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F9058-E5E3-4EB7-86B9-76D1FA91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</a:t>
            </a:r>
            <a:r>
              <a:rPr lang="pl-PL" dirty="0" err="1"/>
              <a:t>wzw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F5B5B0-ECB6-4622-A93D-EECC3F06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458" y="5138515"/>
            <a:ext cx="7017488" cy="951135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Wirusowe zapalenie wątroby (</a:t>
            </a:r>
            <a:r>
              <a:rPr lang="pl-PL" dirty="0" err="1"/>
              <a:t>wzw</a:t>
            </a:r>
            <a:r>
              <a:rPr lang="pl-PL" dirty="0"/>
              <a:t>) to proces zapalny wywołany przez wirusy zapalenia wątroby typu A, B i C (HAV, HBV, HCV).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330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9D5BE-5682-4C9E-B91D-EB307718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różni się bakteria od wirusa?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ED29A5-E4A2-475F-B9F4-C2B4773F4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Narysuj </a:t>
            </a:r>
          </a:p>
          <a:p>
            <a:pPr marL="0" indent="0">
              <a:buNone/>
            </a:pPr>
            <a:r>
              <a:rPr lang="pl-PL" sz="4000"/>
              <a:t>ogólny </a:t>
            </a:r>
            <a:r>
              <a:rPr lang="pl-PL" sz="4000" dirty="0"/>
              <a:t>schemat budowy wirusa i bakterii</a:t>
            </a:r>
          </a:p>
        </p:txBody>
      </p:sp>
    </p:spTree>
    <p:extLst>
      <p:ext uri="{BB962C8B-B14F-4D97-AF65-F5344CB8AC3E}">
        <p14:creationId xmlns:p14="http://schemas.microsoft.com/office/powerpoint/2010/main" val="133263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0A5AD-0206-4290-9757-522A9F50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381000"/>
            <a:ext cx="10671794" cy="1493517"/>
          </a:xfrm>
        </p:spPr>
        <p:txBody>
          <a:bodyPr>
            <a:normAutofit fontScale="90000"/>
          </a:bodyPr>
          <a:lstStyle/>
          <a:p>
            <a:r>
              <a:rPr lang="pl-PL" dirty="0"/>
              <a:t>Co to jest wirusowe zapalenie wątroby typu B?</a:t>
            </a:r>
            <a:br>
              <a:rPr lang="pl-PL" dirty="0"/>
            </a:br>
            <a:r>
              <a:rPr lang="pl-PL" sz="1600" dirty="0"/>
              <a:t>To choroba wywołana przez infekcję wirusem HBV. Może ona powodować włóknienie wątroby, marskość, raka wątroby, a nawet prowadzić do śmierci.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428A5F-AD52-4E66-83F5-0AE539331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Jakie są objawy infekcji HBV?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19AA71-C7F7-4CD6-AE3A-8F0EEA7A8D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Zwykle są to stany grypopodobne, zmęczenie, ogólne bóle i bóle głowy oraz żółcenie skóry i oczu. U osób dorosłych, zapalenie wątroby typu B jest zazwyczaj krótkotrwałe, ale czasem infekcja jest przewlekła. Długotrwałe </a:t>
            </a:r>
            <a:r>
              <a:rPr lang="pl-PL" dirty="0" err="1"/>
              <a:t>wzw</a:t>
            </a:r>
            <a:r>
              <a:rPr lang="pl-PL" dirty="0"/>
              <a:t> B zwykle nie powoduje żadnych dolegliwości. Dopiero po 20–30 latach pojawiają się objawy niewydolności wątroby (marskość) lub raka wątrobowo- komórkowego. Przewlekłe zakażenie występuje częściej w przypadku, kiedy do zakażenia doszło przed 5. rokiem życia.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305F046-7EEF-4A20-AFA9-B3FD552DF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Jaki jest związek HBV z rakiem wątroby?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3814F3B-6B9C-4EBD-ADD9-A8216FD0F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Wirus zapalenia wątroby typu B powoduje uszkodzenie wątroby. Im dłużej trwa infekcja, tym większe jest ryzyko zachorowania na raka.</a:t>
            </a:r>
          </a:p>
        </p:txBody>
      </p:sp>
    </p:spTree>
    <p:extLst>
      <p:ext uri="{BB962C8B-B14F-4D97-AF65-F5344CB8AC3E}">
        <p14:creationId xmlns:p14="http://schemas.microsoft.com/office/powerpoint/2010/main" val="940136208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87</TotalTime>
  <Words>1130</Words>
  <Application>Microsoft Office PowerPoint</Application>
  <PresentationFormat>Panoramiczny</PresentationFormat>
  <Paragraphs>98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Impact</vt:lpstr>
      <vt:lpstr>Znaczek</vt:lpstr>
      <vt:lpstr>Dbaj  o szczepienia</vt:lpstr>
      <vt:lpstr>Pamiętaj twoje zdrowie i innych zależy także od ciebie</vt:lpstr>
      <vt:lpstr>.</vt:lpstr>
      <vt:lpstr>Co wiesz o……….</vt:lpstr>
      <vt:lpstr>Salmonella</vt:lpstr>
      <vt:lpstr>.</vt:lpstr>
      <vt:lpstr>Co to jest wzw</vt:lpstr>
      <vt:lpstr>Czym różni się bakteria od wirusa?</vt:lpstr>
      <vt:lpstr>Co to jest wirusowe zapalenie wątroby typu B? To choroba wywołana przez infekcję wirusem HBV. Może ona powodować włóknienie wątroby, marskość, raka wątroby, a nawet prowadzić do śmierci.</vt:lpstr>
      <vt:lpstr>Zakażenie hbv</vt:lpstr>
      <vt:lpstr>Szczepienie =zdrowie</vt:lpstr>
      <vt:lpstr>Co to jest HPV?</vt:lpstr>
      <vt:lpstr>HPV</vt:lpstr>
      <vt:lpstr>Zakażenia hpv</vt:lpstr>
      <vt:lpstr>Zakażenia Helicobacter pylori</vt:lpstr>
      <vt:lpstr>uwaga! Brak szczepionki</vt:lpstr>
      <vt:lpstr>Helicobacter pylori.</vt:lpstr>
      <vt:lpstr>Dlaczego ważne są szczepienia?- proszę napisz na kartce- anonimowo</vt:lpstr>
      <vt:lpstr>Dlaczego ważne jest przestrzeganie higieny? Proszę napisz na kartce anonimowo</vt:lpstr>
      <vt:lpstr>Kalendarz szczepień 2022 r. </vt:lpstr>
      <vt:lpstr>.</vt:lpstr>
      <vt:lpstr>Twoje zdrowie w Twoich rękach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nnn</dc:title>
  <dc:creator>Dorota Milecka</dc:creator>
  <cp:lastModifiedBy>Elzbieta Garwacka-Czachor</cp:lastModifiedBy>
  <cp:revision>5</cp:revision>
  <dcterms:created xsi:type="dcterms:W3CDTF">2022-03-12T13:10:36Z</dcterms:created>
  <dcterms:modified xsi:type="dcterms:W3CDTF">2022-04-25T22:21:34Z</dcterms:modified>
</cp:coreProperties>
</file>