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hTe/oGS4wXKax46k6h9A6xughkt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A96AE58E-BDB5-4443-BC4D-242A206DF2C2}">
  <a:tblStyle styleId="{A96AE58E-BDB5-4443-BC4D-242A206DF2C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l-PL"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20" name="Google Shape;220;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ajd tytułowy" type="title">
  <p:cSld name="TITLE">
    <p:spTree>
      <p:nvGrpSpPr>
        <p:cNvPr id="1" name="Shape 15"/>
        <p:cNvGrpSpPr/>
        <p:nvPr/>
      </p:nvGrpSpPr>
      <p:grpSpPr>
        <a:xfrm>
          <a:off x="0" y="0"/>
          <a:ext cx="0" cy="0"/>
          <a:chOff x="0" y="0"/>
          <a:chExt cx="0" cy="0"/>
        </a:xfrm>
      </p:grpSpPr>
      <p:sp>
        <p:nvSpPr>
          <p:cNvPr id="16" name="Google Shape;16;p2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72"/>
        <p:cNvGrpSpPr/>
        <p:nvPr/>
      </p:nvGrpSpPr>
      <p:grpSpPr>
        <a:xfrm>
          <a:off x="0" y="0"/>
          <a:ext cx="0" cy="0"/>
          <a:chOff x="0" y="0"/>
          <a:chExt cx="0" cy="0"/>
        </a:xfrm>
      </p:grpSpPr>
      <p:sp>
        <p:nvSpPr>
          <p:cNvPr id="73" name="Google Shape;73;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4"/>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78"/>
        <p:cNvGrpSpPr/>
        <p:nvPr/>
      </p:nvGrpSpPr>
      <p:grpSpPr>
        <a:xfrm>
          <a:off x="0" y="0"/>
          <a:ext cx="0" cy="0"/>
          <a:chOff x="0" y="0"/>
          <a:chExt cx="0" cy="0"/>
        </a:xfrm>
      </p:grpSpPr>
      <p:sp>
        <p:nvSpPr>
          <p:cNvPr id="79" name="Google Shape;79;p35"/>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5"/>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21"/>
        <p:cNvGrpSpPr/>
        <p:nvPr/>
      </p:nvGrpSpPr>
      <p:grpSpPr>
        <a:xfrm>
          <a:off x="0" y="0"/>
          <a:ext cx="0" cy="0"/>
          <a:chOff x="0" y="0"/>
          <a:chExt cx="0" cy="0"/>
        </a:xfrm>
      </p:grpSpPr>
      <p:sp>
        <p:nvSpPr>
          <p:cNvPr id="22" name="Google Shape;22;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Nagłówek sekcji" type="secHead">
  <p:cSld name="SECTION_HEADER">
    <p:spTree>
      <p:nvGrpSpPr>
        <p:cNvPr id="1" name="Shape 27"/>
        <p:cNvGrpSpPr/>
        <p:nvPr/>
      </p:nvGrpSpPr>
      <p:grpSpPr>
        <a:xfrm>
          <a:off x="0" y="0"/>
          <a:ext cx="0" cy="0"/>
          <a:chOff x="0" y="0"/>
          <a:chExt cx="0" cy="0"/>
        </a:xfrm>
      </p:grpSpPr>
      <p:sp>
        <p:nvSpPr>
          <p:cNvPr id="28" name="Google Shape;28;p2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33"/>
        <p:cNvGrpSpPr/>
        <p:nvPr/>
      </p:nvGrpSpPr>
      <p:grpSpPr>
        <a:xfrm>
          <a:off x="0" y="0"/>
          <a:ext cx="0" cy="0"/>
          <a:chOff x="0" y="0"/>
          <a:chExt cx="0" cy="0"/>
        </a:xfrm>
      </p:grpSpPr>
      <p:sp>
        <p:nvSpPr>
          <p:cNvPr id="34" name="Google Shape;34;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2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40"/>
        <p:cNvGrpSpPr/>
        <p:nvPr/>
      </p:nvGrpSpPr>
      <p:grpSpPr>
        <a:xfrm>
          <a:off x="0" y="0"/>
          <a:ext cx="0" cy="0"/>
          <a:chOff x="0" y="0"/>
          <a:chExt cx="0" cy="0"/>
        </a:xfrm>
      </p:grpSpPr>
      <p:sp>
        <p:nvSpPr>
          <p:cNvPr id="41" name="Google Shape;41;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2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2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2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ylko tytuł" type="titleOnly">
  <p:cSld name="TITLE_ONLY">
    <p:spTree>
      <p:nvGrpSpPr>
        <p:cNvPr id="1" name="Shape 49"/>
        <p:cNvGrpSpPr/>
        <p:nvPr/>
      </p:nvGrpSpPr>
      <p:grpSpPr>
        <a:xfrm>
          <a:off x="0" y="0"/>
          <a:ext cx="0" cy="0"/>
          <a:chOff x="0" y="0"/>
          <a:chExt cx="0" cy="0"/>
        </a:xfrm>
      </p:grpSpPr>
      <p:sp>
        <p:nvSpPr>
          <p:cNvPr id="50" name="Google Shape;50;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54"/>
        <p:cNvGrpSpPr/>
        <p:nvPr/>
      </p:nvGrpSpPr>
      <p:grpSpPr>
        <a:xfrm>
          <a:off x="0" y="0"/>
          <a:ext cx="0" cy="0"/>
          <a:chOff x="0" y="0"/>
          <a:chExt cx="0" cy="0"/>
        </a:xfrm>
      </p:grpSpPr>
      <p:sp>
        <p:nvSpPr>
          <p:cNvPr id="55" name="Google Shape;55;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Zawartość z podpisem" type="objTx">
  <p:cSld name="OBJECT_WITH_CAPTION_TEXT">
    <p:spTree>
      <p:nvGrpSpPr>
        <p:cNvPr id="1" name="Shape 58"/>
        <p:cNvGrpSpPr/>
        <p:nvPr/>
      </p:nvGrpSpPr>
      <p:grpSpPr>
        <a:xfrm>
          <a:off x="0" y="0"/>
          <a:ext cx="0" cy="0"/>
          <a:chOff x="0" y="0"/>
          <a:chExt cx="0" cy="0"/>
        </a:xfrm>
      </p:grpSpPr>
      <p:sp>
        <p:nvSpPr>
          <p:cNvPr id="59" name="Google Shape;59;p3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3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az z podpisem" type="picTx">
  <p:cSld name="PICTURE_WITH_CAPTION_TEXT">
    <p:spTree>
      <p:nvGrpSpPr>
        <p:cNvPr id="1" name="Shape 65"/>
        <p:cNvGrpSpPr/>
        <p:nvPr/>
      </p:nvGrpSpPr>
      <p:grpSpPr>
        <a:xfrm>
          <a:off x="0" y="0"/>
          <a:ext cx="0" cy="0"/>
          <a:chOff x="0" y="0"/>
          <a:chExt cx="0" cy="0"/>
        </a:xfrm>
      </p:grpSpPr>
      <p:sp>
        <p:nvSpPr>
          <p:cNvPr id="66" name="Google Shape;66;p3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3"/>
          <p:cNvSpPr>
            <a:spLocks noGrp="1"/>
          </p:cNvSpPr>
          <p:nvPr>
            <p:ph type="pic" idx="2"/>
          </p:nvPr>
        </p:nvSpPr>
        <p:spPr>
          <a:xfrm>
            <a:off x="1792288" y="612775"/>
            <a:ext cx="5486400" cy="4114800"/>
          </a:xfrm>
          <a:prstGeom prst="rect">
            <a:avLst/>
          </a:prstGeom>
          <a:noFill/>
          <a:ln>
            <a:noFill/>
          </a:ln>
        </p:spPr>
      </p:sp>
      <p:sp>
        <p:nvSpPr>
          <p:cNvPr id="68" name="Google Shape;68;p3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685800" y="1445343"/>
            <a:ext cx="7772400" cy="1563328"/>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dirty="0"/>
              <a:t> </a:t>
            </a:r>
            <a:r>
              <a:rPr lang="pl-PL" b="1" dirty="0">
                <a:latin typeface="Times New Roman" pitchFamily="18" charset="0"/>
                <a:cs typeface="Times New Roman" pitchFamily="18" charset="0"/>
              </a:rPr>
              <a:t>Zabawa bez wzmacniaczy</a:t>
            </a:r>
            <a:endParaRPr b="1" dirty="0">
              <a:latin typeface="Times New Roman" pitchFamily="18" charset="0"/>
              <a:cs typeface="Times New Roman" pitchFamily="18" charset="0"/>
            </a:endParaRPr>
          </a:p>
        </p:txBody>
      </p:sp>
      <p:sp>
        <p:nvSpPr>
          <p:cNvPr id="89" name="Google Shape;89;p1"/>
          <p:cNvSpPr txBox="1">
            <a:spLocks noGrp="1"/>
          </p:cNvSpPr>
          <p:nvPr>
            <p:ph type="subTitle" idx="1"/>
          </p:nvPr>
        </p:nvSpPr>
        <p:spPr>
          <a:xfrm>
            <a:off x="811161" y="2713703"/>
            <a:ext cx="7551173" cy="353961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pl-PL" b="1" dirty="0">
                <a:latin typeface="Times New Roman" pitchFamily="18" charset="0"/>
                <a:cs typeface="Times New Roman" pitchFamily="18" charset="0"/>
              </a:rPr>
              <a:t>Czy warto ograniczać alkohol</a:t>
            </a:r>
            <a:r>
              <a:rPr lang="pl-PL" b="1" dirty="0" smtClean="0">
                <a:latin typeface="Times New Roman" pitchFamily="18" charset="0"/>
                <a:cs typeface="Times New Roman" pitchFamily="18" charset="0"/>
              </a:rPr>
              <a:t>?</a:t>
            </a:r>
          </a:p>
          <a:p>
            <a:pPr marL="0" lvl="0" indent="0" algn="ctr" rtl="0">
              <a:spcBef>
                <a:spcPts val="0"/>
              </a:spcBef>
              <a:spcAft>
                <a:spcPts val="0"/>
              </a:spcAft>
              <a:buClr>
                <a:srgbClr val="888888"/>
              </a:buClr>
              <a:buSzPts val="3200"/>
              <a:buNone/>
            </a:pPr>
            <a:endParaRPr lang="pl-PL" dirty="0" smtClean="0"/>
          </a:p>
          <a:p>
            <a:pPr marL="0" lvl="0" indent="0" algn="ctr" rtl="0">
              <a:spcBef>
                <a:spcPts val="0"/>
              </a:spcBef>
              <a:spcAft>
                <a:spcPts val="0"/>
              </a:spcAft>
              <a:buClr>
                <a:srgbClr val="888888"/>
              </a:buClr>
              <a:buSzPts val="3200"/>
              <a:buNone/>
            </a:pPr>
            <a:endParaRPr lang="pl-PL" dirty="0" smtClean="0"/>
          </a:p>
          <a:p>
            <a:pPr marL="0" lvl="0" indent="0" algn="ctr" rtl="0">
              <a:spcBef>
                <a:spcPts val="0"/>
              </a:spcBef>
              <a:spcAft>
                <a:spcPts val="0"/>
              </a:spcAft>
              <a:buClr>
                <a:srgbClr val="888888"/>
              </a:buClr>
              <a:buSzPts val="3200"/>
              <a:buNone/>
            </a:pPr>
            <a:endParaRPr lang="pl-PL" dirty="0" smtClean="0"/>
          </a:p>
          <a:p>
            <a:pPr marL="0" lvl="0" indent="0" algn="ctr" rtl="0">
              <a:spcBef>
                <a:spcPts val="0"/>
              </a:spcBef>
              <a:spcAft>
                <a:spcPts val="0"/>
              </a:spcAft>
              <a:buClr>
                <a:srgbClr val="888888"/>
              </a:buClr>
              <a:buSzPts val="3200"/>
              <a:buNone/>
            </a:pPr>
            <a:r>
              <a:rPr lang="pl-PL" sz="1400" dirty="0" smtClean="0">
                <a:solidFill>
                  <a:schemeClr val="bg2">
                    <a:lumMod val="60000"/>
                    <a:lumOff val="40000"/>
                  </a:schemeClr>
                </a:solidFill>
                <a:latin typeface="Times New Roman" pitchFamily="18" charset="0"/>
                <a:cs typeface="Times New Roman" pitchFamily="18" charset="0"/>
              </a:rPr>
              <a:t>Zuzanna Przybylska, Jan Walczuk</a:t>
            </a:r>
          </a:p>
          <a:p>
            <a:pPr marL="0" lvl="0" indent="0" algn="ctr" rtl="0">
              <a:spcBef>
                <a:spcPts val="0"/>
              </a:spcBef>
              <a:spcAft>
                <a:spcPts val="0"/>
              </a:spcAft>
              <a:buClr>
                <a:srgbClr val="888888"/>
              </a:buClr>
              <a:buSzPts val="3200"/>
              <a:buNone/>
            </a:pPr>
            <a:r>
              <a:rPr lang="pl-PL" sz="1400" dirty="0" smtClean="0">
                <a:solidFill>
                  <a:schemeClr val="bg2">
                    <a:lumMod val="60000"/>
                    <a:lumOff val="40000"/>
                  </a:schemeClr>
                </a:solidFill>
                <a:latin typeface="Times New Roman" pitchFamily="18" charset="0"/>
                <a:cs typeface="Times New Roman" pitchFamily="18" charset="0"/>
              </a:rPr>
              <a:t>Państwowa Wyższa Szkoła Zawodowa w Głogowie</a:t>
            </a:r>
          </a:p>
          <a:p>
            <a:pPr marL="0" lvl="0" indent="0" algn="ctr" rtl="0">
              <a:spcBef>
                <a:spcPts val="0"/>
              </a:spcBef>
              <a:spcAft>
                <a:spcPts val="0"/>
              </a:spcAft>
              <a:buClr>
                <a:srgbClr val="888888"/>
              </a:buClr>
              <a:buSzPts val="3200"/>
              <a:buNone/>
            </a:pPr>
            <a:r>
              <a:rPr lang="pl-PL" sz="1400" dirty="0" smtClean="0">
                <a:solidFill>
                  <a:schemeClr val="bg2">
                    <a:lumMod val="60000"/>
                    <a:lumOff val="40000"/>
                  </a:schemeClr>
                </a:solidFill>
                <a:latin typeface="Times New Roman" pitchFamily="18" charset="0"/>
                <a:cs typeface="Times New Roman" pitchFamily="18" charset="0"/>
              </a:rPr>
              <a:t>Studenckie Koło Naukowe PTP</a:t>
            </a:r>
          </a:p>
          <a:p>
            <a:pPr marL="0" lvl="0" indent="0" algn="ctr" rtl="0">
              <a:spcBef>
                <a:spcPts val="0"/>
              </a:spcBef>
              <a:spcAft>
                <a:spcPts val="0"/>
              </a:spcAft>
              <a:buClr>
                <a:srgbClr val="888888"/>
              </a:buClr>
              <a:buSzPts val="3200"/>
              <a:buNone/>
            </a:pPr>
            <a:r>
              <a:rPr lang="pl-PL" sz="1400" dirty="0" smtClean="0">
                <a:solidFill>
                  <a:schemeClr val="bg2">
                    <a:lumMod val="60000"/>
                    <a:lumOff val="40000"/>
                  </a:schemeClr>
                </a:solidFill>
                <a:latin typeface="Times New Roman" pitchFamily="18" charset="0"/>
                <a:cs typeface="Times New Roman" pitchFamily="18" charset="0"/>
              </a:rPr>
              <a:t>Opiekun Koła: dr n. med. Elżbieta Garwacka-Czachor</a:t>
            </a:r>
          </a:p>
          <a:p>
            <a:pPr marL="0" lvl="0" indent="0" algn="ctr" rtl="0">
              <a:spcBef>
                <a:spcPts val="0"/>
              </a:spcBef>
              <a:spcAft>
                <a:spcPts val="0"/>
              </a:spcAft>
              <a:buClr>
                <a:srgbClr val="888888"/>
              </a:buClr>
              <a:buSzPts val="3200"/>
              <a:buNone/>
            </a:pP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Google Shape;146;p10"/>
          <p:cNvPicPr preferRelativeResize="0"/>
          <p:nvPr/>
        </p:nvPicPr>
        <p:blipFill rotWithShape="1">
          <a:blip r:embed="rId3">
            <a:alphaModFix/>
          </a:blip>
          <a:srcRect/>
          <a:stretch/>
        </p:blipFill>
        <p:spPr>
          <a:xfrm>
            <a:off x="0" y="0"/>
            <a:ext cx="9144000"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Dlaczego alkohol od 18 roku życia?</a:t>
            </a:r>
            <a:endParaRPr/>
          </a:p>
        </p:txBody>
      </p:sp>
      <p:sp>
        <p:nvSpPr>
          <p:cNvPr id="152" name="Google Shape;152;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Większość procesów rozwojowych u człowieka kończy się w okolicach 18 roku życia.</a:t>
            </a:r>
            <a:endParaRPr/>
          </a:p>
          <a:p>
            <a:pPr marL="342900" lvl="0" indent="-342900" algn="l" rtl="0">
              <a:spcBef>
                <a:spcPts val="640"/>
              </a:spcBef>
              <a:spcAft>
                <a:spcPts val="0"/>
              </a:spcAft>
              <a:buClr>
                <a:schemeClr val="dk1"/>
              </a:buClr>
              <a:buSzPts val="3200"/>
              <a:buChar char="•"/>
            </a:pPr>
            <a:r>
              <a:rPr lang="pl-PL"/>
              <a:t>W Polsce o konieczności ukończenia 18 lat aby spożywać alkohol decyduje prawo.</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Spożycie alkoholu w Europie</a:t>
            </a:r>
            <a:endParaRPr/>
          </a:p>
        </p:txBody>
      </p:sp>
      <p:sp>
        <p:nvSpPr>
          <p:cNvPr id="158" name="Google Shape;158;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Spożycie alkoholu w krajach Unii Europejskiej jest bardzo zróżnicowane. </a:t>
            </a:r>
            <a:endParaRPr/>
          </a:p>
          <a:p>
            <a:pPr marL="342900" lvl="0" indent="-342900" algn="l" rtl="0">
              <a:spcBef>
                <a:spcPts val="640"/>
              </a:spcBef>
              <a:spcAft>
                <a:spcPts val="0"/>
              </a:spcAft>
              <a:buClr>
                <a:schemeClr val="dk1"/>
              </a:buClr>
              <a:buSzPts val="3200"/>
              <a:buChar char="•"/>
            </a:pPr>
            <a:r>
              <a:rPr lang="pl-PL"/>
              <a:t>Możemy wyróżnić trzy grypy państw: południowe, gdzie spożywane są głównie wina, środkowe, gdzie pije się głównie piwo oraz północne, w których dominują napoje wysokoprocentowe.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pl-PL"/>
              <a:t>Które układy są w szczególności narażone na nowotwory?</a:t>
            </a:r>
            <a:endParaRPr/>
          </a:p>
        </p:txBody>
      </p:sp>
      <p:sp>
        <p:nvSpPr>
          <p:cNvPr id="164" name="Google Shape;164;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Pokarmowy – głównie jama ustna, gardło i krtań, również wątroba, jelito grube</a:t>
            </a:r>
            <a:endParaRPr/>
          </a:p>
          <a:p>
            <a:pPr marL="342900" lvl="0" indent="-342900" algn="l" rtl="0">
              <a:spcBef>
                <a:spcPts val="640"/>
              </a:spcBef>
              <a:spcAft>
                <a:spcPts val="0"/>
              </a:spcAft>
              <a:buClr>
                <a:schemeClr val="dk1"/>
              </a:buClr>
              <a:buSzPts val="3200"/>
              <a:buChar char="•"/>
            </a:pPr>
            <a:r>
              <a:rPr lang="pl-PL"/>
              <a:t>Oddechowy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Układ pokarmowy</a:t>
            </a:r>
            <a:endParaRPr/>
          </a:p>
        </p:txBody>
      </p:sp>
      <p:sp>
        <p:nvSpPr>
          <p:cNvPr id="170" name="Google Shape;170;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Obserwacje wykazują, że spożywanie alkoholu zwiększa ryzyko zachorowania na nowotwór złośliwy jamy ustnej, gardła oraz przełyku. Wraz ze wzrostem ilości spożywanego etanolu możemy zaobserwować wzrost liczby zachorowań. Nie znamy jednak precyzyjnej wartości progowej.</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ctr" rtl="0">
              <a:spcBef>
                <a:spcPts val="0"/>
              </a:spcBef>
              <a:spcAft>
                <a:spcPts val="0"/>
              </a:spcAft>
              <a:buClr>
                <a:schemeClr val="dk1"/>
              </a:buClr>
              <a:buSzPts val="3200"/>
              <a:buNone/>
            </a:pPr>
            <a:r>
              <a:rPr lang="pl-PL"/>
              <a:t>„Udowodniono, że 10 lat po zaprzestaniu spożywania alkoholu ryzyko zachorowania na raka przełyku zmniejsza się o 60%”</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Układ oddechowy</a:t>
            </a:r>
            <a:endParaRPr/>
          </a:p>
        </p:txBody>
      </p:sp>
      <p:sp>
        <p:nvSpPr>
          <p:cNvPr id="181" name="Google Shape;181;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Spożywanie etanolu wpływa również na wzrost ryzyka zachorowania na nowotwory dróg oddechowych. Warto podkreślić, że czynnikiem, który nasila to ryzyko jest palenie tytoniu.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Jelito grube</a:t>
            </a:r>
            <a:endParaRPr/>
          </a:p>
        </p:txBody>
      </p:sp>
      <p:sp>
        <p:nvSpPr>
          <p:cNvPr id="187" name="Google Shape;187;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W badaniach kohortowych i kliniczno-kontrolnych zaobserwowano wzrost ryzyka zachorowań na nowotwór wprost proporcjonalnie do ilości spożytego alkoholu, niezależnie od tego jaki rodzaj alkoholu był spożywany.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Wątroba</a:t>
            </a:r>
            <a:endParaRPr/>
          </a:p>
        </p:txBody>
      </p:sp>
      <p:sp>
        <p:nvSpPr>
          <p:cNvPr id="193" name="Google Shape;193;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Spożywanie alkoholu wiąże się z ryzykiem występowania schorzeń. </a:t>
            </a:r>
            <a:endParaRPr/>
          </a:p>
          <a:p>
            <a:pPr marL="342900" lvl="0" indent="-342900" algn="l" rtl="0">
              <a:spcBef>
                <a:spcPts val="640"/>
              </a:spcBef>
              <a:spcAft>
                <a:spcPts val="0"/>
              </a:spcAft>
              <a:buClr>
                <a:schemeClr val="dk1"/>
              </a:buClr>
              <a:buSzPts val="3200"/>
              <a:buChar char="•"/>
            </a:pPr>
            <a:r>
              <a:rPr lang="pl-PL"/>
              <a:t>Pewne badania wykazują, że osoby palące tytoń oraz zakażone wirusem zapalenia wątroby typu C, które spożywają alkohol są bardziej narażeni na nowotwory wątroby.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Rak piersi</a:t>
            </a:r>
            <a:endParaRPr/>
          </a:p>
        </p:txBody>
      </p:sp>
      <p:sp>
        <p:nvSpPr>
          <p:cNvPr id="199" name="Google Shape;199;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Nawet spożywanie niewielkich ilości alkoholu zwiększa ryzyko zachorowania na raka piersi u kobiet. Nie znamy dokładnie mechanizmu działania, jednak przypuszcza się, że alkohol wpływa na hormony uczestniczące w powstawaniu raka piersi. </a:t>
            </a:r>
            <a:endParaRPr/>
          </a:p>
          <a:p>
            <a:pPr marL="342900" lvl="0" indent="-342900" algn="l" rtl="0">
              <a:spcBef>
                <a:spcPts val="640"/>
              </a:spcBef>
              <a:spcAft>
                <a:spcPts val="0"/>
              </a:spcAft>
              <a:buClr>
                <a:schemeClr val="dk1"/>
              </a:buClr>
              <a:buSzPts val="3200"/>
              <a:buChar char="•"/>
            </a:pPr>
            <a:r>
              <a:rPr lang="pl-PL"/>
              <a:t>Ryzyko wzrasta o 10% na każde  10 g spożytego dziennie alkoholu etylowego.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Czym jest alkohol?</a:t>
            </a:r>
            <a:endParaRPr/>
          </a:p>
        </p:txBody>
      </p:sp>
      <p:sp>
        <p:nvSpPr>
          <p:cNvPr id="95" name="Google Shape;95;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Chemicznie – związek organiczny zawierający przynajmniej jedną grupę hydroksylową (-OH)</a:t>
            </a:r>
            <a:endParaRPr/>
          </a:p>
          <a:p>
            <a:pPr marL="342900" lvl="0" indent="-342900" algn="l" rtl="0">
              <a:spcBef>
                <a:spcPts val="640"/>
              </a:spcBef>
              <a:spcAft>
                <a:spcPts val="0"/>
              </a:spcAft>
              <a:buClr>
                <a:schemeClr val="dk1"/>
              </a:buClr>
              <a:buSzPts val="3200"/>
              <a:buChar char="•"/>
            </a:pPr>
            <a:r>
              <a:rPr lang="pl-PL"/>
              <a:t>Powszechnie – napój zawierający więcej niż 4,5% czystego alkoholu etylowego</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Alkohol a ciąża</a:t>
            </a:r>
            <a:endParaRPr/>
          </a:p>
        </p:txBody>
      </p:sp>
      <p:sp>
        <p:nvSpPr>
          <p:cNvPr id="205" name="Google Shape;205;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Kobiety pijące alkohol w czasie ciąży narażają swoje dzieci na poważne problemy zdrowotne. Alkohol bowiem hamuje rozwój płodu, wpływa niekorzystnie na ośrodkowy układ nerwowy, czego skutkiem są wady rozwojowe oraz zaburzenia zachowania i funkcji poznawczych.</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0" name="Google Shape;210;p21" descr="Zrzut ekranu 2022-03-02 104738.png"/>
          <p:cNvPicPr preferRelativeResize="0">
            <a:picLocks noGrp="1"/>
          </p:cNvPicPr>
          <p:nvPr>
            <p:ph type="body" idx="1"/>
          </p:nvPr>
        </p:nvPicPr>
        <p:blipFill rotWithShape="1">
          <a:blip r:embed="rId3">
            <a:alphaModFix/>
          </a:blip>
          <a:srcRect/>
          <a:stretch/>
        </p:blipFill>
        <p:spPr>
          <a:xfrm>
            <a:off x="1" y="0"/>
            <a:ext cx="9144000" cy="663275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J</a:t>
            </a:r>
            <a:endParaRPr/>
          </a:p>
        </p:txBody>
      </p:sp>
      <p:sp>
        <p:nvSpPr>
          <p:cNvPr id="216" name="Google Shape;216;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Udowodniono, że zależność ryzyka chorób układu krążenia i ryzyka zgonu od ilości spożywanego alkoholu przybiera kształt litery „J”. Oznacza to, że pijący umiarkowane ilości alkoholu jest mniej narażony od osoby, która nie pije wcale. Osoba, która natomiast spożywa większe ilości alkoholu jest bardziej narażona na zachorowanie.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pl-PL"/>
              <a:t>Podsumowując – czy należy unikać alkoholu?</a:t>
            </a:r>
            <a:endParaRPr/>
          </a:p>
        </p:txBody>
      </p:sp>
      <p:sp>
        <p:nvSpPr>
          <p:cNvPr id="223" name="Google Shape;223;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Alkohol spożywany w nadmiernych ilościach ma fatalne skutki dla naszego zdrowia, ma wpływ na ryzyko zachorowania na wiele chorób nowotworowych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Najpopularniejsze alkohole</a:t>
            </a:r>
            <a:endParaRPr/>
          </a:p>
        </p:txBody>
      </p:sp>
      <p:sp>
        <p:nvSpPr>
          <p:cNvPr id="101" name="Google Shape;101;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Metanol – alkohol metylowy</a:t>
            </a:r>
            <a:endParaRPr/>
          </a:p>
          <a:p>
            <a:pPr marL="342900" lvl="0" indent="-342900" algn="l" rtl="0">
              <a:spcBef>
                <a:spcPts val="640"/>
              </a:spcBef>
              <a:spcAft>
                <a:spcPts val="0"/>
              </a:spcAft>
              <a:buClr>
                <a:schemeClr val="dk1"/>
              </a:buClr>
              <a:buSzPts val="3200"/>
              <a:buChar char="•"/>
            </a:pPr>
            <a:r>
              <a:rPr lang="pl-PL"/>
              <a:t>Etanol – alkohol etylowy</a:t>
            </a:r>
            <a:endParaRPr/>
          </a:p>
          <a:p>
            <a:pPr marL="342900" lvl="0" indent="-342900" algn="l" rtl="0">
              <a:spcBef>
                <a:spcPts val="640"/>
              </a:spcBef>
              <a:spcAft>
                <a:spcPts val="0"/>
              </a:spcAft>
              <a:buClr>
                <a:schemeClr val="dk1"/>
              </a:buClr>
              <a:buSzPts val="3200"/>
              <a:buChar char="•"/>
            </a:pPr>
            <a:r>
              <a:rPr lang="pl-PL"/>
              <a:t>Glikol etylenowy – etano-1,2-diol</a:t>
            </a:r>
            <a:endParaRPr/>
          </a:p>
          <a:p>
            <a:pPr marL="342900" lvl="0" indent="-342900" algn="l" rtl="0">
              <a:spcBef>
                <a:spcPts val="640"/>
              </a:spcBef>
              <a:spcAft>
                <a:spcPts val="0"/>
              </a:spcAft>
              <a:buClr>
                <a:schemeClr val="dk1"/>
              </a:buClr>
              <a:buSzPts val="3200"/>
              <a:buChar char="•"/>
            </a:pPr>
            <a:r>
              <a:rPr lang="pl-PL"/>
              <a:t>Glikol propylenowy – propano-1,2-diol</a:t>
            </a:r>
            <a:endParaRPr/>
          </a:p>
          <a:p>
            <a:pPr marL="342900" lvl="0" indent="-342900" algn="l" rtl="0">
              <a:spcBef>
                <a:spcPts val="640"/>
              </a:spcBef>
              <a:spcAft>
                <a:spcPts val="0"/>
              </a:spcAft>
              <a:buClr>
                <a:schemeClr val="dk1"/>
              </a:buClr>
              <a:buSzPts val="3200"/>
              <a:buChar char="•"/>
            </a:pPr>
            <a:r>
              <a:rPr lang="pl-PL"/>
              <a:t>Gliceryna – propano-1,2,3-triol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Wzory alkoholi</a:t>
            </a:r>
            <a:endParaRPr/>
          </a:p>
        </p:txBody>
      </p:sp>
      <p:pic>
        <p:nvPicPr>
          <p:cNvPr id="107" name="Google Shape;107;p4" descr="https://upload.wikimedia.org/wikipedia/commons/2/28/Ethylene_glycol_chemical_structure.png"/>
          <p:cNvPicPr preferRelativeResize="0"/>
          <p:nvPr/>
        </p:nvPicPr>
        <p:blipFill rotWithShape="1">
          <a:blip r:embed="rId3">
            <a:alphaModFix/>
          </a:blip>
          <a:srcRect/>
          <a:stretch/>
        </p:blipFill>
        <p:spPr>
          <a:xfrm>
            <a:off x="5286380" y="1785926"/>
            <a:ext cx="3714776" cy="958842"/>
          </a:xfrm>
          <a:prstGeom prst="rect">
            <a:avLst/>
          </a:prstGeom>
          <a:noFill/>
          <a:ln>
            <a:noFill/>
          </a:ln>
        </p:spPr>
      </p:pic>
      <p:pic>
        <p:nvPicPr>
          <p:cNvPr id="108" name="Google Shape;108;p4" descr="https://upload.wikimedia.org/wikipedia/commons/thumb/4/46/Structural_formula_of_1%2C2-propanediol.svg/1280px-Structural_formula_of_1%2C2-propanediol.svg.png"/>
          <p:cNvPicPr preferRelativeResize="0"/>
          <p:nvPr/>
        </p:nvPicPr>
        <p:blipFill rotWithShape="1">
          <a:blip r:embed="rId4">
            <a:alphaModFix/>
          </a:blip>
          <a:srcRect/>
          <a:stretch/>
        </p:blipFill>
        <p:spPr>
          <a:xfrm>
            <a:off x="5357818" y="3000372"/>
            <a:ext cx="3238467" cy="1780187"/>
          </a:xfrm>
          <a:prstGeom prst="rect">
            <a:avLst/>
          </a:prstGeom>
          <a:noFill/>
          <a:ln>
            <a:noFill/>
          </a:ln>
        </p:spPr>
      </p:pic>
      <p:pic>
        <p:nvPicPr>
          <p:cNvPr id="109" name="Google Shape;109;p4" descr="https://upload.wikimedia.org/wikipedia/commons/thumb/d/dc/Glycerin_Skelett.svg/1920px-Glycerin_Skelett.svg.png"/>
          <p:cNvPicPr preferRelativeResize="0"/>
          <p:nvPr/>
        </p:nvPicPr>
        <p:blipFill rotWithShape="1">
          <a:blip r:embed="rId5">
            <a:alphaModFix/>
          </a:blip>
          <a:srcRect/>
          <a:stretch/>
        </p:blipFill>
        <p:spPr>
          <a:xfrm>
            <a:off x="4857752" y="5072074"/>
            <a:ext cx="4001129" cy="1466868"/>
          </a:xfrm>
          <a:prstGeom prst="rect">
            <a:avLst/>
          </a:prstGeom>
          <a:noFill/>
          <a:ln>
            <a:noFill/>
          </a:ln>
        </p:spPr>
      </p:pic>
      <p:pic>
        <p:nvPicPr>
          <p:cNvPr id="110" name="Google Shape;110;p4" descr="https://upload.wikimedia.org/wikipedia/commons/thumb/a/a2/Methanol-2D.png/1024px-Methanol-2D.png"/>
          <p:cNvPicPr preferRelativeResize="0"/>
          <p:nvPr/>
        </p:nvPicPr>
        <p:blipFill rotWithShape="1">
          <a:blip r:embed="rId6">
            <a:alphaModFix/>
          </a:blip>
          <a:srcRect/>
          <a:stretch/>
        </p:blipFill>
        <p:spPr>
          <a:xfrm>
            <a:off x="642910" y="1500174"/>
            <a:ext cx="3042382" cy="2586025"/>
          </a:xfrm>
          <a:prstGeom prst="rect">
            <a:avLst/>
          </a:prstGeom>
          <a:noFill/>
          <a:ln>
            <a:noFill/>
          </a:ln>
        </p:spPr>
      </p:pic>
      <p:pic>
        <p:nvPicPr>
          <p:cNvPr id="111" name="Google Shape;111;p4" descr="https://upload.wikimedia.org/wikipedia/commons/thumb/d/d4/Ethanol2.svg/1920px-Ethanol2.svg.png"/>
          <p:cNvPicPr preferRelativeResize="0"/>
          <p:nvPr/>
        </p:nvPicPr>
        <p:blipFill rotWithShape="1">
          <a:blip r:embed="rId7">
            <a:alphaModFix/>
          </a:blip>
          <a:srcRect/>
          <a:stretch/>
        </p:blipFill>
        <p:spPr>
          <a:xfrm>
            <a:off x="357158" y="4572008"/>
            <a:ext cx="3449486" cy="94772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pl-PL"/>
              <a:t>Etanol jako antidotum na zatrucie metanolem</a:t>
            </a:r>
            <a:endParaRPr/>
          </a:p>
        </p:txBody>
      </p:sp>
      <p:sp>
        <p:nvSpPr>
          <p:cNvPr id="117" name="Google Shape;117;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3200"/>
              <a:buChar char="•"/>
            </a:pPr>
            <a:r>
              <a:rPr lang="pl-PL"/>
              <a:t>Ze względu na większe powinowactwo etanolu do enzymu odpowiedzialnego za rozkład alkoholi w organizmie (dehydrogenaza alkoholowa), ma on zdolność do wypierania metanolu z tego enzymu, w wyniku czego metabolizm metanolu zachodzi w wolniejszym tempie i nie dochodzi wtedy do tak dużego zatrucia organizmu metabolitami metanolu, niż w przypadku, gdy nie został podany etanol jako antidotum.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Rodzaje alkoholu</a:t>
            </a:r>
            <a:endParaRPr/>
          </a:p>
        </p:txBody>
      </p:sp>
      <p:graphicFrame>
        <p:nvGraphicFramePr>
          <p:cNvPr id="123" name="Google Shape;123;p6"/>
          <p:cNvGraphicFramePr/>
          <p:nvPr/>
        </p:nvGraphicFramePr>
        <p:xfrm>
          <a:off x="457200" y="1600200"/>
          <a:ext cx="8229600" cy="2656860"/>
        </p:xfrm>
        <a:graphic>
          <a:graphicData uri="http://schemas.openxmlformats.org/drawingml/2006/table">
            <a:tbl>
              <a:tblPr firstRow="1" bandRow="1">
                <a:noFill/>
                <a:tableStyleId>{A96AE58E-BDB5-4443-BC4D-242A206DF2C2}</a:tableStyleId>
              </a:tblPr>
              <a:tblGrid>
                <a:gridCol w="4114800"/>
                <a:gridCol w="4114800"/>
              </a:tblGrid>
              <a:tr h="370850">
                <a:tc>
                  <a:txBody>
                    <a:bodyPr/>
                    <a:lstStyle/>
                    <a:p>
                      <a:pPr marL="0" marR="0" lvl="0" indent="0" algn="l" rtl="0">
                        <a:spcBef>
                          <a:spcPts val="0"/>
                        </a:spcBef>
                        <a:spcAft>
                          <a:spcPts val="0"/>
                        </a:spcAft>
                        <a:buNone/>
                      </a:pPr>
                      <a:r>
                        <a:rPr lang="pl-PL" sz="1800" u="none" strike="noStrike" cap="none"/>
                        <a:t>Niskoprocentowe (do 20%)</a:t>
                      </a:r>
                      <a:endParaRPr sz="1800"/>
                    </a:p>
                  </a:txBody>
                  <a:tcPr marL="91450" marR="91450" marT="45725" marB="45725"/>
                </a:tc>
                <a:tc>
                  <a:txBody>
                    <a:bodyPr/>
                    <a:lstStyle/>
                    <a:p>
                      <a:pPr marL="0" marR="0" lvl="0" indent="0" algn="l" rtl="0">
                        <a:spcBef>
                          <a:spcPts val="0"/>
                        </a:spcBef>
                        <a:spcAft>
                          <a:spcPts val="0"/>
                        </a:spcAft>
                        <a:buNone/>
                      </a:pPr>
                      <a:r>
                        <a:rPr lang="pl-PL" sz="1800"/>
                        <a:t>Wysokoprocentowe</a:t>
                      </a:r>
                      <a:endParaRPr sz="1800"/>
                    </a:p>
                  </a:txBody>
                  <a:tcPr marL="91450" marR="91450" marT="45725" marB="45725"/>
                </a:tc>
              </a:tr>
              <a:tr h="370850">
                <a:tc>
                  <a:txBody>
                    <a:bodyPr/>
                    <a:lstStyle/>
                    <a:p>
                      <a:pPr marL="0" marR="0" lvl="0" indent="0" algn="l" rtl="0">
                        <a:spcBef>
                          <a:spcPts val="0"/>
                        </a:spcBef>
                        <a:spcAft>
                          <a:spcPts val="0"/>
                        </a:spcAft>
                        <a:buNone/>
                      </a:pPr>
                      <a:r>
                        <a:rPr lang="pl-PL" sz="1800"/>
                        <a:t>Piwa (5%)</a:t>
                      </a:r>
                      <a:endParaRPr/>
                    </a:p>
                    <a:p>
                      <a:pPr marL="0" marR="0" lvl="0" indent="0" algn="l" rtl="0">
                        <a:spcBef>
                          <a:spcPts val="0"/>
                        </a:spcBef>
                        <a:spcAft>
                          <a:spcPts val="0"/>
                        </a:spcAft>
                        <a:buNone/>
                      </a:pPr>
                      <a:r>
                        <a:rPr lang="pl-PL" sz="1800"/>
                        <a:t>Wina (ok. 20%)</a:t>
                      </a:r>
                      <a:endParaRPr/>
                    </a:p>
                    <a:p>
                      <a:pPr marL="0" marR="0" lvl="0" indent="0" algn="l" rtl="0">
                        <a:spcBef>
                          <a:spcPts val="0"/>
                        </a:spcBef>
                        <a:spcAft>
                          <a:spcPts val="0"/>
                        </a:spcAft>
                        <a:buNone/>
                      </a:pPr>
                      <a:r>
                        <a:rPr lang="pl-PL" sz="1800"/>
                        <a:t>Szampany (12,5%)</a:t>
                      </a:r>
                      <a:endParaRPr/>
                    </a:p>
                  </a:txBody>
                  <a:tcPr marL="91450" marR="91450" marT="45725" marB="45725"/>
                </a:tc>
                <a:tc>
                  <a:txBody>
                    <a:bodyPr/>
                    <a:lstStyle/>
                    <a:p>
                      <a:pPr marL="0" marR="0" lvl="0" indent="0" algn="l" rtl="0">
                        <a:spcBef>
                          <a:spcPts val="0"/>
                        </a:spcBef>
                        <a:spcAft>
                          <a:spcPts val="0"/>
                        </a:spcAft>
                        <a:buNone/>
                      </a:pPr>
                      <a:r>
                        <a:rPr lang="pl-PL" sz="1800"/>
                        <a:t>Wódki (40%)</a:t>
                      </a:r>
                      <a:endParaRPr/>
                    </a:p>
                    <a:p>
                      <a:pPr marL="0" marR="0" lvl="0" indent="0" algn="l" rtl="0">
                        <a:spcBef>
                          <a:spcPts val="0"/>
                        </a:spcBef>
                        <a:spcAft>
                          <a:spcPts val="0"/>
                        </a:spcAft>
                        <a:buNone/>
                      </a:pPr>
                      <a:r>
                        <a:rPr lang="pl-PL" sz="1800"/>
                        <a:t>Likiery  (35%)</a:t>
                      </a:r>
                      <a:endParaRPr/>
                    </a:p>
                    <a:p>
                      <a:pPr marL="0" marR="0" lvl="0" indent="0" algn="l" rtl="0">
                        <a:spcBef>
                          <a:spcPts val="0"/>
                        </a:spcBef>
                        <a:spcAft>
                          <a:spcPts val="0"/>
                        </a:spcAft>
                        <a:buNone/>
                      </a:pPr>
                      <a:r>
                        <a:rPr lang="pl-PL" sz="1800"/>
                        <a:t>Whisky (od 40%)</a:t>
                      </a:r>
                      <a:endParaRPr/>
                    </a:p>
                    <a:p>
                      <a:pPr marL="0" marR="0" lvl="0" indent="0" algn="l" rtl="0">
                        <a:spcBef>
                          <a:spcPts val="0"/>
                        </a:spcBef>
                        <a:spcAft>
                          <a:spcPts val="0"/>
                        </a:spcAft>
                        <a:buNone/>
                      </a:pPr>
                      <a:r>
                        <a:rPr lang="pl-PL" sz="1800"/>
                        <a:t>Koniaki (ok. 40%)</a:t>
                      </a:r>
                      <a:endParaRPr/>
                    </a:p>
                    <a:p>
                      <a:pPr marL="0" marR="0" lvl="0" indent="0" algn="l" rtl="0">
                        <a:spcBef>
                          <a:spcPts val="0"/>
                        </a:spcBef>
                        <a:spcAft>
                          <a:spcPts val="0"/>
                        </a:spcAft>
                        <a:buNone/>
                      </a:pPr>
                      <a:r>
                        <a:rPr lang="pl-PL" sz="1800"/>
                        <a:t>Brandy (40%-60%)</a:t>
                      </a:r>
                      <a:endParaRPr/>
                    </a:p>
                    <a:p>
                      <a:pPr marL="0" marR="0" lvl="0" indent="0" algn="l" rtl="0">
                        <a:spcBef>
                          <a:spcPts val="0"/>
                        </a:spcBef>
                        <a:spcAft>
                          <a:spcPts val="0"/>
                        </a:spcAft>
                        <a:buNone/>
                      </a:pPr>
                      <a:r>
                        <a:rPr lang="pl-PL" sz="1800"/>
                        <a:t>Giny (37,5%)</a:t>
                      </a:r>
                      <a:endParaRPr/>
                    </a:p>
                    <a:p>
                      <a:pPr marL="0" marR="0" lvl="0" indent="0" algn="l" rtl="0">
                        <a:spcBef>
                          <a:spcPts val="0"/>
                        </a:spcBef>
                        <a:spcAft>
                          <a:spcPts val="0"/>
                        </a:spcAft>
                        <a:buNone/>
                      </a:pPr>
                      <a:r>
                        <a:rPr lang="pl-PL" sz="1800"/>
                        <a:t>Spirytusy (95%)</a:t>
                      </a:r>
                      <a:endParaRPr/>
                    </a:p>
                    <a:p>
                      <a:pPr marL="0" marR="0" lvl="0" indent="0" algn="l" rtl="0">
                        <a:spcBef>
                          <a:spcPts val="0"/>
                        </a:spcBef>
                        <a:spcAft>
                          <a:spcPts val="0"/>
                        </a:spcAft>
                        <a:buNone/>
                      </a:pPr>
                      <a:r>
                        <a:rPr lang="pl-PL" sz="1800"/>
                        <a:t>Bimbry  (50%-70%)</a:t>
                      </a:r>
                      <a:endParaRPr/>
                    </a:p>
                  </a:txBody>
                  <a:tcPr marL="91450" marR="91450" marT="45725" marB="457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Inne produkty zawierające alkohol</a:t>
            </a:r>
            <a:endParaRPr/>
          </a:p>
        </p:txBody>
      </p:sp>
      <p:sp>
        <p:nvSpPr>
          <p:cNvPr id="129" name="Google Shape;129;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3200"/>
              <a:buChar char="•"/>
            </a:pPr>
            <a:r>
              <a:rPr lang="pl-PL"/>
              <a:t>Słodycze (batony, bombonierki)</a:t>
            </a:r>
            <a:endParaRPr/>
          </a:p>
          <a:p>
            <a:pPr marL="342900" lvl="0" indent="-342900" algn="l" rtl="0">
              <a:spcBef>
                <a:spcPts val="640"/>
              </a:spcBef>
              <a:spcAft>
                <a:spcPts val="0"/>
              </a:spcAft>
              <a:buClr>
                <a:schemeClr val="dk1"/>
              </a:buClr>
              <a:buSzPts val="3200"/>
              <a:buChar char="•"/>
            </a:pPr>
            <a:r>
              <a:rPr lang="pl-PL"/>
              <a:t>Preparaty bakteriobójcze i przeciwgrzybiczne</a:t>
            </a:r>
            <a:endParaRPr/>
          </a:p>
          <a:p>
            <a:pPr marL="342900" lvl="0" indent="-342900" algn="l" rtl="0">
              <a:spcBef>
                <a:spcPts val="640"/>
              </a:spcBef>
              <a:spcAft>
                <a:spcPts val="0"/>
              </a:spcAft>
              <a:buClr>
                <a:schemeClr val="dk1"/>
              </a:buClr>
              <a:buSzPts val="3200"/>
              <a:buChar char="•"/>
            </a:pPr>
            <a:r>
              <a:rPr lang="pl-PL"/>
              <a:t>Składnik leków i syropów (głównie leki na kaszel i przeziębienie)</a:t>
            </a:r>
            <a:endParaRPr/>
          </a:p>
          <a:p>
            <a:pPr marL="342900" lvl="0" indent="-342900" algn="l" rtl="0">
              <a:spcBef>
                <a:spcPts val="640"/>
              </a:spcBef>
              <a:spcAft>
                <a:spcPts val="0"/>
              </a:spcAft>
              <a:buClr>
                <a:schemeClr val="dk1"/>
              </a:buClr>
              <a:buSzPts val="3200"/>
              <a:buChar char="•"/>
            </a:pPr>
            <a:r>
              <a:rPr lang="pl-PL"/>
              <a:t>Składnik perfum i innych wyrobów kosmetycznych</a:t>
            </a:r>
            <a:endParaRPr/>
          </a:p>
          <a:p>
            <a:pPr marL="342900" lvl="0" indent="-342900" algn="l" rtl="0">
              <a:spcBef>
                <a:spcPts val="640"/>
              </a:spcBef>
              <a:spcAft>
                <a:spcPts val="0"/>
              </a:spcAft>
              <a:buClr>
                <a:schemeClr val="dk1"/>
              </a:buClr>
              <a:buSzPts val="3200"/>
              <a:buChar char="•"/>
            </a:pPr>
            <a:r>
              <a:rPr lang="pl-PL"/>
              <a:t>Używany do produkcji rozpuszczalników, farb, spryskiwaczy do szyb czy odświeżaczy powietrza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Dawkowanie alkoholu</a:t>
            </a:r>
            <a:endParaRPr/>
          </a:p>
        </p:txBody>
      </p:sp>
      <p:sp>
        <p:nvSpPr>
          <p:cNvPr id="135" name="Google Shape;135;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pl-PL"/>
              <a:t>Limit dziennego spożycia alkoholu szacuje się na:</a:t>
            </a:r>
            <a:endParaRPr/>
          </a:p>
          <a:p>
            <a:pPr marL="742950" lvl="1" indent="-285750" algn="l" rtl="0">
              <a:spcBef>
                <a:spcPts val="560"/>
              </a:spcBef>
              <a:spcAft>
                <a:spcPts val="0"/>
              </a:spcAft>
              <a:buClr>
                <a:schemeClr val="dk1"/>
              </a:buClr>
              <a:buSzPts val="2800"/>
              <a:buChar char="–"/>
            </a:pPr>
            <a:r>
              <a:rPr lang="pl-PL"/>
              <a:t>Dla kobiet: 10g etanolu</a:t>
            </a:r>
            <a:endParaRPr/>
          </a:p>
          <a:p>
            <a:pPr marL="742950" lvl="1" indent="-285750" algn="l" rtl="0">
              <a:spcBef>
                <a:spcPts val="560"/>
              </a:spcBef>
              <a:spcAft>
                <a:spcPts val="0"/>
              </a:spcAft>
              <a:buClr>
                <a:schemeClr val="dk1"/>
              </a:buClr>
              <a:buSzPts val="2800"/>
              <a:buChar char="–"/>
            </a:pPr>
            <a:r>
              <a:rPr lang="pl-PL"/>
              <a:t>Dla mężczyzn: 20g etanolu</a:t>
            </a:r>
            <a:endParaRPr/>
          </a:p>
          <a:p>
            <a:pPr marL="742950" lvl="1" indent="-107950" algn="l" rtl="0">
              <a:spcBef>
                <a:spcPts val="560"/>
              </a:spcBef>
              <a:spcAft>
                <a:spcPts val="0"/>
              </a:spcAft>
              <a:buClr>
                <a:schemeClr val="dk1"/>
              </a:buClr>
              <a:buSzPts val="2800"/>
              <a:buNone/>
            </a:pPr>
            <a:endParaRPr/>
          </a:p>
          <a:p>
            <a:pPr marL="342900" lvl="0" indent="-342900" algn="l" rtl="0">
              <a:spcBef>
                <a:spcPts val="640"/>
              </a:spcBef>
              <a:spcAft>
                <a:spcPts val="0"/>
              </a:spcAft>
              <a:buClr>
                <a:schemeClr val="dk1"/>
              </a:buClr>
              <a:buSzPts val="3200"/>
              <a:buChar char="•"/>
            </a:pPr>
            <a:r>
              <a:rPr lang="pl-PL"/>
              <a:t>Dawka śmiertelna etanolu szacowana jest na:</a:t>
            </a:r>
            <a:endParaRPr/>
          </a:p>
          <a:p>
            <a:pPr marL="742950" lvl="1" indent="-285750" algn="l" rtl="0">
              <a:spcBef>
                <a:spcPts val="560"/>
              </a:spcBef>
              <a:spcAft>
                <a:spcPts val="0"/>
              </a:spcAft>
              <a:buClr>
                <a:schemeClr val="dk1"/>
              </a:buClr>
              <a:buSzPts val="2800"/>
              <a:buChar char="–"/>
            </a:pPr>
            <a:r>
              <a:rPr lang="pl-PL"/>
              <a:t>Dla dzieci: 3g/kg mc</a:t>
            </a:r>
            <a:endParaRPr/>
          </a:p>
          <a:p>
            <a:pPr marL="742950" lvl="1" indent="-285750" algn="l" rtl="0">
              <a:spcBef>
                <a:spcPts val="560"/>
              </a:spcBef>
              <a:spcAft>
                <a:spcPts val="0"/>
              </a:spcAft>
              <a:buClr>
                <a:schemeClr val="dk1"/>
              </a:buClr>
              <a:buSzPts val="2800"/>
              <a:buChar char="–"/>
            </a:pPr>
            <a:r>
              <a:rPr lang="pl-PL"/>
              <a:t>Dla dorosłych: 5-8g/kg mc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pl-PL"/>
              <a:t>Porcje alkoholu</a:t>
            </a:r>
            <a:endParaRPr/>
          </a:p>
        </p:txBody>
      </p:sp>
      <p:pic>
        <p:nvPicPr>
          <p:cNvPr id="141" name="Google Shape;141;p9" descr="Zrzut ekranu 2022-03-02 113714.png"/>
          <p:cNvPicPr preferRelativeResize="0">
            <a:picLocks noGrp="1"/>
          </p:cNvPicPr>
          <p:nvPr>
            <p:ph type="body" idx="1"/>
          </p:nvPr>
        </p:nvPicPr>
        <p:blipFill rotWithShape="1">
          <a:blip r:embed="rId3">
            <a:alphaModFix/>
          </a:blip>
          <a:srcRect/>
          <a:stretch/>
        </p:blipFill>
        <p:spPr>
          <a:xfrm>
            <a:off x="928662" y="2143116"/>
            <a:ext cx="7105328" cy="3947404"/>
          </a:xfrm>
          <a:prstGeom prst="rect">
            <a:avLst/>
          </a:prstGeom>
          <a:noFill/>
          <a:ln>
            <a:noFill/>
          </a:ln>
        </p:spPr>
      </p:pic>
    </p:spTree>
  </p:cSld>
  <p:clrMapOvr>
    <a:masterClrMapping/>
  </p:clrMapOvr>
</p:sld>
</file>

<file path=ppt/theme/theme1.xml><?xml version="1.0" encoding="utf-8"?>
<a:theme xmlns:a="http://schemas.openxmlformats.org/drawingml/2006/main" name="Motyw pakietu Office">
  <a:themeElements>
    <a:clrScheme name="Pakiet 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729</Words>
  <Application>Microsoft Office PowerPoint</Application>
  <PresentationFormat>Pokaz na ekranie (4:3)</PresentationFormat>
  <Paragraphs>79</Paragraphs>
  <Slides>23</Slides>
  <Notes>23</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Motyw pakietu Office</vt:lpstr>
      <vt:lpstr> Zabawa bez wzmacniaczy</vt:lpstr>
      <vt:lpstr>Czym jest alkohol?</vt:lpstr>
      <vt:lpstr>Najpopularniejsze alkohole</vt:lpstr>
      <vt:lpstr>Wzory alkoholi</vt:lpstr>
      <vt:lpstr>Etanol jako antidotum na zatrucie metanolem</vt:lpstr>
      <vt:lpstr>Rodzaje alkoholu</vt:lpstr>
      <vt:lpstr>Inne produkty zawierające alkohol</vt:lpstr>
      <vt:lpstr>Dawkowanie alkoholu</vt:lpstr>
      <vt:lpstr>Porcje alkoholu</vt:lpstr>
      <vt:lpstr>Slajd 10</vt:lpstr>
      <vt:lpstr>Dlaczego alkohol od 18 roku życia?</vt:lpstr>
      <vt:lpstr>Spożycie alkoholu w Europie</vt:lpstr>
      <vt:lpstr>Które układy są w szczególności narażone na nowotwory?</vt:lpstr>
      <vt:lpstr>Układ pokarmowy</vt:lpstr>
      <vt:lpstr>Slajd 15</vt:lpstr>
      <vt:lpstr>Układ oddechowy</vt:lpstr>
      <vt:lpstr>Jelito grube</vt:lpstr>
      <vt:lpstr>Wątroba</vt:lpstr>
      <vt:lpstr>Rak piersi</vt:lpstr>
      <vt:lpstr>Alkohol a ciąża</vt:lpstr>
      <vt:lpstr>Slajd 21</vt:lpstr>
      <vt:lpstr>J</vt:lpstr>
      <vt:lpstr>Podsumowując – czy należy unikać alkoholu?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Zabawa bez wzmacniaczy</dc:title>
  <dc:creator>zuzpr</dc:creator>
  <cp:lastModifiedBy>Ela</cp:lastModifiedBy>
  <cp:revision>2</cp:revision>
  <dcterms:created xsi:type="dcterms:W3CDTF">2022-02-27T18:07:10Z</dcterms:created>
  <dcterms:modified xsi:type="dcterms:W3CDTF">2022-03-28T19:43:05Z</dcterms:modified>
</cp:coreProperties>
</file>