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61" r:id="rId5"/>
    <p:sldId id="259" r:id="rId6"/>
    <p:sldId id="267" r:id="rId7"/>
    <p:sldId id="268" r:id="rId8"/>
    <p:sldId id="260" r:id="rId9"/>
    <p:sldId id="263" r:id="rId10"/>
    <p:sldId id="262" r:id="rId11"/>
    <p:sldId id="264" r:id="rId12"/>
    <p:sldId id="265" r:id="rId13"/>
    <p:sldId id="266"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pl-PL"/>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pPr/>
              <a:t>2/23/2022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2/23/2022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2/23/2022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lvl1pPr>
              <a:defRPr sz="1800"/>
            </a:lvl1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2/23/2022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pl-PL"/>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pPr/>
              <a:t>2/23/2022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2/23/2022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2/23/2022</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2/23/2022</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2/23/2022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pl-PL"/>
              <a:t>Kliknij, aby edytować styl</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2/23/2022</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pl-PL"/>
              <a:t>Kliknij, aby edytować styl</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pPr/>
              <a:t>2/23/2022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pPr/>
              <a:t>2/23/2022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DE8D624-D514-4391-9A6A-DCF9E867E332}"/>
              </a:ext>
            </a:extLst>
          </p:cNvPr>
          <p:cNvSpPr>
            <a:spLocks noGrp="1"/>
          </p:cNvSpPr>
          <p:nvPr>
            <p:ph type="ctrTitle"/>
          </p:nvPr>
        </p:nvSpPr>
        <p:spPr>
          <a:xfrm>
            <a:off x="1561707" y="1720202"/>
            <a:ext cx="9068586" cy="2590800"/>
          </a:xfrm>
        </p:spPr>
        <p:txBody>
          <a:bodyPr/>
          <a:lstStyle/>
          <a:p>
            <a:r>
              <a:rPr lang="pl-PL" dirty="0"/>
              <a:t>Papierosy?</a:t>
            </a:r>
            <a:br>
              <a:rPr lang="pl-PL" dirty="0"/>
            </a:br>
            <a:r>
              <a:rPr lang="pl-PL" dirty="0"/>
              <a:t>Nie, dziękuję!</a:t>
            </a:r>
          </a:p>
        </p:txBody>
      </p:sp>
      <p:sp>
        <p:nvSpPr>
          <p:cNvPr id="3" name="Podtytuł 2">
            <a:extLst>
              <a:ext uri="{FF2B5EF4-FFF2-40B4-BE49-F238E27FC236}">
                <a16:creationId xmlns:a16="http://schemas.microsoft.com/office/drawing/2014/main" xmlns="" id="{D9F5E306-E9D1-43DA-92A2-49362E74E79F}"/>
              </a:ext>
            </a:extLst>
          </p:cNvPr>
          <p:cNvSpPr>
            <a:spLocks noGrp="1"/>
          </p:cNvSpPr>
          <p:nvPr>
            <p:ph type="subTitle" idx="1"/>
          </p:nvPr>
        </p:nvSpPr>
        <p:spPr>
          <a:xfrm>
            <a:off x="1562100" y="4200940"/>
            <a:ext cx="9070848" cy="938324"/>
          </a:xfrm>
        </p:spPr>
        <p:txBody>
          <a:bodyPr>
            <a:normAutofit fontScale="92500" lnSpcReduction="10000"/>
          </a:bodyPr>
          <a:lstStyle/>
          <a:p>
            <a:pPr algn="r"/>
            <a:r>
              <a:rPr lang="pl-PL" dirty="0"/>
              <a:t>Marta Gruszka, Weronika </a:t>
            </a:r>
            <a:r>
              <a:rPr lang="pl-PL" dirty="0" err="1"/>
              <a:t>Czulińska</a:t>
            </a:r>
            <a:endParaRPr lang="pl-PL" dirty="0"/>
          </a:p>
          <a:p>
            <a:pPr algn="r"/>
            <a:r>
              <a:rPr lang="pl-PL" dirty="0"/>
              <a:t>Państwowa Wyższa Szkoła Zawodowa w Głogowie</a:t>
            </a:r>
          </a:p>
          <a:p>
            <a:pPr algn="r"/>
            <a:r>
              <a:rPr lang="pl-PL" dirty="0"/>
              <a:t>Studenckie Koło Naukowe PTP</a:t>
            </a:r>
          </a:p>
          <a:p>
            <a:pPr algn="r"/>
            <a:r>
              <a:rPr lang="pl-PL" dirty="0" smtClean="0"/>
              <a:t>Opiekun Koła: </a:t>
            </a:r>
            <a:r>
              <a:rPr lang="pl-PL" dirty="0"/>
              <a:t>dr n. med. E. </a:t>
            </a:r>
            <a:r>
              <a:rPr lang="pl-PL" dirty="0" err="1"/>
              <a:t>Garwacka-Czachor</a:t>
            </a:r>
            <a:endParaRPr lang="pl-PL" dirty="0"/>
          </a:p>
          <a:p>
            <a:endParaRPr lang="pl-PL" dirty="0"/>
          </a:p>
          <a:p>
            <a:endParaRPr lang="pl-PL" dirty="0"/>
          </a:p>
        </p:txBody>
      </p:sp>
    </p:spTree>
    <p:extLst>
      <p:ext uri="{BB962C8B-B14F-4D97-AF65-F5344CB8AC3E}">
        <p14:creationId xmlns:p14="http://schemas.microsoft.com/office/powerpoint/2010/main" xmlns="" val="65190896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34D9914-B210-4248-9481-7A155D32D5B8}"/>
              </a:ext>
            </a:extLst>
          </p:cNvPr>
          <p:cNvSpPr>
            <a:spLocks noGrp="1"/>
          </p:cNvSpPr>
          <p:nvPr>
            <p:ph type="title"/>
          </p:nvPr>
        </p:nvSpPr>
        <p:spPr/>
        <p:txBody>
          <a:bodyPr>
            <a:normAutofit fontScale="90000"/>
          </a:bodyPr>
          <a:lstStyle/>
          <a:p>
            <a:pPr algn="ctr"/>
            <a:r>
              <a:rPr lang="pl-PL" dirty="0"/>
              <a:t>Co się dzieje po zgaszeniu papierosa…</a:t>
            </a:r>
          </a:p>
        </p:txBody>
      </p:sp>
      <p:sp>
        <p:nvSpPr>
          <p:cNvPr id="3" name="Symbol zastępczy zawartości 2">
            <a:extLst>
              <a:ext uri="{FF2B5EF4-FFF2-40B4-BE49-F238E27FC236}">
                <a16:creationId xmlns:a16="http://schemas.microsoft.com/office/drawing/2014/main" xmlns="" id="{3D607C83-DFDC-4C02-87A7-905AD46153B3}"/>
              </a:ext>
            </a:extLst>
          </p:cNvPr>
          <p:cNvSpPr>
            <a:spLocks noGrp="1"/>
          </p:cNvSpPr>
          <p:nvPr>
            <p:ph idx="1"/>
          </p:nvPr>
        </p:nvSpPr>
        <p:spPr/>
        <p:txBody>
          <a:bodyPr>
            <a:normAutofit/>
          </a:bodyPr>
          <a:lstStyle/>
          <a:p>
            <a:r>
              <a:rPr lang="pl-PL" dirty="0"/>
              <a:t>24 godzinach - spada ryzyko udaru i zawału</a:t>
            </a:r>
          </a:p>
          <a:p>
            <a:r>
              <a:rPr lang="pl-PL" dirty="0"/>
              <a:t>72 godzinach - oddychanie jest łatwiejsze</a:t>
            </a:r>
          </a:p>
          <a:p>
            <a:r>
              <a:rPr lang="pl-PL" dirty="0"/>
              <a:t>2 dniach - polepsza się odczuwanie smaku i zapachu.</a:t>
            </a:r>
          </a:p>
          <a:p>
            <a:pPr marL="0" indent="0">
              <a:buNone/>
            </a:pPr>
            <a:r>
              <a:rPr lang="pl-PL" dirty="0"/>
              <a:t>Co jeszcze obserwuje się w organizmie po zaprzestaniu palenia? Po ok. 20-30 minutach do normy wraca podwyższone ciśnienie, kolejno po kilku godzinach wzrasta stężenie tlenu, a krążenie jest unormowane. Skóra nie jest matowa i bez wyrazu, staje się lepiej nawilżona, łatwiej jest odbudować kondycję fizyczną, powiększa się wydajność płuc. Na zaletach rzucenia palenia zyskują również zęby, które odzyskują nieco bieli.</a:t>
            </a:r>
          </a:p>
        </p:txBody>
      </p:sp>
    </p:spTree>
    <p:extLst>
      <p:ext uri="{BB962C8B-B14F-4D97-AF65-F5344CB8AC3E}">
        <p14:creationId xmlns:p14="http://schemas.microsoft.com/office/powerpoint/2010/main" xmlns="" val="64044676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5DE8D71-76A8-4C71-8319-77AB0BCD9BAB}"/>
              </a:ext>
            </a:extLst>
          </p:cNvPr>
          <p:cNvSpPr>
            <a:spLocks noGrp="1"/>
          </p:cNvSpPr>
          <p:nvPr>
            <p:ph type="title"/>
          </p:nvPr>
        </p:nvSpPr>
        <p:spPr>
          <a:xfrm>
            <a:off x="6314384" y="642594"/>
            <a:ext cx="4810815" cy="1371600"/>
          </a:xfrm>
        </p:spPr>
        <p:txBody>
          <a:bodyPr>
            <a:normAutofit/>
          </a:bodyPr>
          <a:lstStyle/>
          <a:p>
            <a:r>
              <a:rPr lang="pl-PL" sz="3000" dirty="0"/>
              <a:t>Czy e-papierosy są zdrowsze niż papierosy tradycyjne?</a:t>
            </a:r>
          </a:p>
        </p:txBody>
      </p:sp>
      <p:sp>
        <p:nvSpPr>
          <p:cNvPr id="9" name="Rectangle 8">
            <a:extLst>
              <a:ext uri="{FF2B5EF4-FFF2-40B4-BE49-F238E27FC236}">
                <a16:creationId xmlns:a16="http://schemas.microsoft.com/office/drawing/2014/main" xmlns="" id="{2A4D183E-A455-400F-B558-5EF3C42F6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1" name="Rectangle 10">
            <a:extLst>
              <a:ext uri="{FF2B5EF4-FFF2-40B4-BE49-F238E27FC236}">
                <a16:creationId xmlns:a16="http://schemas.microsoft.com/office/drawing/2014/main" xmlns="" id="{46EC6A0A-8EDD-4CAD-8301-B0613EFB6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4" name="Obraz 3">
            <a:extLst>
              <a:ext uri="{FF2B5EF4-FFF2-40B4-BE49-F238E27FC236}">
                <a16:creationId xmlns:a16="http://schemas.microsoft.com/office/drawing/2014/main" xmlns="" id="{60ED46AE-1A9F-4BCF-A551-F29F34D320F3}"/>
              </a:ext>
            </a:extLst>
          </p:cNvPr>
          <p:cNvPicPr>
            <a:picLocks noChangeAspect="1"/>
          </p:cNvPicPr>
          <p:nvPr/>
        </p:nvPicPr>
        <p:blipFill rotWithShape="1">
          <a:blip r:embed="rId2"/>
          <a:srcRect l="28531" r="5338"/>
          <a:stretch/>
        </p:blipFill>
        <p:spPr>
          <a:xfrm>
            <a:off x="1318364" y="1328394"/>
            <a:ext cx="4188221" cy="4227415"/>
          </a:xfrm>
          <a:prstGeom prst="rect">
            <a:avLst/>
          </a:prstGeom>
        </p:spPr>
      </p:pic>
      <p:sp>
        <p:nvSpPr>
          <p:cNvPr id="3" name="Symbol zastępczy zawartości 2">
            <a:extLst>
              <a:ext uri="{FF2B5EF4-FFF2-40B4-BE49-F238E27FC236}">
                <a16:creationId xmlns:a16="http://schemas.microsoft.com/office/drawing/2014/main" xmlns="" id="{78BCCE71-B051-464D-A24B-594A735973BF}"/>
              </a:ext>
            </a:extLst>
          </p:cNvPr>
          <p:cNvSpPr>
            <a:spLocks noGrp="1"/>
          </p:cNvSpPr>
          <p:nvPr>
            <p:ph idx="1"/>
          </p:nvPr>
        </p:nvSpPr>
        <p:spPr>
          <a:xfrm>
            <a:off x="6314384" y="2103120"/>
            <a:ext cx="4810816" cy="3931920"/>
          </a:xfrm>
        </p:spPr>
        <p:txBody>
          <a:bodyPr>
            <a:normAutofit/>
          </a:bodyPr>
          <a:lstStyle/>
          <a:p>
            <a:pPr marL="0" indent="0">
              <a:lnSpc>
                <a:spcPct val="90000"/>
              </a:lnSpc>
              <a:buNone/>
            </a:pPr>
            <a:r>
              <a:rPr lang="pl-PL" sz="1700" dirty="0"/>
              <a:t>E-papierosy zawierają oczyszczoną nikotynę w różnych stężeniach. Dawniej składały się z dawki 24 mg/ml, jednak z powodu wielu zatruć obecnie dozwolona jest dawka 18 mg/ml.   Zawartość oczyszczonej nikotyny sprawia, że producenci często zachwalają e-papierosy jako lepszą i zdrowszą alternatywę dla zwykłego papierosa, który zawiera duże ilości substancji smolistych. </a:t>
            </a:r>
          </a:p>
          <a:p>
            <a:pPr marL="0" indent="0">
              <a:lnSpc>
                <a:spcPct val="90000"/>
              </a:lnSpc>
              <a:buNone/>
            </a:pPr>
            <a:r>
              <a:rPr lang="pl-PL" sz="1700" dirty="0"/>
              <a:t> Poza oczyszczoną nikotyną w skład e-papierosa wchodzą również: </a:t>
            </a:r>
          </a:p>
          <a:p>
            <a:pPr>
              <a:lnSpc>
                <a:spcPct val="90000"/>
              </a:lnSpc>
            </a:pPr>
            <a:r>
              <a:rPr lang="pl-PL" sz="1700" dirty="0"/>
              <a:t>glikol propylenowy, </a:t>
            </a:r>
          </a:p>
          <a:p>
            <a:pPr>
              <a:lnSpc>
                <a:spcPct val="90000"/>
              </a:lnSpc>
            </a:pPr>
            <a:r>
              <a:rPr lang="pl-PL" sz="1700" dirty="0"/>
              <a:t>glicerol, </a:t>
            </a:r>
          </a:p>
          <a:p>
            <a:pPr>
              <a:lnSpc>
                <a:spcPct val="90000"/>
              </a:lnSpc>
            </a:pPr>
            <a:r>
              <a:rPr lang="pl-PL" sz="1700" dirty="0"/>
              <a:t>substancje zapachowe. </a:t>
            </a:r>
          </a:p>
        </p:txBody>
      </p:sp>
    </p:spTree>
    <p:extLst>
      <p:ext uri="{BB962C8B-B14F-4D97-AF65-F5344CB8AC3E}">
        <p14:creationId xmlns:p14="http://schemas.microsoft.com/office/powerpoint/2010/main" xmlns="" val="3219059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11AE362-6E24-4360-8EEB-AA5371ABC1D7}"/>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0F1DD1EB-7377-4D0E-8CF4-CF27FC559B8B}"/>
              </a:ext>
            </a:extLst>
          </p:cNvPr>
          <p:cNvSpPr>
            <a:spLocks noGrp="1"/>
          </p:cNvSpPr>
          <p:nvPr>
            <p:ph idx="1"/>
          </p:nvPr>
        </p:nvSpPr>
        <p:spPr/>
        <p:txBody>
          <a:bodyPr/>
          <a:lstStyle/>
          <a:p>
            <a:pPr marL="0" indent="0">
              <a:buNone/>
            </a:pPr>
            <a:r>
              <a:rPr lang="pl-PL" dirty="0"/>
              <a:t>Osoby palące e-papierosy sięgają po nie bardzo często, przez co mogą wprowadzać do organizmu większą ilość nikotyny niż po spaleniu kilku zwykłych papierosów. W związku z tym nie potwierdza się teza zwolenników e-papierosów, która mówi o tym, że e-papieros pomaga rzucić nałóg. Dowiedziono również, że osoby, które spróbowały e-papierosa, sięgają po niego częściej niż po inne wyroby tytoniowe. </a:t>
            </a:r>
          </a:p>
          <a:p>
            <a:pPr marL="0" indent="0">
              <a:buNone/>
            </a:pPr>
            <a:r>
              <a:rPr lang="pl-PL" dirty="0"/>
              <a:t>Elektroniczne papierosy są traktowane jako zdrowsza alternatywa dla zwykłych papierosów, jednak należy pamiętać, że one również wpływają negatywnie na nasze zdrowie. Z pozoru bezpieczne dla zdrowia substancje, takie jak glikol propylenowy czy </a:t>
            </a:r>
            <a:r>
              <a:rPr lang="pl-PL" dirty="0" err="1"/>
              <a:t>gilcerol</a:t>
            </a:r>
            <a:r>
              <a:rPr lang="pl-PL" dirty="0"/>
              <a:t>, po podgrzaniu stają się szkodliwe. Ponadto e-papierosy zawierają nikotynę, która również jest niebezpieczna i uzależniająca. Sięgając po e-papierosy, warto mieć świadomość, że im więcej składników zawierają, tym stanowią poważniejsze zagrożenie dla naszego zdrowia. </a:t>
            </a:r>
          </a:p>
        </p:txBody>
      </p:sp>
    </p:spTree>
    <p:extLst>
      <p:ext uri="{BB962C8B-B14F-4D97-AF65-F5344CB8AC3E}">
        <p14:creationId xmlns:p14="http://schemas.microsoft.com/office/powerpoint/2010/main" xmlns="" val="382563545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B89DF3E-2599-41D1-A8C0-350CAD36681E}"/>
              </a:ext>
            </a:extLst>
          </p:cNvPr>
          <p:cNvSpPr>
            <a:spLocks noGrp="1"/>
          </p:cNvSpPr>
          <p:nvPr>
            <p:ph type="title"/>
          </p:nvPr>
        </p:nvSpPr>
        <p:spPr>
          <a:xfrm>
            <a:off x="6066692" y="2458329"/>
            <a:ext cx="5750170" cy="1371600"/>
          </a:xfrm>
        </p:spPr>
        <p:txBody>
          <a:bodyPr>
            <a:normAutofit/>
          </a:bodyPr>
          <a:lstStyle/>
          <a:p>
            <a:pPr algn="ctr"/>
            <a:r>
              <a:rPr lang="pl-PL" sz="4100" b="1" i="1" dirty="0"/>
              <a:t>Fakty i mity na temat papierosów</a:t>
            </a:r>
          </a:p>
        </p:txBody>
      </p:sp>
      <p:sp>
        <p:nvSpPr>
          <p:cNvPr id="9" name="Rectangle 8">
            <a:extLst>
              <a:ext uri="{FF2B5EF4-FFF2-40B4-BE49-F238E27FC236}">
                <a16:creationId xmlns:a16="http://schemas.microsoft.com/office/drawing/2014/main" xmlns="" id="{9BC3E364-5A48-4567-B65D-0880753EE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1" name="Rectangle 10">
            <a:extLst>
              <a:ext uri="{FF2B5EF4-FFF2-40B4-BE49-F238E27FC236}">
                <a16:creationId xmlns:a16="http://schemas.microsoft.com/office/drawing/2014/main" xmlns="" id="{0B80BFB4-DA7E-4E98-BE01-534889F415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4" name="Obraz 3">
            <a:extLst>
              <a:ext uri="{FF2B5EF4-FFF2-40B4-BE49-F238E27FC236}">
                <a16:creationId xmlns:a16="http://schemas.microsoft.com/office/drawing/2014/main" xmlns="" id="{D156CC7D-4524-47BB-97EB-54EC777D2979}"/>
              </a:ext>
            </a:extLst>
          </p:cNvPr>
          <p:cNvPicPr>
            <a:picLocks noChangeAspect="1"/>
          </p:cNvPicPr>
          <p:nvPr/>
        </p:nvPicPr>
        <p:blipFill>
          <a:blip r:embed="rId2"/>
          <a:stretch>
            <a:fillRect/>
          </a:stretch>
        </p:blipFill>
        <p:spPr>
          <a:xfrm>
            <a:off x="1304515" y="1808695"/>
            <a:ext cx="4188221" cy="3266812"/>
          </a:xfrm>
          <a:prstGeom prst="rect">
            <a:avLst/>
          </a:prstGeom>
        </p:spPr>
      </p:pic>
      <p:sp>
        <p:nvSpPr>
          <p:cNvPr id="3" name="Symbol zastępczy zawartości 2">
            <a:extLst>
              <a:ext uri="{FF2B5EF4-FFF2-40B4-BE49-F238E27FC236}">
                <a16:creationId xmlns:a16="http://schemas.microsoft.com/office/drawing/2014/main" xmlns="" id="{0F24D33B-AA9B-4365-A9F5-6F2B591107E2}"/>
              </a:ext>
            </a:extLst>
          </p:cNvPr>
          <p:cNvSpPr>
            <a:spLocks noGrp="1"/>
          </p:cNvSpPr>
          <p:nvPr>
            <p:ph idx="1"/>
          </p:nvPr>
        </p:nvSpPr>
        <p:spPr>
          <a:xfrm>
            <a:off x="6536369" y="3943057"/>
            <a:ext cx="4810816" cy="2264899"/>
          </a:xfrm>
        </p:spPr>
        <p:txBody>
          <a:bodyPr>
            <a:normAutofit/>
          </a:bodyPr>
          <a:lstStyle/>
          <a:p>
            <a:endParaRPr lang="pl-PL" dirty="0"/>
          </a:p>
        </p:txBody>
      </p:sp>
    </p:spTree>
    <p:extLst>
      <p:ext uri="{BB962C8B-B14F-4D97-AF65-F5344CB8AC3E}">
        <p14:creationId xmlns:p14="http://schemas.microsoft.com/office/powerpoint/2010/main" xmlns="" val="240557122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7E7A785-1136-426E-8AAE-E8D3FBDF6063}"/>
              </a:ext>
            </a:extLst>
          </p:cNvPr>
          <p:cNvSpPr>
            <a:spLocks noGrp="1"/>
          </p:cNvSpPr>
          <p:nvPr>
            <p:ph type="title"/>
          </p:nvPr>
        </p:nvSpPr>
        <p:spPr/>
        <p:txBody>
          <a:bodyPr>
            <a:normAutofit/>
          </a:bodyPr>
          <a:lstStyle/>
          <a:p>
            <a:pPr algn="ctr"/>
            <a:r>
              <a:rPr lang="pl-PL" sz="1800" b="1" dirty="0"/>
              <a:t>Palenie kilku papierosów dziennie nie szkodzi, bo organizm jest w stanie zniwelować szkodliwe działanie około 7 szt. papierosów dziennie.</a:t>
            </a:r>
          </a:p>
        </p:txBody>
      </p:sp>
      <p:sp>
        <p:nvSpPr>
          <p:cNvPr id="3" name="Symbol zastępczy zawartości 2">
            <a:extLst>
              <a:ext uri="{FF2B5EF4-FFF2-40B4-BE49-F238E27FC236}">
                <a16:creationId xmlns:a16="http://schemas.microsoft.com/office/drawing/2014/main" xmlns="" id="{0C99D416-BE2E-4234-8964-D82FCD16841C}"/>
              </a:ext>
            </a:extLst>
          </p:cNvPr>
          <p:cNvSpPr>
            <a:spLocks noGrp="1"/>
          </p:cNvSpPr>
          <p:nvPr>
            <p:ph idx="1"/>
          </p:nvPr>
        </p:nvSpPr>
        <p:spPr/>
        <p:txBody>
          <a:bodyPr/>
          <a:lstStyle/>
          <a:p>
            <a:pPr marL="0" indent="0" algn="ctr">
              <a:buNone/>
            </a:pPr>
            <a:r>
              <a:rPr lang="pl-PL" sz="6000" b="1" dirty="0">
                <a:solidFill>
                  <a:srgbClr val="FF0000"/>
                </a:solidFill>
              </a:rPr>
              <a:t>MIT</a:t>
            </a:r>
          </a:p>
          <a:p>
            <a:pPr marL="0" indent="0" algn="ctr">
              <a:buNone/>
            </a:pPr>
            <a:r>
              <a:rPr lang="pl-PL" dirty="0"/>
              <a:t>Wypalenie nawet 1 papierosa to dostarczenie do organizmu ok 7 tyś. szkodliwych substancji, w tym do 70 rakotwórczych. Nawet okazjonalne palenie papierosów zwiększa ryzyko zachorowania na choroby </a:t>
            </a:r>
            <a:r>
              <a:rPr lang="pl-PL" dirty="0" err="1"/>
              <a:t>odtytoniowe</a:t>
            </a:r>
            <a:r>
              <a:rPr lang="pl-PL" dirty="0"/>
              <a:t>. Ponadto nikotyna, która wraz z dymem tytoniowym trafia do naszego organizmu ma silny potencjał uzależniający. Uzależnia psychofizycznie w związku z tym, z czasem palacz zwiększa ilość wypalanych papierosów, aby nie odczuwać głodu nikotynowego </a:t>
            </a:r>
            <a:r>
              <a:rPr lang="pl-PL" b="1" dirty="0">
                <a:solidFill>
                  <a:srgbClr val="FF0000"/>
                </a:solidFill>
              </a:rPr>
              <a:t/>
            </a:r>
            <a:br>
              <a:rPr lang="pl-PL" b="1" dirty="0">
                <a:solidFill>
                  <a:srgbClr val="FF0000"/>
                </a:solidFill>
              </a:rPr>
            </a:br>
            <a:endParaRPr lang="pl-PL" b="1" dirty="0">
              <a:solidFill>
                <a:srgbClr val="FF0000"/>
              </a:solidFill>
            </a:endParaRPr>
          </a:p>
        </p:txBody>
      </p:sp>
    </p:spTree>
    <p:extLst>
      <p:ext uri="{BB962C8B-B14F-4D97-AF65-F5344CB8AC3E}">
        <p14:creationId xmlns:p14="http://schemas.microsoft.com/office/powerpoint/2010/main" xmlns="" val="360907080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003CBDC-DE1E-47C4-9ADF-7C3B90444EB9}"/>
              </a:ext>
            </a:extLst>
          </p:cNvPr>
          <p:cNvSpPr>
            <a:spLocks noGrp="1"/>
          </p:cNvSpPr>
          <p:nvPr>
            <p:ph type="title"/>
          </p:nvPr>
        </p:nvSpPr>
        <p:spPr>
          <a:xfrm>
            <a:off x="1411356" y="885245"/>
            <a:ext cx="10058400" cy="1371600"/>
          </a:xfrm>
        </p:spPr>
        <p:txBody>
          <a:bodyPr>
            <a:normAutofit/>
          </a:bodyPr>
          <a:lstStyle/>
          <a:p>
            <a:pPr algn="ctr"/>
            <a:r>
              <a:rPr lang="pl-PL" sz="1800" dirty="0"/>
              <a:t>Palenie papierosów cienkich, tzw. </a:t>
            </a:r>
            <a:r>
              <a:rPr lang="pl-PL" sz="1800" dirty="0" err="1"/>
              <a:t>slimów</a:t>
            </a:r>
            <a:r>
              <a:rPr lang="pl-PL" sz="1800" dirty="0"/>
              <a:t> lub słomek jest mniej szkodliwe.</a:t>
            </a:r>
          </a:p>
        </p:txBody>
      </p:sp>
      <p:sp>
        <p:nvSpPr>
          <p:cNvPr id="3" name="Symbol zastępczy zawartości 2">
            <a:extLst>
              <a:ext uri="{FF2B5EF4-FFF2-40B4-BE49-F238E27FC236}">
                <a16:creationId xmlns:a16="http://schemas.microsoft.com/office/drawing/2014/main" xmlns="" id="{57F74C45-D92D-457B-99B3-21B8FCB97A74}"/>
              </a:ext>
            </a:extLst>
          </p:cNvPr>
          <p:cNvSpPr>
            <a:spLocks noGrp="1"/>
          </p:cNvSpPr>
          <p:nvPr>
            <p:ph idx="1"/>
          </p:nvPr>
        </p:nvSpPr>
        <p:spPr/>
        <p:txBody>
          <a:bodyPr>
            <a:normAutofit/>
          </a:bodyPr>
          <a:lstStyle/>
          <a:p>
            <a:pPr marL="0" indent="0" algn="ctr">
              <a:buNone/>
            </a:pPr>
            <a:r>
              <a:rPr lang="pl-PL" sz="6000" b="1" dirty="0">
                <a:solidFill>
                  <a:srgbClr val="FF0000"/>
                </a:solidFill>
              </a:rPr>
              <a:t>MIT</a:t>
            </a:r>
          </a:p>
          <a:p>
            <a:pPr marL="0" indent="0" algn="ctr">
              <a:buNone/>
            </a:pPr>
            <a:endParaRPr lang="pl-PL" b="1" dirty="0">
              <a:solidFill>
                <a:srgbClr val="FF0000"/>
              </a:solidFill>
            </a:endParaRPr>
          </a:p>
          <a:p>
            <a:pPr marL="0" indent="0" algn="ctr">
              <a:buNone/>
            </a:pPr>
            <a:r>
              <a:rPr lang="pl-PL" dirty="0"/>
              <a:t>Papierosy niezależnie od swojej szerokości zawierają tyle samo substancji toksycznych i ich szkodliwy wpływ na Twój organizm jest taki sam. Dodatkowo wiele osób palących cienkie papierosy ma złudne przekonanie, że są „mniej szkodliwe” i wypala ich więcej, lub głębiej się zaciąga dymem.</a:t>
            </a:r>
          </a:p>
          <a:p>
            <a:pPr marL="0" indent="0" algn="ctr">
              <a:buNone/>
            </a:pPr>
            <a:endParaRPr lang="pl-PL" sz="6000" b="1" dirty="0">
              <a:solidFill>
                <a:srgbClr val="FF0000"/>
              </a:solidFill>
            </a:endParaRPr>
          </a:p>
          <a:p>
            <a:pPr marL="0" indent="0" algn="ctr">
              <a:buNone/>
            </a:pPr>
            <a:endParaRPr lang="pl-PL" sz="6000" b="1" dirty="0">
              <a:solidFill>
                <a:srgbClr val="FF0000"/>
              </a:solidFill>
            </a:endParaRPr>
          </a:p>
        </p:txBody>
      </p:sp>
    </p:spTree>
    <p:extLst>
      <p:ext uri="{BB962C8B-B14F-4D97-AF65-F5344CB8AC3E}">
        <p14:creationId xmlns:p14="http://schemas.microsoft.com/office/powerpoint/2010/main" xmlns="" val="222379845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E0F2884-D394-48E3-9949-C4434D51CD6B}"/>
              </a:ext>
            </a:extLst>
          </p:cNvPr>
          <p:cNvSpPr>
            <a:spLocks noGrp="1"/>
          </p:cNvSpPr>
          <p:nvPr>
            <p:ph type="title"/>
          </p:nvPr>
        </p:nvSpPr>
        <p:spPr/>
        <p:txBody>
          <a:bodyPr>
            <a:normAutofit/>
          </a:bodyPr>
          <a:lstStyle/>
          <a:p>
            <a:pPr algn="ctr"/>
            <a:r>
              <a:rPr lang="pl-PL" sz="1800" dirty="0"/>
              <a:t>Bierne palenie bardziej szkodzi.</a:t>
            </a:r>
          </a:p>
        </p:txBody>
      </p:sp>
      <p:sp>
        <p:nvSpPr>
          <p:cNvPr id="3" name="Symbol zastępczy zawartości 2">
            <a:extLst>
              <a:ext uri="{FF2B5EF4-FFF2-40B4-BE49-F238E27FC236}">
                <a16:creationId xmlns:a16="http://schemas.microsoft.com/office/drawing/2014/main" xmlns="" id="{74A255AD-FF30-43CD-BCAC-85F223F4EB54}"/>
              </a:ext>
            </a:extLst>
          </p:cNvPr>
          <p:cNvSpPr>
            <a:spLocks noGrp="1"/>
          </p:cNvSpPr>
          <p:nvPr>
            <p:ph idx="1"/>
          </p:nvPr>
        </p:nvSpPr>
        <p:spPr>
          <a:xfrm>
            <a:off x="1066800" y="1679050"/>
            <a:ext cx="10058400" cy="3931920"/>
          </a:xfrm>
        </p:spPr>
        <p:txBody>
          <a:bodyPr>
            <a:noAutofit/>
          </a:bodyPr>
          <a:lstStyle/>
          <a:p>
            <a:pPr marL="0" indent="0" algn="ctr">
              <a:buNone/>
            </a:pPr>
            <a:r>
              <a:rPr lang="pl-PL" sz="6000" b="1" dirty="0">
                <a:solidFill>
                  <a:srgbClr val="00B050"/>
                </a:solidFill>
              </a:rPr>
              <a:t>FAKT</a:t>
            </a:r>
          </a:p>
          <a:p>
            <a:pPr marL="0" indent="0" algn="ctr">
              <a:buNone/>
            </a:pPr>
            <a:r>
              <a:rPr lang="pl-PL" dirty="0"/>
              <a:t>Jeśli jesteś osobą niepalącą i przebywasz w towarzystwie palaczy, wdychasz razem z nimi dym tytoniowy, tym samym jesteś narażony na wszystkie szkodliwe skutki palenia. To jednak nie wszystko. W czasie, gdy papieros tli się w popielniczce, lub palacz po prostu go trzyma, snuje się z niego delikatna smużka dymu. To tzw. strumień boczny dymu papierosowego. Jest on bardziej szkodliwy niż dym, którym zaciąga się palacz! Niższa temperatura spalania niż w czasie zaciągania się papierosem powoduje, że w bocznym strumieniu dymu tytoniowego jest 35 razy więcej tlenku węgla i 4 razy więcej nikotyny niż w dymie wydychanym przez osobę palącą. Oczywiście zawiera on również 7 tysięcy substancji toksycznych, tak jak dym wdychany przez osobę palącą. Bierne palenie powoduje takie same negatywne skutki zdrowotne, co aktywne palenie papierosów! Odnotowuje się wiele przypadków zapadania na choroby </a:t>
            </a:r>
            <a:r>
              <a:rPr lang="pl-PL" dirty="0" err="1"/>
              <a:t>odtytoniowe</a:t>
            </a:r>
            <a:r>
              <a:rPr lang="pl-PL" dirty="0"/>
              <a:t> wśród osób, które same nigdy nie paliły. Należy pamiętać jednak, że aktywne palenie jest najgroźniejszą formą przyjmowania nikotyny.</a:t>
            </a:r>
          </a:p>
        </p:txBody>
      </p:sp>
    </p:spTree>
    <p:extLst>
      <p:ext uri="{BB962C8B-B14F-4D97-AF65-F5344CB8AC3E}">
        <p14:creationId xmlns:p14="http://schemas.microsoft.com/office/powerpoint/2010/main" xmlns="" val="87073132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D1D7A0D-F39B-40D0-85E3-1CFC58D6A0B6}"/>
              </a:ext>
            </a:extLst>
          </p:cNvPr>
          <p:cNvSpPr>
            <a:spLocks noGrp="1"/>
          </p:cNvSpPr>
          <p:nvPr>
            <p:ph type="title"/>
          </p:nvPr>
        </p:nvSpPr>
        <p:spPr/>
        <p:txBody>
          <a:bodyPr>
            <a:normAutofit/>
          </a:bodyPr>
          <a:lstStyle/>
          <a:p>
            <a:pPr algn="ctr"/>
            <a:r>
              <a:rPr lang="pl-PL" sz="1800" dirty="0"/>
              <a:t>Palenie uspokaja.</a:t>
            </a:r>
          </a:p>
        </p:txBody>
      </p:sp>
      <p:sp>
        <p:nvSpPr>
          <p:cNvPr id="3" name="Symbol zastępczy zawartości 2">
            <a:extLst>
              <a:ext uri="{FF2B5EF4-FFF2-40B4-BE49-F238E27FC236}">
                <a16:creationId xmlns:a16="http://schemas.microsoft.com/office/drawing/2014/main" xmlns="" id="{E40459FA-F098-4FBC-8102-2C54E2B806B8}"/>
              </a:ext>
            </a:extLst>
          </p:cNvPr>
          <p:cNvSpPr>
            <a:spLocks noGrp="1"/>
          </p:cNvSpPr>
          <p:nvPr>
            <p:ph idx="1"/>
          </p:nvPr>
        </p:nvSpPr>
        <p:spPr/>
        <p:txBody>
          <a:bodyPr/>
          <a:lstStyle/>
          <a:p>
            <a:pPr marL="0" indent="0" algn="ctr">
              <a:buNone/>
            </a:pPr>
            <a:r>
              <a:rPr lang="pl-PL" sz="6000" b="1" dirty="0">
                <a:solidFill>
                  <a:srgbClr val="FF0000"/>
                </a:solidFill>
              </a:rPr>
              <a:t>MIT</a:t>
            </a:r>
          </a:p>
          <a:p>
            <a:pPr marL="0" indent="0" algn="ctr">
              <a:buNone/>
            </a:pPr>
            <a:r>
              <a:rPr lang="pl-PL" dirty="0"/>
              <a:t>Zapalenie papierosa dostarcza psychoaktywnej nikotyny, która działa w mózgu na tzw. ośrodek przyjemności. Odczuwane jest uczucie przyjemnego pobudzenia, poprawa nastroju. Jest to jednak stan krótkotrwały. Kiedy sztucznie podniesiony poziom dopaminy spadnie, osoba uzależniona zaczyna czuć dyskomfort, który odczuwa jako stres. Wtedy pojawia się potrzeba palenia, po to by znowu poczuć się dobrze. Tak nakręca się „spirala stresu”. Wiele palących osób mówi o „nerwowym życiu”, a tak naprawdę, to ciągłe wahania poziomu nikotyny powodują takie odczucia. </a:t>
            </a:r>
          </a:p>
        </p:txBody>
      </p:sp>
    </p:spTree>
    <p:extLst>
      <p:ext uri="{BB962C8B-B14F-4D97-AF65-F5344CB8AC3E}">
        <p14:creationId xmlns:p14="http://schemas.microsoft.com/office/powerpoint/2010/main" xmlns="" val="168104662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B6AC78F-3D6E-475D-8F61-5CA3BF3A1385}"/>
              </a:ext>
            </a:extLst>
          </p:cNvPr>
          <p:cNvSpPr>
            <a:spLocks noGrp="1"/>
          </p:cNvSpPr>
          <p:nvPr>
            <p:ph type="title"/>
          </p:nvPr>
        </p:nvSpPr>
        <p:spPr/>
        <p:txBody>
          <a:bodyPr>
            <a:normAutofit/>
          </a:bodyPr>
          <a:lstStyle/>
          <a:p>
            <a:pPr algn="ctr"/>
            <a:r>
              <a:rPr lang="pl-PL" sz="1800" dirty="0"/>
              <a:t>Po rzuceniu palenia tyje się</a:t>
            </a:r>
          </a:p>
        </p:txBody>
      </p:sp>
      <p:sp>
        <p:nvSpPr>
          <p:cNvPr id="3" name="Symbol zastępczy zawartości 2">
            <a:extLst>
              <a:ext uri="{FF2B5EF4-FFF2-40B4-BE49-F238E27FC236}">
                <a16:creationId xmlns:a16="http://schemas.microsoft.com/office/drawing/2014/main" xmlns="" id="{F88591E9-AAB9-42F2-8B59-0EDF651F1F80}"/>
              </a:ext>
            </a:extLst>
          </p:cNvPr>
          <p:cNvSpPr>
            <a:spLocks noGrp="1"/>
          </p:cNvSpPr>
          <p:nvPr>
            <p:ph idx="1"/>
          </p:nvPr>
        </p:nvSpPr>
        <p:spPr/>
        <p:txBody>
          <a:bodyPr/>
          <a:lstStyle/>
          <a:p>
            <a:pPr marL="0" indent="0" algn="ctr">
              <a:buNone/>
            </a:pPr>
            <a:r>
              <a:rPr lang="pl-PL" sz="6000" b="1" dirty="0">
                <a:solidFill>
                  <a:srgbClr val="00B050"/>
                </a:solidFill>
              </a:rPr>
              <a:t>FAKT</a:t>
            </a:r>
          </a:p>
          <a:p>
            <a:pPr marL="0" indent="0" algn="ctr">
              <a:buNone/>
            </a:pPr>
            <a:r>
              <a:rPr lang="pl-PL" dirty="0"/>
              <a:t>Rzucenie palenia nie zawsze oznacza, że przytyjemy! Pamiętajmy, że po rzuceniu palenia zmieni się nieco nasza fizjologia i nasze zachowania. Mogą wystąpić przejściowe zaburzenia związane np. ze zwiększonym łaknieniem, czy tendencją do „zajadania” odruchu palenia. Właściwe przygotowanie do rzucenia palenia może znacznie ograniczyć problem przyrostu masy ciała lub nawet pozwolić na utrzymanie prawidłowej wagi. </a:t>
            </a:r>
          </a:p>
        </p:txBody>
      </p:sp>
    </p:spTree>
    <p:extLst>
      <p:ext uri="{BB962C8B-B14F-4D97-AF65-F5344CB8AC3E}">
        <p14:creationId xmlns:p14="http://schemas.microsoft.com/office/powerpoint/2010/main" xmlns="" val="258190723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77759E3-717F-43D8-A5AA-07066DCC9FB8}"/>
              </a:ext>
            </a:extLst>
          </p:cNvPr>
          <p:cNvSpPr>
            <a:spLocks noGrp="1"/>
          </p:cNvSpPr>
          <p:nvPr>
            <p:ph type="title"/>
          </p:nvPr>
        </p:nvSpPr>
        <p:spPr/>
        <p:txBody>
          <a:bodyPr/>
          <a:lstStyle/>
          <a:p>
            <a:pPr algn="ctr"/>
            <a:r>
              <a:rPr lang="pl-PL" dirty="0"/>
              <a:t>Ciekawostki</a:t>
            </a:r>
          </a:p>
        </p:txBody>
      </p:sp>
      <p:sp>
        <p:nvSpPr>
          <p:cNvPr id="3" name="Symbol zastępczy zawartości 2">
            <a:extLst>
              <a:ext uri="{FF2B5EF4-FFF2-40B4-BE49-F238E27FC236}">
                <a16:creationId xmlns:a16="http://schemas.microsoft.com/office/drawing/2014/main" xmlns="" id="{6527EF9D-36C8-42BD-8A83-D8180797A44D}"/>
              </a:ext>
            </a:extLst>
          </p:cNvPr>
          <p:cNvSpPr>
            <a:spLocks noGrp="1"/>
          </p:cNvSpPr>
          <p:nvPr>
            <p:ph idx="1"/>
          </p:nvPr>
        </p:nvSpPr>
        <p:spPr/>
        <p:txBody>
          <a:bodyPr/>
          <a:lstStyle/>
          <a:p>
            <a:r>
              <a:rPr lang="pl-PL" dirty="0"/>
              <a:t>10 milionów papierosów sprzedawanych jest na świecie każdej minuty. Przeciętny palacz wypala od 17 do 71 roku życia wypala 311 688 papierosów.</a:t>
            </a:r>
          </a:p>
          <a:p>
            <a:r>
              <a:rPr lang="pl-PL" dirty="0"/>
              <a:t> 60 tysięcy Polaków rocznie umiera z powodu chorób </a:t>
            </a:r>
            <a:r>
              <a:rPr lang="pl-PL" dirty="0" err="1"/>
              <a:t>odtytoniowych</a:t>
            </a:r>
            <a:r>
              <a:rPr lang="pl-PL" dirty="0"/>
              <a:t> w tym 2000 osób niepalących umiera z powodu biernej ekspozycji na dym tytoniowy.</a:t>
            </a:r>
          </a:p>
          <a:p>
            <a:r>
              <a:rPr lang="pl-PL" dirty="0"/>
              <a:t>Według badań, palacze są dwukrotnie bardziej narażeni na pierwsze oznaki siwienia przed trzydziestką. Badanie przeprowadzono na Jordańczykach, ale naukowcy sądzą, że wyniki będą powtarzalne dla większości populacji.</a:t>
            </a:r>
          </a:p>
          <a:p>
            <a:endParaRPr lang="pl-PL" dirty="0"/>
          </a:p>
        </p:txBody>
      </p:sp>
    </p:spTree>
    <p:extLst>
      <p:ext uri="{BB962C8B-B14F-4D97-AF65-F5344CB8AC3E}">
        <p14:creationId xmlns:p14="http://schemas.microsoft.com/office/powerpoint/2010/main" xmlns="" val="31912912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8F35761-10F8-4EB3-99F0-71C801EB7E21}"/>
              </a:ext>
            </a:extLst>
          </p:cNvPr>
          <p:cNvSpPr>
            <a:spLocks noGrp="1"/>
          </p:cNvSpPr>
          <p:nvPr>
            <p:ph type="title"/>
          </p:nvPr>
        </p:nvSpPr>
        <p:spPr>
          <a:xfrm>
            <a:off x="6314384" y="642594"/>
            <a:ext cx="4810815" cy="1371600"/>
          </a:xfrm>
        </p:spPr>
        <p:txBody>
          <a:bodyPr>
            <a:normAutofit/>
          </a:bodyPr>
          <a:lstStyle/>
          <a:p>
            <a:r>
              <a:rPr lang="pl-PL" sz="3700"/>
              <a:t>Co znajduje się w dymie tytoniowym?</a:t>
            </a:r>
          </a:p>
        </p:txBody>
      </p:sp>
      <p:sp>
        <p:nvSpPr>
          <p:cNvPr id="9" name="Rectangle 8">
            <a:extLst>
              <a:ext uri="{FF2B5EF4-FFF2-40B4-BE49-F238E27FC236}">
                <a16:creationId xmlns:a16="http://schemas.microsoft.com/office/drawing/2014/main" xmlns="" id="{2A4D183E-A455-400F-B558-5EF3C42F6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1" name="Rectangle 10">
            <a:extLst>
              <a:ext uri="{FF2B5EF4-FFF2-40B4-BE49-F238E27FC236}">
                <a16:creationId xmlns:a16="http://schemas.microsoft.com/office/drawing/2014/main" xmlns="" id="{46EC6A0A-8EDD-4CAD-8301-B0613EFB68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4" name="Obraz 3">
            <a:extLst>
              <a:ext uri="{FF2B5EF4-FFF2-40B4-BE49-F238E27FC236}">
                <a16:creationId xmlns:a16="http://schemas.microsoft.com/office/drawing/2014/main" xmlns="" id="{869A0F74-805A-4336-8D6F-8268545E3341}"/>
              </a:ext>
            </a:extLst>
          </p:cNvPr>
          <p:cNvPicPr>
            <a:picLocks noChangeAspect="1"/>
          </p:cNvPicPr>
          <p:nvPr/>
        </p:nvPicPr>
        <p:blipFill rotWithShape="1">
          <a:blip r:embed="rId2"/>
          <a:srcRect l="6983" r="18809" b="1"/>
          <a:stretch/>
        </p:blipFill>
        <p:spPr>
          <a:xfrm>
            <a:off x="1543667" y="1659274"/>
            <a:ext cx="3506636" cy="3539452"/>
          </a:xfrm>
          <a:prstGeom prst="rect">
            <a:avLst/>
          </a:prstGeom>
        </p:spPr>
      </p:pic>
      <p:sp>
        <p:nvSpPr>
          <p:cNvPr id="3" name="Symbol zastępczy zawartości 2">
            <a:extLst>
              <a:ext uri="{FF2B5EF4-FFF2-40B4-BE49-F238E27FC236}">
                <a16:creationId xmlns:a16="http://schemas.microsoft.com/office/drawing/2014/main" xmlns="" id="{E3680E29-3007-4ADE-8817-01C31AC51FA3}"/>
              </a:ext>
            </a:extLst>
          </p:cNvPr>
          <p:cNvSpPr>
            <a:spLocks noGrp="1"/>
          </p:cNvSpPr>
          <p:nvPr>
            <p:ph idx="1"/>
          </p:nvPr>
        </p:nvSpPr>
        <p:spPr>
          <a:xfrm>
            <a:off x="6314384" y="2103120"/>
            <a:ext cx="4810816" cy="3931920"/>
          </a:xfrm>
        </p:spPr>
        <p:txBody>
          <a:bodyPr>
            <a:normAutofit/>
          </a:bodyPr>
          <a:lstStyle/>
          <a:p>
            <a:pPr marL="0" indent="0">
              <a:lnSpc>
                <a:spcPct val="90000"/>
              </a:lnSpc>
              <a:buNone/>
            </a:pPr>
            <a:r>
              <a:rPr lang="pl-PL" sz="1700"/>
              <a:t>W dymie tytoniowym występuje pod postacią gazu lub cząsteczek ponad 4000 związków chemicznych. Badania empiryczne udowodniły, że ponad 40 czynników ma działanie rakotwórcze. Dym papierosowy inhalowany przez palacza wywiera szkodliwy wpływ na prawie wszystkie organy: podrażnia błonę śluzową jamy ustnej, przełyku i żołądka; ma właściwości alergizujące, zatruwa układ oddechowy, sercowo-naczyniowy, nerwowy, trzustkę, pęcherz moczowy, prowadzi do mutacji oraz rakotwórczych zmian komórkowych. Do najbardziej szkodliwych związków toksycznych należą: tlenek węgla, tlenki azotu, cyjanowodór.</a:t>
            </a:r>
          </a:p>
        </p:txBody>
      </p:sp>
    </p:spTree>
    <p:extLst>
      <p:ext uri="{BB962C8B-B14F-4D97-AF65-F5344CB8AC3E}">
        <p14:creationId xmlns:p14="http://schemas.microsoft.com/office/powerpoint/2010/main" xmlns="" val="366836655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76A6BEA-EF99-456F-AC39-86B178693A3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xmlns="" id="{E481778C-AF8C-4EFA-BC67-ECFAD6E1A94A}"/>
              </a:ext>
            </a:extLst>
          </p:cNvPr>
          <p:cNvSpPr>
            <a:spLocks noGrp="1"/>
          </p:cNvSpPr>
          <p:nvPr>
            <p:ph idx="1"/>
          </p:nvPr>
        </p:nvSpPr>
        <p:spPr/>
        <p:txBody>
          <a:bodyPr/>
          <a:lstStyle/>
          <a:p>
            <a:r>
              <a:rPr lang="pl-PL" dirty="0"/>
              <a:t>Nie da się sprawdzić wpływu jednego papierosa na długość życia, jednak można wyliczyć globalne średnie wartości i przeliczyć je znów w dół. Palacze umierają średnio o 6,5 roku wcześniej; zaczynając przygodę z tytoniem w wieku 17 lat, zdążymy do śmierci wypalić około 311 tysięcy papierosów; 6,5 roku to 3,5 miliona minut; ten wynik dzielony przez ogólną ilość papierosów daje nam właśnie ostateczne 11 minut ceny, jaką ponosimy za każdego wypalonego papierosa. </a:t>
            </a:r>
          </a:p>
          <a:p>
            <a:r>
              <a:rPr lang="pl-PL" dirty="0"/>
              <a:t>Najwięcej papierosów konsumuje się w Chinach, na drugim miejscu są Stany Zjednoczone, dalej Japonia, Rosja i Indonezja.</a:t>
            </a:r>
          </a:p>
          <a:p>
            <a:r>
              <a:rPr lang="pl-PL" dirty="0"/>
              <a:t>Średnia długość życia osób niepalących w krajach rozwiniętych systematycznie rośnie. Szacuje się, że średnia różnica długości życia między osobami niepalącymi a palaczami wynosi 15 lat. Czy warto dla przyjemności zaciągania się dymem papierosowym poświęcić 15 lat życia.</a:t>
            </a:r>
          </a:p>
          <a:p>
            <a:endParaRPr lang="pl-PL" dirty="0"/>
          </a:p>
        </p:txBody>
      </p:sp>
    </p:spTree>
    <p:extLst>
      <p:ext uri="{BB962C8B-B14F-4D97-AF65-F5344CB8AC3E}">
        <p14:creationId xmlns:p14="http://schemas.microsoft.com/office/powerpoint/2010/main" xmlns="" val="37306943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7156836-BC9A-4A7D-B76C-06719DF800FC}"/>
              </a:ext>
            </a:extLst>
          </p:cNvPr>
          <p:cNvSpPr>
            <a:spLocks noGrp="1"/>
          </p:cNvSpPr>
          <p:nvPr>
            <p:ph type="title"/>
          </p:nvPr>
        </p:nvSpPr>
        <p:spPr/>
        <p:txBody>
          <a:bodyPr/>
          <a:lstStyle/>
          <a:p>
            <a:pPr algn="ctr"/>
            <a:r>
              <a:rPr lang="pl-PL" dirty="0"/>
              <a:t>Ile Polacy wydają na papierosy?</a:t>
            </a:r>
          </a:p>
        </p:txBody>
      </p:sp>
      <p:sp>
        <p:nvSpPr>
          <p:cNvPr id="3" name="Symbol zastępczy zawartości 2">
            <a:extLst>
              <a:ext uri="{FF2B5EF4-FFF2-40B4-BE49-F238E27FC236}">
                <a16:creationId xmlns:a16="http://schemas.microsoft.com/office/drawing/2014/main" xmlns="" id="{10DBEE8B-5FE4-4466-A559-42958D465BDB}"/>
              </a:ext>
            </a:extLst>
          </p:cNvPr>
          <p:cNvSpPr>
            <a:spLocks noGrp="1"/>
          </p:cNvSpPr>
          <p:nvPr>
            <p:ph idx="1"/>
          </p:nvPr>
        </p:nvSpPr>
        <p:spPr/>
        <p:txBody>
          <a:bodyPr/>
          <a:lstStyle/>
          <a:p>
            <a:pPr marL="0" indent="0">
              <a:buNone/>
            </a:pPr>
            <a:r>
              <a:rPr lang="pl-PL" dirty="0"/>
              <a:t>Paczka papierosów z roku na rok kosztuje więcej. Koszty ekonomiczne ponoszone przez palaczy zaskakują wysokością sum. Średni koszt miesięczny spalania jednej paczki dziennie to 360 zł. Po roku możemy zaoszczędzić prawie 4440 zł</a:t>
            </a:r>
          </a:p>
          <a:p>
            <a:pPr marL="0" indent="0">
              <a:buNone/>
            </a:pPr>
            <a:r>
              <a:rPr lang="pl-PL" dirty="0"/>
              <a:t>Liczby rosną, bo po 10 latach regularnego palenia koszt nałogu sięga 40 tys. zł. Kwota jest łatwa do mnożenia i przy uwzględnieniu inflacji po 20 latach palenia wydajemy/oszczędzamy 85 tys. złotych</a:t>
            </a:r>
          </a:p>
          <a:p>
            <a:endParaRPr lang="pl-PL" dirty="0"/>
          </a:p>
        </p:txBody>
      </p:sp>
    </p:spTree>
    <p:extLst>
      <p:ext uri="{BB962C8B-B14F-4D97-AF65-F5344CB8AC3E}">
        <p14:creationId xmlns:p14="http://schemas.microsoft.com/office/powerpoint/2010/main" xmlns="" val="6257560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FC72DBE-D08C-4FF9-9338-5B79A782571F}"/>
              </a:ext>
            </a:extLst>
          </p:cNvPr>
          <p:cNvSpPr>
            <a:spLocks noGrp="1"/>
          </p:cNvSpPr>
          <p:nvPr>
            <p:ph type="title"/>
          </p:nvPr>
        </p:nvSpPr>
        <p:spPr/>
        <p:txBody>
          <a:bodyPr/>
          <a:lstStyle/>
          <a:p>
            <a:pPr algn="ctr"/>
            <a:r>
              <a:rPr lang="pl-PL" dirty="0"/>
              <a:t>Choroby </a:t>
            </a:r>
            <a:r>
              <a:rPr lang="pl-PL" dirty="0" err="1"/>
              <a:t>odtytoniowe</a:t>
            </a:r>
            <a:r>
              <a:rPr lang="pl-PL" dirty="0"/>
              <a:t>:</a:t>
            </a:r>
          </a:p>
        </p:txBody>
      </p:sp>
      <p:sp>
        <p:nvSpPr>
          <p:cNvPr id="3" name="Symbol zastępczy zawartości 2">
            <a:extLst>
              <a:ext uri="{FF2B5EF4-FFF2-40B4-BE49-F238E27FC236}">
                <a16:creationId xmlns:a16="http://schemas.microsoft.com/office/drawing/2014/main" xmlns="" id="{C9CD9763-1D23-466D-954B-DCD65EAFFE62}"/>
              </a:ext>
            </a:extLst>
          </p:cNvPr>
          <p:cNvSpPr>
            <a:spLocks noGrp="1"/>
          </p:cNvSpPr>
          <p:nvPr>
            <p:ph idx="1"/>
          </p:nvPr>
        </p:nvSpPr>
        <p:spPr/>
        <p:txBody>
          <a:bodyPr>
            <a:normAutofit fontScale="92500" lnSpcReduction="10000"/>
          </a:bodyPr>
          <a:lstStyle/>
          <a:p>
            <a:r>
              <a:rPr lang="pl-PL" b="1" dirty="0"/>
              <a:t>Nowotwory</a:t>
            </a:r>
          </a:p>
          <a:p>
            <a:pPr marL="0" indent="0">
              <a:buNone/>
            </a:pPr>
            <a:r>
              <a:rPr lang="pl-PL" dirty="0"/>
              <a:t>Dym tytoniowy prowadzi do powstania 14 nowotworów. Najsilniejszy związek z paleniem wykazują nowotwory złośliwe: płuc (80 - 90% nowotworów występuje u palaczy), krtani, gardła, przełyku, jamy ustnej, miedniczek nerkowych, pęcherza moczowego i trzustki. Nieco słabszy związek obserwuje się w przypadku nowotworów żołądka, nosa, wargi, wątroby, miąższu nerki oraz białaczki.</a:t>
            </a:r>
          </a:p>
          <a:p>
            <a:r>
              <a:rPr lang="pl-PL" b="1" dirty="0"/>
              <a:t>Choroby układu krążenia</a:t>
            </a:r>
          </a:p>
          <a:p>
            <a:pPr marL="0" indent="0">
              <a:buNone/>
            </a:pPr>
            <a:r>
              <a:rPr lang="pl-PL" dirty="0"/>
              <a:t>Palenie zwiększa również ryzyko chorób układu krążenia: choroby wieńcowej serca, zespołu </a:t>
            </a:r>
            <a:r>
              <a:rPr lang="pl-PL" dirty="0" err="1"/>
              <a:t>płucno</a:t>
            </a:r>
            <a:r>
              <a:rPr lang="pl-PL" dirty="0"/>
              <a:t> - sercowego, degeneracji miąższu sercowego, nadciśnienia, miażdżycy, tętniaka aorty, chorób obwodowego układu naczyniowego, w tym naczyń mózgowych. Układ oddechowy palaczy jest narażony na wiele chorób, a wśród nich: przewlekłe zapalenie oskrzeli, zapalenie płuc, astma oskrzelowa, czy gruźlica płuc. Dym tytoniowy wpływa niekorzystnie na żołądek i dwunastnicę, przyczyniając się do powstawania wrzodów. Jest częstą przyczyną katarakty, osteoporozy i paradontozy. U mężczyzn palenie powoduje zaburzenia potencji, u kobiet natomiast zaburza płodność i przyspiesza nadejście menopauzy.</a:t>
            </a:r>
          </a:p>
        </p:txBody>
      </p:sp>
    </p:spTree>
    <p:extLst>
      <p:ext uri="{BB962C8B-B14F-4D97-AF65-F5344CB8AC3E}">
        <p14:creationId xmlns:p14="http://schemas.microsoft.com/office/powerpoint/2010/main" xmlns="" val="18407895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FF5D5D3-8E5C-431F-8A46-4EC7333E6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2EED4FE5-E011-48EB-BF16-B127FDB762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20386" y="237744"/>
            <a:ext cx="2926080"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5" name="Rectangle 14">
            <a:extLst>
              <a:ext uri="{FF2B5EF4-FFF2-40B4-BE49-F238E27FC236}">
                <a16:creationId xmlns:a16="http://schemas.microsoft.com/office/drawing/2014/main" xmlns="" id="{7D1D3795-2AE3-4E10-B3E0-8C87DE95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85102F29-AD11-49B2-ABF9-4B24C7CC3BE2}"/>
              </a:ext>
            </a:extLst>
          </p:cNvPr>
          <p:cNvSpPr>
            <a:spLocks noGrp="1"/>
          </p:cNvSpPr>
          <p:nvPr>
            <p:ph type="title"/>
          </p:nvPr>
        </p:nvSpPr>
        <p:spPr>
          <a:xfrm>
            <a:off x="9387189" y="612843"/>
            <a:ext cx="2247091" cy="1499738"/>
          </a:xfrm>
        </p:spPr>
        <p:txBody>
          <a:bodyPr anchor="b">
            <a:normAutofit/>
          </a:bodyPr>
          <a:lstStyle/>
          <a:p>
            <a:endParaRPr lang="pl-PL" sz="2800" dirty="0"/>
          </a:p>
        </p:txBody>
      </p:sp>
      <p:pic>
        <p:nvPicPr>
          <p:cNvPr id="4" name="Symbol zastępczy zawartości 3">
            <a:extLst>
              <a:ext uri="{FF2B5EF4-FFF2-40B4-BE49-F238E27FC236}">
                <a16:creationId xmlns:a16="http://schemas.microsoft.com/office/drawing/2014/main" xmlns="" id="{A0420A7D-9026-4367-B0ED-9F61F863F143}"/>
              </a:ext>
            </a:extLst>
          </p:cNvPr>
          <p:cNvPicPr>
            <a:picLocks noChangeAspect="1"/>
          </p:cNvPicPr>
          <p:nvPr/>
        </p:nvPicPr>
        <p:blipFill>
          <a:blip r:embed="rId2"/>
          <a:stretch>
            <a:fillRect/>
          </a:stretch>
        </p:blipFill>
        <p:spPr>
          <a:xfrm>
            <a:off x="943190" y="492126"/>
            <a:ext cx="7831662" cy="5873747"/>
          </a:xfrm>
          <a:prstGeom prst="rect">
            <a:avLst/>
          </a:prstGeom>
        </p:spPr>
      </p:pic>
      <p:sp>
        <p:nvSpPr>
          <p:cNvPr id="8" name="Content Placeholder 7">
            <a:extLst>
              <a:ext uri="{FF2B5EF4-FFF2-40B4-BE49-F238E27FC236}">
                <a16:creationId xmlns:a16="http://schemas.microsoft.com/office/drawing/2014/main" xmlns="" id="{2E9279DD-E2A7-41AC-B636-0076083D8AB9}"/>
              </a:ext>
            </a:extLst>
          </p:cNvPr>
          <p:cNvSpPr>
            <a:spLocks noGrp="1"/>
          </p:cNvSpPr>
          <p:nvPr>
            <p:ph idx="1"/>
          </p:nvPr>
        </p:nvSpPr>
        <p:spPr>
          <a:xfrm>
            <a:off x="9387190" y="2149813"/>
            <a:ext cx="2247090" cy="4046706"/>
          </a:xfrm>
        </p:spPr>
        <p:txBody>
          <a:bodyPr>
            <a:normAutofit/>
          </a:bodyPr>
          <a:lstStyle/>
          <a:p>
            <a:endParaRPr lang="en-US" sz="1400"/>
          </a:p>
        </p:txBody>
      </p:sp>
    </p:spTree>
    <p:extLst>
      <p:ext uri="{BB962C8B-B14F-4D97-AF65-F5344CB8AC3E}">
        <p14:creationId xmlns:p14="http://schemas.microsoft.com/office/powerpoint/2010/main" xmlns="" val="8210031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F416BC6-45D9-42E2-812E-8642852FBA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07194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7D8FFABA-35FF-4824-A828-AF70682C17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8082" y="407588"/>
            <a:ext cx="5532146" cy="6066184"/>
          </a:xfrm>
          <a:prstGeom prst="rect">
            <a:avLst/>
          </a:prstGeom>
          <a:noFill/>
          <a:ln w="6350" cap="sq" cmpd="sng" algn="ctr">
            <a:solidFill>
              <a:schemeClr val="bg2"/>
            </a:solidFill>
            <a:prstDash val="solid"/>
            <a:miter lim="800000"/>
          </a:ln>
          <a:effectLst/>
        </p:spPr>
      </p:sp>
      <p:pic>
        <p:nvPicPr>
          <p:cNvPr id="4" name="Obraz 3">
            <a:extLst>
              <a:ext uri="{FF2B5EF4-FFF2-40B4-BE49-F238E27FC236}">
                <a16:creationId xmlns:a16="http://schemas.microsoft.com/office/drawing/2014/main" xmlns="" id="{28189C4A-6DD4-4766-B7F2-8B764138C9FB}"/>
              </a:ext>
            </a:extLst>
          </p:cNvPr>
          <p:cNvPicPr>
            <a:picLocks noChangeAspect="1"/>
          </p:cNvPicPr>
          <p:nvPr/>
        </p:nvPicPr>
        <p:blipFill rotWithShape="1">
          <a:blip r:embed="rId2"/>
          <a:srcRect l="1386" r="38709"/>
          <a:stretch/>
        </p:blipFill>
        <p:spPr>
          <a:xfrm>
            <a:off x="882713" y="913324"/>
            <a:ext cx="4572418" cy="5075816"/>
          </a:xfrm>
          <a:prstGeom prst="rect">
            <a:avLst/>
          </a:prstGeom>
        </p:spPr>
      </p:pic>
      <p:sp>
        <p:nvSpPr>
          <p:cNvPr id="20" name="Rectangle 19">
            <a:extLst>
              <a:ext uri="{FF2B5EF4-FFF2-40B4-BE49-F238E27FC236}">
                <a16:creationId xmlns:a16="http://schemas.microsoft.com/office/drawing/2014/main" xmlns="" id="{C36AA63B-9EE1-4A5A-ABD7-4BA42FEF4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22979" y="237744"/>
            <a:ext cx="5634325"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2" name="Rectangle 21">
            <a:extLst>
              <a:ext uri="{FF2B5EF4-FFF2-40B4-BE49-F238E27FC236}">
                <a16:creationId xmlns:a16="http://schemas.microsoft.com/office/drawing/2014/main" xmlns="" id="{4D89016A-FD6A-409F-BD59-281B82AF3E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9956" y="372498"/>
            <a:ext cx="5352593"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01DD9493-0F08-459E-BA18-DC5BDE9D6B88}"/>
              </a:ext>
            </a:extLst>
          </p:cNvPr>
          <p:cNvSpPr>
            <a:spLocks noGrp="1"/>
          </p:cNvSpPr>
          <p:nvPr>
            <p:ph type="title"/>
          </p:nvPr>
        </p:nvSpPr>
        <p:spPr>
          <a:xfrm>
            <a:off x="6625883" y="534572"/>
            <a:ext cx="4822406" cy="1448973"/>
          </a:xfrm>
        </p:spPr>
        <p:txBody>
          <a:bodyPr>
            <a:normAutofit/>
          </a:bodyPr>
          <a:lstStyle/>
          <a:p>
            <a:r>
              <a:rPr lang="pl-PL" dirty="0"/>
              <a:t>Palenie a ciąża</a:t>
            </a:r>
          </a:p>
        </p:txBody>
      </p:sp>
      <p:sp>
        <p:nvSpPr>
          <p:cNvPr id="3" name="Symbol zastępczy zawartości 2">
            <a:extLst>
              <a:ext uri="{FF2B5EF4-FFF2-40B4-BE49-F238E27FC236}">
                <a16:creationId xmlns:a16="http://schemas.microsoft.com/office/drawing/2014/main" xmlns="" id="{079C80F5-C2EF-43A1-B0F3-5F416CDE5541}"/>
              </a:ext>
            </a:extLst>
          </p:cNvPr>
          <p:cNvSpPr>
            <a:spLocks noGrp="1"/>
          </p:cNvSpPr>
          <p:nvPr>
            <p:ph idx="1"/>
          </p:nvPr>
        </p:nvSpPr>
        <p:spPr>
          <a:xfrm>
            <a:off x="6625883" y="1983545"/>
            <a:ext cx="4822406" cy="4152254"/>
          </a:xfrm>
        </p:spPr>
        <p:txBody>
          <a:bodyPr>
            <a:normAutofit/>
          </a:bodyPr>
          <a:lstStyle/>
          <a:p>
            <a:pPr marL="0" indent="0" algn="ctr">
              <a:lnSpc>
                <a:spcPct val="90000"/>
              </a:lnSpc>
              <a:buNone/>
            </a:pPr>
            <a:r>
              <a:rPr lang="pl-PL" sz="1600" dirty="0"/>
              <a:t>Palenie tytoniu przez matkę w czasie ciąży jest przyczyną wielu powikłań u dziecka, gdyż nie otrzymuje ono wystarczającej ilości tlenu, który jest potrzebny do prawidłowego wzrostu i rozwoju. Dziecko jest zmuszone do biernego palenia - za pośrednictwem matki, płód narażony jest na działanie szkodliwych substancji zawartych w dymie. Noworodek o niższej masie urodzeniowej jest bardziej podatny na choroby wczesnodziecięce, w tym zespół nagłej śmierci noworodków. Istnieje także zwiększone ryzyko porodu przedwczesnego, powikłań ciąży a nawet zgonu okołoporodowego. U dziecka nasilają się także niektóre choroby </a:t>
            </a:r>
            <a:r>
              <a:rPr lang="pl-PL" sz="1600" dirty="0" err="1"/>
              <a:t>odtytoniowe</a:t>
            </a:r>
            <a:r>
              <a:rPr lang="pl-PL" sz="1600" dirty="0"/>
              <a:t> (np. zapalenie płuc, astma oskrzelowa, czy zapalenie ucha środkowego). Również rozwój psychofizyczny takiego dziecka jest opóźniony.</a:t>
            </a:r>
          </a:p>
          <a:p>
            <a:pPr marL="0" indent="0">
              <a:lnSpc>
                <a:spcPct val="90000"/>
              </a:lnSpc>
              <a:buNone/>
            </a:pPr>
            <a:endParaRPr lang="pl-PL" sz="1400" dirty="0"/>
          </a:p>
        </p:txBody>
      </p:sp>
    </p:spTree>
    <p:extLst>
      <p:ext uri="{BB962C8B-B14F-4D97-AF65-F5344CB8AC3E}">
        <p14:creationId xmlns:p14="http://schemas.microsoft.com/office/powerpoint/2010/main" xmlns="" val="8007282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xmlns="" id="{E04E05BB-9C1B-49E3-BAF7-CC9B24009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973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xmlns="" id="{58D76E93-43D2-4B06-9DAF-0C8B7E5C84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674" y="237744"/>
            <a:ext cx="7622695"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7" name="Rectangle 12">
            <a:extLst>
              <a:ext uri="{FF2B5EF4-FFF2-40B4-BE49-F238E27FC236}">
                <a16:creationId xmlns:a16="http://schemas.microsoft.com/office/drawing/2014/main" xmlns="" id="{4E5A1689-1DA1-4BAA-9B7A-CFA7ADCF33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4921" y="372498"/>
            <a:ext cx="7351964"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1F23DF96-BC89-49CE-B906-0C4EC75A2745}"/>
              </a:ext>
            </a:extLst>
          </p:cNvPr>
          <p:cNvSpPr>
            <a:spLocks noGrp="1"/>
          </p:cNvSpPr>
          <p:nvPr>
            <p:ph type="title"/>
          </p:nvPr>
        </p:nvSpPr>
        <p:spPr>
          <a:xfrm>
            <a:off x="868680" y="642593"/>
            <a:ext cx="6281928" cy="1744183"/>
          </a:xfrm>
        </p:spPr>
        <p:txBody>
          <a:bodyPr>
            <a:normAutofit/>
          </a:bodyPr>
          <a:lstStyle/>
          <a:p>
            <a:r>
              <a:rPr lang="pl-PL"/>
              <a:t>Nawet jeden papieros szkodzi</a:t>
            </a:r>
            <a:endParaRPr lang="pl-PL" dirty="0"/>
          </a:p>
        </p:txBody>
      </p:sp>
      <p:sp>
        <p:nvSpPr>
          <p:cNvPr id="3" name="Symbol zastępczy zawartości 2">
            <a:extLst>
              <a:ext uri="{FF2B5EF4-FFF2-40B4-BE49-F238E27FC236}">
                <a16:creationId xmlns:a16="http://schemas.microsoft.com/office/drawing/2014/main" xmlns="" id="{53C6B44A-8561-44DE-9C79-CE81B9D6F16D}"/>
              </a:ext>
            </a:extLst>
          </p:cNvPr>
          <p:cNvSpPr>
            <a:spLocks noGrp="1"/>
          </p:cNvSpPr>
          <p:nvPr>
            <p:ph idx="1"/>
          </p:nvPr>
        </p:nvSpPr>
        <p:spPr>
          <a:xfrm>
            <a:off x="868680" y="2386584"/>
            <a:ext cx="6281928" cy="3648456"/>
          </a:xfrm>
        </p:spPr>
        <p:txBody>
          <a:bodyPr>
            <a:normAutofit/>
          </a:bodyPr>
          <a:lstStyle/>
          <a:p>
            <a:pPr marL="0" indent="0">
              <a:buNone/>
            </a:pPr>
            <a:r>
              <a:rPr lang="pl-PL"/>
              <a:t>Palenie jest szkodliwe niezależnie od tego, ile się pali. Osoby o wysokim współczynniku ryzyka chorób serca, narażający dodatkowo swój układ krążenia poprzez palenie – nawet okazjonalne, podwyższają ryzyko bardziej niż osoby, które mają ten współczynnik niski. Dobrą wiadomością jest, że rzucenie palenia zanim doprowadzi do zawału czy udaru, daje szansę na powrót do zdrowia.</a:t>
            </a:r>
            <a:endParaRPr lang="pl-PL" dirty="0"/>
          </a:p>
        </p:txBody>
      </p:sp>
      <p:pic>
        <p:nvPicPr>
          <p:cNvPr id="4" name="Obraz 3" descr="Obraz zawierający młynek do pieprzu&#10;&#10;Opis wygenerowany automatycznie">
            <a:extLst>
              <a:ext uri="{FF2B5EF4-FFF2-40B4-BE49-F238E27FC236}">
                <a16:creationId xmlns:a16="http://schemas.microsoft.com/office/drawing/2014/main" xmlns="" id="{B9453DE4-6839-470F-9EFC-8E69B13D5C7F}"/>
              </a:ext>
            </a:extLst>
          </p:cNvPr>
          <p:cNvPicPr>
            <a:picLocks noChangeAspect="1"/>
          </p:cNvPicPr>
          <p:nvPr/>
        </p:nvPicPr>
        <p:blipFill>
          <a:blip r:embed="rId2"/>
          <a:stretch>
            <a:fillRect/>
          </a:stretch>
        </p:blipFill>
        <p:spPr>
          <a:xfrm>
            <a:off x="8480834" y="2735418"/>
            <a:ext cx="3071086" cy="1136301"/>
          </a:xfrm>
          <a:prstGeom prst="rect">
            <a:avLst/>
          </a:prstGeom>
        </p:spPr>
      </p:pic>
    </p:spTree>
    <p:extLst>
      <p:ext uri="{BB962C8B-B14F-4D97-AF65-F5344CB8AC3E}">
        <p14:creationId xmlns:p14="http://schemas.microsoft.com/office/powerpoint/2010/main" xmlns="" val="184270786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429256B-1FB0-42FD-9B45-C39A283D50E3}"/>
              </a:ext>
            </a:extLst>
          </p:cNvPr>
          <p:cNvSpPr>
            <a:spLocks noGrp="1"/>
          </p:cNvSpPr>
          <p:nvPr>
            <p:ph type="title"/>
          </p:nvPr>
        </p:nvSpPr>
        <p:spPr/>
        <p:txBody>
          <a:bodyPr/>
          <a:lstStyle/>
          <a:p>
            <a:r>
              <a:rPr lang="pl-PL" dirty="0"/>
              <a:t>Jak skutecznie rzucić palenie?</a:t>
            </a:r>
          </a:p>
        </p:txBody>
      </p:sp>
      <p:sp>
        <p:nvSpPr>
          <p:cNvPr id="3" name="Symbol zastępczy zawartości 2">
            <a:extLst>
              <a:ext uri="{FF2B5EF4-FFF2-40B4-BE49-F238E27FC236}">
                <a16:creationId xmlns:a16="http://schemas.microsoft.com/office/drawing/2014/main" xmlns="" id="{B3F3F711-3139-404A-9453-26E75A3D5121}"/>
              </a:ext>
            </a:extLst>
          </p:cNvPr>
          <p:cNvSpPr>
            <a:spLocks noGrp="1"/>
          </p:cNvSpPr>
          <p:nvPr>
            <p:ph idx="1"/>
          </p:nvPr>
        </p:nvSpPr>
        <p:spPr/>
        <p:txBody>
          <a:bodyPr/>
          <a:lstStyle/>
          <a:p>
            <a:r>
              <a:rPr lang="pl-PL" dirty="0"/>
              <a:t>Skorzystaj z pomocy farmakologicznej i psychologicznej. Równoczesne stosowanie dają większą szansę na zaprzestanie palenie niż przy braku jakiejkolwiek pomocy.</a:t>
            </a:r>
          </a:p>
          <a:p>
            <a:r>
              <a:rPr lang="pl-PL" dirty="0"/>
              <a:t>Wyznacz dzień zero i spróbuj rzucić palenie.</a:t>
            </a:r>
          </a:p>
          <a:p>
            <a:r>
              <a:rPr lang="pl-PL" dirty="0"/>
              <a:t>Zaplanuj strategię działania w sytuacjach krytycznych</a:t>
            </a:r>
          </a:p>
          <a:p>
            <a:r>
              <a:rPr lang="pl-PL" dirty="0"/>
              <a:t>Unikaj sytuacji, w których najczęściej sięgałeś po papierosa</a:t>
            </a:r>
          </a:p>
          <a:p>
            <a:r>
              <a:rPr lang="pl-PL" dirty="0"/>
              <a:t>Skorzystaj z pomocy terapeutów Telefonicznej Poradni Pomocy Palącym pod numerem telefonu 801 108 108 (z telefonów stacjonarnych) lub 22 211 80 15 (z telefonów komórkowych.</a:t>
            </a:r>
          </a:p>
          <a:p>
            <a:endParaRPr lang="pl-PL" dirty="0"/>
          </a:p>
        </p:txBody>
      </p:sp>
    </p:spTree>
    <p:extLst>
      <p:ext uri="{BB962C8B-B14F-4D97-AF65-F5344CB8AC3E}">
        <p14:creationId xmlns:p14="http://schemas.microsoft.com/office/powerpoint/2010/main" xmlns="" val="1327790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D2DC32D-6865-48E5-B1FC-1BB04FEC07A8}"/>
              </a:ext>
            </a:extLst>
          </p:cNvPr>
          <p:cNvSpPr>
            <a:spLocks noGrp="1"/>
          </p:cNvSpPr>
          <p:nvPr>
            <p:ph type="title"/>
          </p:nvPr>
        </p:nvSpPr>
        <p:spPr/>
        <p:txBody>
          <a:bodyPr>
            <a:normAutofit fontScale="90000"/>
          </a:bodyPr>
          <a:lstStyle/>
          <a:p>
            <a:pPr algn="ctr"/>
            <a:r>
              <a:rPr lang="pl-PL" dirty="0"/>
              <a:t>Objawy odstawienia i głód nikotynowy</a:t>
            </a:r>
          </a:p>
        </p:txBody>
      </p:sp>
      <p:sp>
        <p:nvSpPr>
          <p:cNvPr id="3" name="Symbol zastępczy zawartości 2">
            <a:extLst>
              <a:ext uri="{FF2B5EF4-FFF2-40B4-BE49-F238E27FC236}">
                <a16:creationId xmlns:a16="http://schemas.microsoft.com/office/drawing/2014/main" xmlns="" id="{3824306C-94F8-4DC1-A658-082DE4512B9D}"/>
              </a:ext>
            </a:extLst>
          </p:cNvPr>
          <p:cNvSpPr>
            <a:spLocks noGrp="1"/>
          </p:cNvSpPr>
          <p:nvPr>
            <p:ph idx="1"/>
          </p:nvPr>
        </p:nvSpPr>
        <p:spPr>
          <a:xfrm>
            <a:off x="1225826" y="2182633"/>
            <a:ext cx="10058400" cy="3931920"/>
          </a:xfrm>
        </p:spPr>
        <p:txBody>
          <a:bodyPr>
            <a:normAutofit fontScale="92500" lnSpcReduction="10000"/>
          </a:bodyPr>
          <a:lstStyle/>
          <a:p>
            <a:pPr marL="0" indent="0" algn="ctr">
              <a:buNone/>
            </a:pPr>
            <a:r>
              <a:rPr lang="pl-PL" sz="2400" dirty="0"/>
              <a:t>Na samym początku odstawiania nikotyny mogą towarzyszyć mocno nasilone objawy </a:t>
            </a:r>
            <a:r>
              <a:rPr lang="pl-PL" sz="2400" dirty="0" err="1"/>
              <a:t>odstawienne</a:t>
            </a:r>
            <a:r>
              <a:rPr lang="pl-PL" sz="2400" dirty="0"/>
              <a:t>, które można nieco złagodzić lekami np. z nikotyną jak gumy Nicorette, plastry z nikotyną Nicorette czy pastylki do ssania </a:t>
            </a:r>
            <a:r>
              <a:rPr lang="pl-PL" sz="2400" dirty="0" err="1"/>
              <a:t>Niquitin</a:t>
            </a:r>
            <a:r>
              <a:rPr lang="pl-PL" sz="2400" dirty="0"/>
              <a:t>. Związane jest to ze spadkiem poziomu nikotyny w organizmie i pojawieniem się głodu nikotynowego. Wśród objawów fizycznych można zaobserwować niższe ciśnienie krwi, bóle i zawroty głowy, kaszel i chrypka. Najbardziej dokuczliwe są jednak objawy, które związane są z obniżoną koncentracją, wzmożonym łaknieniem. Zdecydowanie bardziej osoby rzucające palenie mogą być drażliwe, łatwiej ulegać zdenerwowaniu. Są wrażliwe na niektóre zapachy, chociażby dymu tytoniowego, niektórzy mogą go odczuwacz z lekkim obrzydzeniem. </a:t>
            </a:r>
          </a:p>
        </p:txBody>
      </p:sp>
    </p:spTree>
    <p:extLst>
      <p:ext uri="{BB962C8B-B14F-4D97-AF65-F5344CB8AC3E}">
        <p14:creationId xmlns:p14="http://schemas.microsoft.com/office/powerpoint/2010/main" xmlns="" val="32848121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09EE64C5-58A7-47AA-A1F2-FA07DE93F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0082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B2FAE0B-AEC0-4659-982E-957683B7D2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31157" y="237744"/>
            <a:ext cx="342614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5" name="Rectangle 14">
            <a:extLst>
              <a:ext uri="{FF2B5EF4-FFF2-40B4-BE49-F238E27FC236}">
                <a16:creationId xmlns:a16="http://schemas.microsoft.com/office/drawing/2014/main" xmlns="" id="{E37AC2B4-0F64-42FF-AFB4-62DAFFD48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83826" y="372498"/>
            <a:ext cx="3127248"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ABF7ED8-0A8D-438F-B6F2-B45921FABD2D}"/>
              </a:ext>
            </a:extLst>
          </p:cNvPr>
          <p:cNvSpPr>
            <a:spLocks noGrp="1"/>
          </p:cNvSpPr>
          <p:nvPr>
            <p:ph type="title"/>
          </p:nvPr>
        </p:nvSpPr>
        <p:spPr>
          <a:xfrm>
            <a:off x="8881352" y="892120"/>
            <a:ext cx="2665380" cy="1377029"/>
          </a:xfrm>
        </p:spPr>
        <p:txBody>
          <a:bodyPr anchor="b">
            <a:normAutofit/>
          </a:bodyPr>
          <a:lstStyle/>
          <a:p>
            <a:endParaRPr lang="pl-PL" sz="2800"/>
          </a:p>
        </p:txBody>
      </p:sp>
      <p:pic>
        <p:nvPicPr>
          <p:cNvPr id="4" name="Symbol zastępczy zawartości 3">
            <a:extLst>
              <a:ext uri="{FF2B5EF4-FFF2-40B4-BE49-F238E27FC236}">
                <a16:creationId xmlns:a16="http://schemas.microsoft.com/office/drawing/2014/main" xmlns="" id="{779E883E-395D-4932-86D2-8E50B7D31175}"/>
              </a:ext>
            </a:extLst>
          </p:cNvPr>
          <p:cNvPicPr>
            <a:picLocks noChangeAspect="1"/>
          </p:cNvPicPr>
          <p:nvPr/>
        </p:nvPicPr>
        <p:blipFill rotWithShape="1">
          <a:blip r:embed="rId2"/>
          <a:srcRect l="9867"/>
          <a:stretch/>
        </p:blipFill>
        <p:spPr>
          <a:xfrm>
            <a:off x="726149" y="727627"/>
            <a:ext cx="7540666" cy="5584393"/>
          </a:xfrm>
          <a:prstGeom prst="rect">
            <a:avLst/>
          </a:prstGeom>
        </p:spPr>
      </p:pic>
      <p:sp>
        <p:nvSpPr>
          <p:cNvPr id="8" name="Content Placeholder 7">
            <a:extLst>
              <a:ext uri="{FF2B5EF4-FFF2-40B4-BE49-F238E27FC236}">
                <a16:creationId xmlns:a16="http://schemas.microsoft.com/office/drawing/2014/main" xmlns="" id="{3F4F8F6D-00BE-493F-B4E8-7275D3BACAEC}"/>
              </a:ext>
            </a:extLst>
          </p:cNvPr>
          <p:cNvSpPr>
            <a:spLocks noGrp="1"/>
          </p:cNvSpPr>
          <p:nvPr>
            <p:ph idx="1"/>
          </p:nvPr>
        </p:nvSpPr>
        <p:spPr>
          <a:xfrm>
            <a:off x="8881351" y="2403903"/>
            <a:ext cx="2704291" cy="3567129"/>
          </a:xfrm>
        </p:spPr>
        <p:txBody>
          <a:bodyPr>
            <a:normAutofit/>
          </a:bodyPr>
          <a:lstStyle/>
          <a:p>
            <a:endParaRPr lang="en-US" sz="1400"/>
          </a:p>
        </p:txBody>
      </p:sp>
    </p:spTree>
    <p:extLst>
      <p:ext uri="{BB962C8B-B14F-4D97-AF65-F5344CB8AC3E}">
        <p14:creationId xmlns:p14="http://schemas.microsoft.com/office/powerpoint/2010/main" xmlns="" val="112042770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TM03457510[[fn=Mydło]]</Template>
  <TotalTime>177</TotalTime>
  <Words>1818</Words>
  <Application>Microsoft Office PowerPoint</Application>
  <PresentationFormat>Niestandardowy</PresentationFormat>
  <Paragraphs>64</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Mydło</vt:lpstr>
      <vt:lpstr>Papierosy? Nie, dziękuję!</vt:lpstr>
      <vt:lpstr>Co znajduje się w dymie tytoniowym?</vt:lpstr>
      <vt:lpstr>Choroby odtytoniowe:</vt:lpstr>
      <vt:lpstr>Slajd 4</vt:lpstr>
      <vt:lpstr>Palenie a ciąża</vt:lpstr>
      <vt:lpstr>Nawet jeden papieros szkodzi</vt:lpstr>
      <vt:lpstr>Jak skutecznie rzucić palenie?</vt:lpstr>
      <vt:lpstr>Objawy odstawienia i głód nikotynowy</vt:lpstr>
      <vt:lpstr>Slajd 9</vt:lpstr>
      <vt:lpstr>Co się dzieje po zgaszeniu papierosa…</vt:lpstr>
      <vt:lpstr>Czy e-papierosy są zdrowsze niż papierosy tradycyjne?</vt:lpstr>
      <vt:lpstr>Slajd 12</vt:lpstr>
      <vt:lpstr>Fakty i mity na temat papierosów</vt:lpstr>
      <vt:lpstr>Palenie kilku papierosów dziennie nie szkodzi, bo organizm jest w stanie zniwelować szkodliwe działanie około 7 szt. papierosów dziennie.</vt:lpstr>
      <vt:lpstr>Palenie papierosów cienkich, tzw. slimów lub słomek jest mniej szkodliwe.</vt:lpstr>
      <vt:lpstr>Bierne palenie bardziej szkodzi.</vt:lpstr>
      <vt:lpstr>Palenie uspokaja.</vt:lpstr>
      <vt:lpstr>Po rzuceniu palenia tyje się</vt:lpstr>
      <vt:lpstr>Ciekawostki</vt:lpstr>
      <vt:lpstr>Slajd 20</vt:lpstr>
      <vt:lpstr>Ile Polacy wydają na papierosy?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Papierosy? Nie, dziękuję!</dc:title>
  <dc:creator>2822</dc:creator>
  <cp:lastModifiedBy>Ela</cp:lastModifiedBy>
  <cp:revision>7</cp:revision>
  <dcterms:created xsi:type="dcterms:W3CDTF">2021-10-24T07:32:04Z</dcterms:created>
  <dcterms:modified xsi:type="dcterms:W3CDTF">2022-02-23T22:18:12Z</dcterms:modified>
</cp:coreProperties>
</file>